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96"/>
  </p:notesMasterIdLst>
  <p:sldIdLst>
    <p:sldId id="256" r:id="rId2"/>
    <p:sldId id="448" r:id="rId3"/>
    <p:sldId id="566" r:id="rId4"/>
    <p:sldId id="272" r:id="rId5"/>
    <p:sldId id="453" r:id="rId6"/>
    <p:sldId id="360" r:id="rId7"/>
    <p:sldId id="373" r:id="rId8"/>
    <p:sldId id="374" r:id="rId9"/>
    <p:sldId id="452" r:id="rId10"/>
    <p:sldId id="423" r:id="rId11"/>
    <p:sldId id="424" r:id="rId12"/>
    <p:sldId id="390" r:id="rId13"/>
    <p:sldId id="408" r:id="rId14"/>
    <p:sldId id="411" r:id="rId15"/>
    <p:sldId id="410" r:id="rId16"/>
    <p:sldId id="430" r:id="rId17"/>
    <p:sldId id="291" r:id="rId18"/>
    <p:sldId id="273" r:id="rId19"/>
    <p:sldId id="428" r:id="rId20"/>
    <p:sldId id="292" r:id="rId21"/>
    <p:sldId id="278" r:id="rId22"/>
    <p:sldId id="568" r:id="rId23"/>
    <p:sldId id="284" r:id="rId24"/>
    <p:sldId id="283" r:id="rId25"/>
    <p:sldId id="274" r:id="rId26"/>
    <p:sldId id="287" r:id="rId27"/>
    <p:sldId id="288" r:id="rId28"/>
    <p:sldId id="285" r:id="rId29"/>
    <p:sldId id="286" r:id="rId30"/>
    <p:sldId id="318" r:id="rId31"/>
    <p:sldId id="319" r:id="rId32"/>
    <p:sldId id="344" r:id="rId33"/>
    <p:sldId id="343" r:id="rId34"/>
    <p:sldId id="295" r:id="rId35"/>
    <p:sldId id="316" r:id="rId36"/>
    <p:sldId id="307" r:id="rId37"/>
    <p:sldId id="306" r:id="rId38"/>
    <p:sldId id="311" r:id="rId39"/>
    <p:sldId id="309" r:id="rId40"/>
    <p:sldId id="300" r:id="rId41"/>
    <p:sldId id="317" r:id="rId42"/>
    <p:sldId id="320" r:id="rId43"/>
    <p:sldId id="321" r:id="rId44"/>
    <p:sldId id="322" r:id="rId45"/>
    <p:sldId id="323" r:id="rId46"/>
    <p:sldId id="324" r:id="rId47"/>
    <p:sldId id="325" r:id="rId48"/>
    <p:sldId id="326" r:id="rId49"/>
    <p:sldId id="327" r:id="rId50"/>
    <p:sldId id="328" r:id="rId51"/>
    <p:sldId id="362" r:id="rId52"/>
    <p:sldId id="389" r:id="rId53"/>
    <p:sldId id="330" r:id="rId54"/>
    <p:sldId id="331" r:id="rId55"/>
    <p:sldId id="332" r:id="rId56"/>
    <p:sldId id="333" r:id="rId57"/>
    <p:sldId id="334" r:id="rId58"/>
    <p:sldId id="335" r:id="rId59"/>
    <p:sldId id="336" r:id="rId60"/>
    <p:sldId id="338" r:id="rId61"/>
    <p:sldId id="339" r:id="rId62"/>
    <p:sldId id="340" r:id="rId63"/>
    <p:sldId id="341" r:id="rId64"/>
    <p:sldId id="345" r:id="rId65"/>
    <p:sldId id="346" r:id="rId66"/>
    <p:sldId id="347" r:id="rId67"/>
    <p:sldId id="348" r:id="rId68"/>
    <p:sldId id="349" r:id="rId69"/>
    <p:sldId id="350" r:id="rId70"/>
    <p:sldId id="351" r:id="rId71"/>
    <p:sldId id="353" r:id="rId72"/>
    <p:sldId id="354" r:id="rId73"/>
    <p:sldId id="355" r:id="rId74"/>
    <p:sldId id="365" r:id="rId75"/>
    <p:sldId id="366" r:id="rId76"/>
    <p:sldId id="367" r:id="rId77"/>
    <p:sldId id="368" r:id="rId78"/>
    <p:sldId id="369" r:id="rId79"/>
    <p:sldId id="370" r:id="rId80"/>
    <p:sldId id="371" r:id="rId81"/>
    <p:sldId id="363" r:id="rId82"/>
    <p:sldId id="377" r:id="rId83"/>
    <p:sldId id="391" r:id="rId84"/>
    <p:sldId id="379" r:id="rId85"/>
    <p:sldId id="380" r:id="rId86"/>
    <p:sldId id="381" r:id="rId87"/>
    <p:sldId id="382" r:id="rId88"/>
    <p:sldId id="385" r:id="rId89"/>
    <p:sldId id="384" r:id="rId90"/>
    <p:sldId id="386" r:id="rId91"/>
    <p:sldId id="387" r:id="rId92"/>
    <p:sldId id="388" r:id="rId93"/>
    <p:sldId id="392" r:id="rId94"/>
    <p:sldId id="393" r:id="rId95"/>
    <p:sldId id="397" r:id="rId96"/>
    <p:sldId id="395" r:id="rId97"/>
    <p:sldId id="394" r:id="rId98"/>
    <p:sldId id="396" r:id="rId99"/>
    <p:sldId id="398" r:id="rId100"/>
    <p:sldId id="399" r:id="rId101"/>
    <p:sldId id="400" r:id="rId102"/>
    <p:sldId id="401" r:id="rId103"/>
    <p:sldId id="402" r:id="rId104"/>
    <p:sldId id="403" r:id="rId105"/>
    <p:sldId id="405" r:id="rId106"/>
    <p:sldId id="404" r:id="rId107"/>
    <p:sldId id="406" r:id="rId108"/>
    <p:sldId id="431" r:id="rId109"/>
    <p:sldId id="412" r:id="rId110"/>
    <p:sldId id="413" r:id="rId111"/>
    <p:sldId id="414" r:id="rId112"/>
    <p:sldId id="502" r:id="rId113"/>
    <p:sldId id="415" r:id="rId114"/>
    <p:sldId id="416" r:id="rId115"/>
    <p:sldId id="417" r:id="rId116"/>
    <p:sldId id="418" r:id="rId117"/>
    <p:sldId id="419" r:id="rId118"/>
    <p:sldId id="429" r:id="rId119"/>
    <p:sldId id="439" r:id="rId120"/>
    <p:sldId id="454" r:id="rId121"/>
    <p:sldId id="443" r:id="rId122"/>
    <p:sldId id="432" r:id="rId123"/>
    <p:sldId id="433" r:id="rId124"/>
    <p:sldId id="434" r:id="rId125"/>
    <p:sldId id="435" r:id="rId126"/>
    <p:sldId id="436" r:id="rId127"/>
    <p:sldId id="440" r:id="rId128"/>
    <p:sldId id="441" r:id="rId129"/>
    <p:sldId id="442" r:id="rId130"/>
    <p:sldId id="501" r:id="rId131"/>
    <p:sldId id="470" r:id="rId132"/>
    <p:sldId id="493" r:id="rId133"/>
    <p:sldId id="488" r:id="rId134"/>
    <p:sldId id="471" r:id="rId135"/>
    <p:sldId id="494" r:id="rId136"/>
    <p:sldId id="489" r:id="rId137"/>
    <p:sldId id="498" r:id="rId138"/>
    <p:sldId id="486" r:id="rId139"/>
    <p:sldId id="497" r:id="rId140"/>
    <p:sldId id="496" r:id="rId141"/>
    <p:sldId id="500" r:id="rId142"/>
    <p:sldId id="495" r:id="rId143"/>
    <p:sldId id="499" r:id="rId144"/>
    <p:sldId id="457" r:id="rId145"/>
    <p:sldId id="511" r:id="rId146"/>
    <p:sldId id="461" r:id="rId147"/>
    <p:sldId id="462" r:id="rId148"/>
    <p:sldId id="464" r:id="rId149"/>
    <p:sldId id="517" r:id="rId150"/>
    <p:sldId id="466" r:id="rId151"/>
    <p:sldId id="467" r:id="rId152"/>
    <p:sldId id="468" r:id="rId153"/>
    <p:sldId id="469" r:id="rId154"/>
    <p:sldId id="503" r:id="rId155"/>
    <p:sldId id="516" r:id="rId156"/>
    <p:sldId id="519" r:id="rId157"/>
    <p:sldId id="518" r:id="rId158"/>
    <p:sldId id="520" r:id="rId159"/>
    <p:sldId id="521" r:id="rId160"/>
    <p:sldId id="522" r:id="rId161"/>
    <p:sldId id="512" r:id="rId162"/>
    <p:sldId id="513" r:id="rId163"/>
    <p:sldId id="514" r:id="rId164"/>
    <p:sldId id="515" r:id="rId165"/>
    <p:sldId id="524" r:id="rId166"/>
    <p:sldId id="444" r:id="rId167"/>
    <p:sldId id="544" r:id="rId168"/>
    <p:sldId id="546" r:id="rId169"/>
    <p:sldId id="560" r:id="rId170"/>
    <p:sldId id="534" r:id="rId171"/>
    <p:sldId id="537" r:id="rId172"/>
    <p:sldId id="545" r:id="rId173"/>
    <p:sldId id="540" r:id="rId174"/>
    <p:sldId id="541" r:id="rId175"/>
    <p:sldId id="542" r:id="rId176"/>
    <p:sldId id="547" r:id="rId177"/>
    <p:sldId id="543" r:id="rId178"/>
    <p:sldId id="548" r:id="rId179"/>
    <p:sldId id="549" r:id="rId180"/>
    <p:sldId id="551" r:id="rId181"/>
    <p:sldId id="565" r:id="rId182"/>
    <p:sldId id="561" r:id="rId183"/>
    <p:sldId id="559" r:id="rId184"/>
    <p:sldId id="550" r:id="rId185"/>
    <p:sldId id="564" r:id="rId186"/>
    <p:sldId id="562" r:id="rId187"/>
    <p:sldId id="563" r:id="rId188"/>
    <p:sldId id="567" r:id="rId189"/>
    <p:sldId id="569" r:id="rId190"/>
    <p:sldId id="570" r:id="rId191"/>
    <p:sldId id="571" r:id="rId192"/>
    <p:sldId id="572" r:id="rId193"/>
    <p:sldId id="573" r:id="rId194"/>
    <p:sldId id="259" r:id="rId195"/>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ve sun" initials="as" lastIdx="1" clrIdx="0">
    <p:extLst>
      <p:ext uri="{19B8F6BF-5375-455C-9EA6-DF929625EA0E}">
        <p15:presenceInfo xmlns:p15="http://schemas.microsoft.com/office/powerpoint/2012/main" userId="af778d66278731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테마 스타일 2 - 강조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9" autoAdjust="0"/>
    <p:restoredTop sz="96323" autoAdjust="0"/>
  </p:normalViewPr>
  <p:slideViewPr>
    <p:cSldViewPr snapToGrid="0">
      <p:cViewPr varScale="1">
        <p:scale>
          <a:sx n="111" d="100"/>
          <a:sy n="111" d="100"/>
        </p:scale>
        <p:origin x="366" y="102"/>
      </p:cViewPr>
      <p:guideLst/>
    </p:cSldViewPr>
  </p:slideViewPr>
  <p:outlineViewPr>
    <p:cViewPr>
      <p:scale>
        <a:sx n="33" d="100"/>
        <a:sy n="33" d="100"/>
      </p:scale>
      <p:origin x="0" y="-2171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commentAuthors" Target="commentAuthors.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56C2F-1F67-44A5-80B0-9C3A6CA33C82}" type="datetimeFigureOut">
              <a:rPr lang="en-US" smtClean="0"/>
              <a:t>12/2/2018</a:t>
            </a:fld>
            <a:endParaRPr 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89A83-68FF-415A-9A02-55B4D0C3D054}" type="slidenum">
              <a:rPr lang="en-US" smtClean="0"/>
              <a:t>‹#›</a:t>
            </a:fld>
            <a:endParaRPr lang="en-US"/>
          </a:p>
        </p:txBody>
      </p:sp>
    </p:spTree>
    <p:extLst>
      <p:ext uri="{BB962C8B-B14F-4D97-AF65-F5344CB8AC3E}">
        <p14:creationId xmlns:p14="http://schemas.microsoft.com/office/powerpoint/2010/main" val="417894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0FE8645-60E4-420C-A432-022F44D6A6F2}" type="slidenum">
              <a:rPr lang="ko-KR" altLang="en-US" smtClean="0"/>
              <a:pPr/>
              <a:t>9</a:t>
            </a:fld>
            <a:endParaRPr lang="ko-KR" altLang="en-US"/>
          </a:p>
        </p:txBody>
      </p:sp>
    </p:spTree>
    <p:extLst>
      <p:ext uri="{BB962C8B-B14F-4D97-AF65-F5344CB8AC3E}">
        <p14:creationId xmlns:p14="http://schemas.microsoft.com/office/powerpoint/2010/main" val="2524718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ctr"/>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smtClean="0"/>
              <a:t>클릭하여 마스터 부제목 스타일 편집</a:t>
            </a:r>
            <a:endParaRPr lang="en-US" dirty="0"/>
          </a:p>
        </p:txBody>
      </p:sp>
      <p:sp>
        <p:nvSpPr>
          <p:cNvPr id="4" name="Date Placeholder 3"/>
          <p:cNvSpPr>
            <a:spLocks noGrp="1"/>
          </p:cNvSpPr>
          <p:nvPr>
            <p:ph type="dt" sz="half" idx="10"/>
          </p:nvPr>
        </p:nvSpPr>
        <p:spPr/>
        <p:txBody>
          <a:bodyPr/>
          <a:lstStyle/>
          <a:p>
            <a:fld id="{A9C34918-A723-4BAD-975C-11CE2B492575}" type="datetime1">
              <a:rPr lang="ko-KR" altLang="en-US" smtClean="0"/>
              <a:t>2018-12-02</a:t>
            </a:fld>
            <a:endParaRPr lang="en-US"/>
          </a:p>
        </p:txBody>
      </p:sp>
      <p:sp>
        <p:nvSpPr>
          <p:cNvPr id="5" name="Footer Placeholder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25096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1BE41C1E-70FD-47CB-B2A5-6FFD16D5F2B3}" type="datetime1">
              <a:rPr lang="ko-KR" altLang="en-US" smtClean="0"/>
              <a:t>2018-12-02</a:t>
            </a:fld>
            <a:endParaRPr lang="en-US"/>
          </a:p>
        </p:txBody>
      </p:sp>
      <p:sp>
        <p:nvSpPr>
          <p:cNvPr id="5" name="Footer Placeholder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59846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6426EBCB-AA27-4EEB-B471-94E5445729B5}" type="datetime1">
              <a:rPr lang="ko-KR" altLang="en-US" smtClean="0"/>
              <a:t>2018-12-02</a:t>
            </a:fld>
            <a:endParaRPr lang="en-US"/>
          </a:p>
        </p:txBody>
      </p:sp>
      <p:sp>
        <p:nvSpPr>
          <p:cNvPr id="5" name="Footer Placeholder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9297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Footer Placeholder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954247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E958EF2E-CA48-4255-9F1A-DAF9D5AA8611}" type="datetime1">
              <a:rPr lang="ko-KR" altLang="en-US" smtClean="0"/>
              <a:t>2018-12-02</a:t>
            </a:fld>
            <a:endParaRPr lang="en-US"/>
          </a:p>
        </p:txBody>
      </p:sp>
      <p:sp>
        <p:nvSpPr>
          <p:cNvPr id="5" name="Footer Placeholder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Slide Number Placeholder 5"/>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716675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41031597-E999-4756-B43E-B65D7210B254}" type="datetime1">
              <a:rPr lang="ko-KR" altLang="en-US" smtClean="0"/>
              <a:t>2018-12-02</a:t>
            </a:fld>
            <a:endParaRPr lang="en-US"/>
          </a:p>
        </p:txBody>
      </p:sp>
      <p:sp>
        <p:nvSpPr>
          <p:cNvPr id="6" name="Footer Placeholder 5"/>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2047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68262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82329" y="1271588"/>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82329" y="2095500"/>
            <a:ext cx="4190702" cy="4094163"/>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5014913" y="1271588"/>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5014913" y="2095500"/>
            <a:ext cx="4211340" cy="4094163"/>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DF959169-7ABF-4813-94EC-E8E7651F9570}" type="datetime1">
              <a:rPr lang="ko-KR" altLang="en-US" smtClean="0"/>
              <a:t>2018-12-02</a:t>
            </a:fld>
            <a:endParaRPr lang="en-US"/>
          </a:p>
        </p:txBody>
      </p:sp>
      <p:sp>
        <p:nvSpPr>
          <p:cNvPr id="8" name="Footer Placeholder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9" name="Slide Number Placeholder 8"/>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2327252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3AA1FE0E-AA01-41A1-A033-2E9B9BC9BE14}" type="datetime1">
              <a:rPr lang="ko-KR" altLang="en-US" smtClean="0"/>
              <a:t>2018-12-02</a:t>
            </a:fld>
            <a:endParaRPr lang="en-US"/>
          </a:p>
        </p:txBody>
      </p:sp>
      <p:sp>
        <p:nvSpPr>
          <p:cNvPr id="4" name="Footer Placeholder 3"/>
          <p:cNvSpPr>
            <a:spLocks noGrp="1"/>
          </p:cNvSpPr>
          <p:nvPr>
            <p:ph type="ftr" sz="quarter" idx="11"/>
          </p:nvPr>
        </p:nvSpPr>
        <p:spPr>
          <a:xfrm>
            <a:off x="4070838" y="6356352"/>
            <a:ext cx="2022231" cy="365125"/>
          </a:xfrm>
        </p:spPr>
        <p:txBody>
          <a:bodyPr/>
          <a:lstStyle/>
          <a:p>
            <a:r>
              <a:rPr lang="en-US" altLang="ko-KR" smtClean="0"/>
              <a:t>Linux</a:t>
            </a:r>
            <a:r>
              <a:rPr lang="ko-KR" altLang="en-US" smtClean="0"/>
              <a:t> 시스템 프로그래밍</a:t>
            </a:r>
            <a:endParaRPr lang="en-US"/>
          </a:p>
        </p:txBody>
      </p:sp>
      <p:sp>
        <p:nvSpPr>
          <p:cNvPr id="5" name="Slide Number Placeholder 4"/>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9049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41E4C-1CD8-4FBB-B36E-ED4BBCBC126B}" type="datetime1">
              <a:rPr lang="ko-KR" altLang="en-US" smtClean="0"/>
              <a:t>2018-12-02</a:t>
            </a:fld>
            <a:endParaRPr lang="en-US"/>
          </a:p>
        </p:txBody>
      </p:sp>
      <p:sp>
        <p:nvSpPr>
          <p:cNvPr id="3" name="Footer Placeholder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4" name="Slide Number Placeholder 3"/>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268727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5BA5BDEA-45A2-4696-BAF0-5D55C1BEA521}" type="datetime1">
              <a:rPr lang="ko-KR" altLang="en-US" smtClean="0"/>
              <a:t>2018-12-02</a:t>
            </a:fld>
            <a:endParaRPr lang="en-US"/>
          </a:p>
        </p:txBody>
      </p:sp>
      <p:sp>
        <p:nvSpPr>
          <p:cNvPr id="6" name="Footer Placeholder 5"/>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3155631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F4754C0B-F0CA-4483-B9CB-524FAE8FA6B2}" type="datetime1">
              <a:rPr lang="ko-KR" altLang="en-US" smtClean="0"/>
              <a:t>2018-12-02</a:t>
            </a:fld>
            <a:endParaRPr lang="en-US"/>
          </a:p>
        </p:txBody>
      </p:sp>
      <p:sp>
        <p:nvSpPr>
          <p:cNvPr id="6" name="Footer Placeholder 5"/>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7" name="Slide Number Placeholder 6"/>
          <p:cNvSpPr>
            <a:spLocks noGrp="1"/>
          </p:cNvSpPr>
          <p:nvPr>
            <p:ph type="sldNum" sz="quarter" idx="12"/>
          </p:nvPr>
        </p:nvSpPr>
        <p:spPr/>
        <p:txBody>
          <a:bodyPr/>
          <a:lstStyle/>
          <a:p>
            <a:fld id="{AA0EB1BB-D2B3-481B-A5E1-F093F8D3CD29}" type="slidenum">
              <a:rPr lang="en-US" smtClean="0"/>
              <a:t>‹#›</a:t>
            </a:fld>
            <a:endParaRPr lang="en-US"/>
          </a:p>
        </p:txBody>
      </p:sp>
    </p:spTree>
    <p:extLst>
      <p:ext uri="{BB962C8B-B14F-4D97-AF65-F5344CB8AC3E}">
        <p14:creationId xmlns:p14="http://schemas.microsoft.com/office/powerpoint/2010/main" val="190773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8"/>
            <a:ext cx="8543925" cy="722414"/>
          </a:xfrm>
          <a:prstGeom prst="rect">
            <a:avLst/>
          </a:prstGeom>
        </p:spPr>
        <p:txBody>
          <a:bodyPr vert="horz" lIns="91440" tIns="45720" rIns="91440" bIns="45720" rtlCol="0" anchor="ctr">
            <a:normAutofit/>
          </a:bodyPr>
          <a:lstStyle/>
          <a:p>
            <a:r>
              <a:rPr lang="ko-KR" altLang="en-US" dirty="0" smtClean="0"/>
              <a:t>마스터 제목 스타일 편집</a:t>
            </a:r>
            <a:endParaRPr lang="en-US" dirty="0"/>
          </a:p>
        </p:txBody>
      </p:sp>
      <p:sp>
        <p:nvSpPr>
          <p:cNvPr id="3" name="Text Placeholder 2"/>
          <p:cNvSpPr>
            <a:spLocks noGrp="1"/>
          </p:cNvSpPr>
          <p:nvPr>
            <p:ph type="body" idx="1"/>
          </p:nvPr>
        </p:nvSpPr>
        <p:spPr>
          <a:xfrm>
            <a:off x="681038" y="1255271"/>
            <a:ext cx="8543925" cy="4921692"/>
          </a:xfrm>
          <a:prstGeom prst="rect">
            <a:avLst/>
          </a:prstGeom>
        </p:spPr>
        <p:txBody>
          <a:bodyPr vert="horz" lIns="91440" tIns="45720" rIns="91440" bIns="45720" rtlCol="0">
            <a:normAutofit/>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4" name="Date Placeholder 3"/>
          <p:cNvSpPr>
            <a:spLocks noGrp="1"/>
          </p:cNvSpPr>
          <p:nvPr>
            <p:ph type="dt" sz="half" idx="2"/>
          </p:nvPr>
        </p:nvSpPr>
        <p:spPr>
          <a:xfrm>
            <a:off x="681038" y="6356352"/>
            <a:ext cx="1162418" cy="365125"/>
          </a:xfrm>
          <a:prstGeom prst="rect">
            <a:avLst/>
          </a:prstGeom>
        </p:spPr>
        <p:txBody>
          <a:bodyPr vert="horz" lIns="91440" tIns="45720" rIns="91440" bIns="45720" rtlCol="0" anchor="ctr"/>
          <a:lstStyle>
            <a:lvl1pPr algn="l">
              <a:defRPr sz="1200">
                <a:solidFill>
                  <a:schemeClr val="tx1">
                    <a:tint val="75000"/>
                  </a:schemeClr>
                </a:solidFill>
                <a:latin typeface="바탕" panose="02030600000101010101" pitchFamily="18" charset="-127"/>
                <a:ea typeface="바탕" panose="02030600000101010101" pitchFamily="18" charset="-127"/>
              </a:defRPr>
            </a:lvl1pPr>
          </a:lstStyle>
          <a:p>
            <a:fld id="{604F9C3C-EA66-4276-B012-78AE9B314122}" type="datetime1">
              <a:rPr lang="ko-KR" altLang="en-US" smtClean="0"/>
              <a:t>2018-12-02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latin typeface="바탕" panose="02030600000101010101" pitchFamily="18" charset="-127"/>
                <a:ea typeface="바탕" panose="02030600000101010101" pitchFamily="18" charset="-127"/>
              </a:defRPr>
            </a:lvl1pPr>
          </a:lstStyle>
          <a:p>
            <a:r>
              <a:rPr lang="en-US" altLang="ko-KR" smtClean="0"/>
              <a:t>Linux</a:t>
            </a:r>
            <a:r>
              <a:rPr lang="ko-KR" altLang="en-US" smtClean="0"/>
              <a:t> 시스템 프로그래밍</a:t>
            </a:r>
            <a:endParaRPr lang="en-US"/>
          </a:p>
        </p:txBody>
      </p:sp>
      <p:sp>
        <p:nvSpPr>
          <p:cNvPr id="6" name="Slide Number Placeholder 5"/>
          <p:cNvSpPr>
            <a:spLocks noGrp="1"/>
          </p:cNvSpPr>
          <p:nvPr>
            <p:ph type="sldNum" sz="quarter" idx="4"/>
          </p:nvPr>
        </p:nvSpPr>
        <p:spPr>
          <a:xfrm>
            <a:off x="8739554" y="6356352"/>
            <a:ext cx="485408" cy="365125"/>
          </a:xfrm>
          <a:prstGeom prst="rect">
            <a:avLst/>
          </a:prstGeom>
        </p:spPr>
        <p:txBody>
          <a:bodyPr vert="horz" lIns="91440" tIns="45720" rIns="91440" bIns="45720" rtlCol="0" anchor="ctr"/>
          <a:lstStyle>
            <a:lvl1pPr algn="r">
              <a:defRPr sz="1200">
                <a:solidFill>
                  <a:schemeClr val="tx1">
                    <a:tint val="75000"/>
                  </a:schemeClr>
                </a:solidFill>
                <a:latin typeface="바탕" panose="02030600000101010101" pitchFamily="18" charset="-127"/>
                <a:ea typeface="바탕" panose="02030600000101010101" pitchFamily="18" charset="-127"/>
              </a:defRPr>
            </a:lvl1pPr>
          </a:lstStyle>
          <a:p>
            <a:fld id="{AA0EB1BB-D2B3-481B-A5E1-F093F8D3CD29}" type="slidenum">
              <a:rPr lang="en-US" smtClean="0"/>
              <a:pPr/>
              <a:t>‹#›</a:t>
            </a:fld>
            <a:endParaRPr lang="en-US"/>
          </a:p>
        </p:txBody>
      </p:sp>
    </p:spTree>
    <p:extLst>
      <p:ext uri="{BB962C8B-B14F-4D97-AF65-F5344CB8AC3E}">
        <p14:creationId xmlns:p14="http://schemas.microsoft.com/office/powerpoint/2010/main" val="2298705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p:titleStyle>
    <p:bodyStyle>
      <a:lvl1pPr marL="514350" indent="-514350" algn="l" defTabSz="914400" rtl="0" eaLnBrk="1" latinLnBrk="0" hangingPunct="1">
        <a:lnSpc>
          <a:spcPct val="10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qt.io/what-is-qt/"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doc.qt.io/qt-5/designer-using-a-ui-file.html" TargetMode="External"/><Relationship Id="rId2" Type="http://schemas.openxmlformats.org/officeDocument/2006/relationships/hyperlink" Target="http://doc.qt.io/"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www.sqlite.org/"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www.sqlite.org/download.html" TargetMode="External"/><Relationship Id="rId2" Type="http://schemas.openxmlformats.org/officeDocument/2006/relationships/hyperlink" Target="https://www.sqlite.org/index.html" TargetMode="External"/><Relationship Id="rId1" Type="http://schemas.openxmlformats.org/officeDocument/2006/relationships/slideLayout" Target="../slideLayouts/slideLayout2.xml"/><Relationship Id="rId5" Type="http://schemas.openxmlformats.org/officeDocument/2006/relationships/hyperlink" Target="https://www.sqlite.org/howtocompile.html" TargetMode="External"/><Relationship Id="rId4" Type="http://schemas.openxmlformats.org/officeDocument/2006/relationships/hyperlink" Target="https://www.sqlite.org/2018/sqlite-src-3250200.zip" TargetMode="External"/></Relationships>
</file>

<file path=ppt/slides/_rels/slide135.xml.rels><?xml version="1.0" encoding="UTF-8" standalone="yes"?>
<Relationships xmlns="http://schemas.openxmlformats.org/package/2006/relationships"><Relationship Id="rId2" Type="http://schemas.openxmlformats.org/officeDocument/2006/relationships/hyperlink" Target="https://www.tutorialspoint.com/sqlite/"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zetcode.com/db/sqlitec/" TargetMode="External"/><Relationship Id="rId2" Type="http://schemas.openxmlformats.org/officeDocument/2006/relationships/hyperlink" Target="https://www.sqlite.org/cintro.html"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github.com/sqlitebrowser/sqlitebrowser" TargetMode="External"/><Relationship Id="rId2" Type="http://schemas.openxmlformats.org/officeDocument/2006/relationships/hyperlink" Target="https://sqlitebrowser.org/" TargetMode="External"/><Relationship Id="rId1" Type="http://schemas.openxmlformats.org/officeDocument/2006/relationships/slideLayout" Target="../slideLayouts/slideLayout2.xml"/><Relationship Id="rId4" Type="http://schemas.openxmlformats.org/officeDocument/2006/relationships/hyperlink" Target="https://github.com/sqlitebrowser/sqlitebrowser/wiki/Compiling-on-Ubuntu-16.04-with-Qt-Creator" TargetMode="External"/></Relationships>
</file>

<file path=ppt/slides/_rels/slide143.xml.rels><?xml version="1.0" encoding="UTF-8" standalone="yes"?>
<Relationships xmlns="http://schemas.openxmlformats.org/package/2006/relationships"><Relationship Id="rId2" Type="http://schemas.openxmlformats.org/officeDocument/2006/relationships/hyperlink" Target="https://github.com/sqlitebrowser/sqlitebrowser.git"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s://www.esri.com/library/whitepapers/pdfs/shapefile.pdf"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hapelib.maptools.org/shp_api.html" TargetMode="External"/><Relationship Id="rId2" Type="http://schemas.openxmlformats.org/officeDocument/2006/relationships/hyperlink" Target="http://shapelib.maptools.org/"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wonder-mice/zf_log"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doc.qt.io/qt-5/paintsystem.html" TargetMode="External"/><Relationship Id="rId2" Type="http://schemas.openxmlformats.org/officeDocument/2006/relationships/hyperlink" Target="http://doc.qt.io/qt-5/topics-graphics.html" TargetMode="External"/><Relationship Id="rId1" Type="http://schemas.openxmlformats.org/officeDocument/2006/relationships/slideLayout" Target="../slideLayouts/slideLayout2.xml"/><Relationship Id="rId6" Type="http://schemas.openxmlformats.org/officeDocument/2006/relationships/hyperlink" Target="http://doc.qt.io/qt-5/paintsystem-drawing.html" TargetMode="External"/><Relationship Id="rId5" Type="http://schemas.openxmlformats.org/officeDocument/2006/relationships/hyperlink" Target="http://doc.qt.io/qt-5/coordsys.html" TargetMode="External"/><Relationship Id="rId4" Type="http://schemas.openxmlformats.org/officeDocument/2006/relationships/hyperlink" Target="http://doc.qt.io/qt-5/qpainter.html"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doc.qt.io/qt-5/qpaintdevice.html" TargetMode="External"/><Relationship Id="rId2" Type="http://schemas.openxmlformats.org/officeDocument/2006/relationships/hyperlink" Target="http://doc.qt.io/qt-5/qpainter.html"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doc.qt.io/qt-5/qpaintengine.html"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doc.qt.io/qt-5/qpaintdevice.html" TargetMode="External"/><Relationship Id="rId2" Type="http://schemas.openxmlformats.org/officeDocument/2006/relationships/hyperlink" Target="http://doc.qt.io/qt-5/qpainter.html" TargetMode="Externa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doc.qt.io/qt-5/qpaintengine.html"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doc.qt.io/qt-5/qpainter.html#drawPath"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ko.wikipedia.org/wiki/Linux"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google.com/url?sa=i&amp;rct=j&amp;q=&amp;esrc=s&amp;source=images&amp;cd=&amp;cad=rja&amp;uact=8&amp;docid=-otfjE3KUVK4nM&amp;tbnid=9j7xJD3Ykv2pPM:&amp;ved=0CAUQjRw&amp;url=http://flash24.dreamx.com/g4/bbs/board.php?bo_table=commu&amp;wr_id=59392&amp;ei=262nU5a1GcWi8AWG44KoDQ&amp;bvm=bv.69411363,d.dGc&amp;psig=AFQjCNHpzDMDCEh91T0f4Skj0I4Ne7Oonw&amp;ust=1403584298173030"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www.genivia.com/calc.wsdl"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hop.oreilly.com/product/9780596003302.do" TargetMode="External"/><Relationship Id="rId2" Type="http://schemas.openxmlformats.org/officeDocument/2006/relationships/hyperlink" Target="http://www.usm.uni-muenchen.de/people/puls/lessons/intro_general/Linux/Linux_for_beginners.pdf"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www-personal.acfr.usyd.edu.au/tbailey/ctext/ctext.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cypress.com/file/54441/downloa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man7.org/linux/man-pages/man3/errno.3.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qt.io/"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chor="ctr">
            <a:normAutofit/>
          </a:bodyPr>
          <a:lstStyle/>
          <a:p>
            <a:r>
              <a:rPr lang="en-US" altLang="ko-KR" sz="4800" smtClean="0"/>
              <a:t>Linux</a:t>
            </a:r>
            <a:r>
              <a:rPr lang="ko-KR" altLang="en-US" sz="4800" smtClean="0"/>
              <a:t> </a:t>
            </a:r>
            <a:r>
              <a:rPr lang="ko-KR" altLang="en-US" sz="4800" dirty="0" smtClean="0"/>
              <a:t>시스템 프로그래밍</a:t>
            </a:r>
            <a:endParaRPr lang="en-US" sz="4800" dirty="0"/>
          </a:p>
        </p:txBody>
      </p:sp>
      <p:sp>
        <p:nvSpPr>
          <p:cNvPr id="3" name="부제목 2"/>
          <p:cNvSpPr>
            <a:spLocks noGrp="1"/>
          </p:cNvSpPr>
          <p:nvPr>
            <p:ph type="subTitle" idx="1"/>
          </p:nvPr>
        </p:nvSpPr>
        <p:spPr/>
        <p:txBody>
          <a:bodyPr anchor="ctr">
            <a:normAutofit fontScale="70000" lnSpcReduction="20000"/>
          </a:bodyPr>
          <a:lstStyle/>
          <a:p>
            <a:r>
              <a:rPr lang="en-US" altLang="ko-KR" dirty="0" smtClean="0"/>
              <a:t>2018</a:t>
            </a:r>
            <a:r>
              <a:rPr lang="ko-KR" altLang="en-US" smtClean="0"/>
              <a:t>년 </a:t>
            </a:r>
            <a:r>
              <a:rPr lang="en-US" altLang="ko-KR" dirty="0"/>
              <a:t>2</a:t>
            </a:r>
            <a:r>
              <a:rPr lang="ko-KR" altLang="en-US" smtClean="0"/>
              <a:t>학기</a:t>
            </a:r>
            <a:endParaRPr lang="en-US" altLang="ko-KR" dirty="0" smtClean="0"/>
          </a:p>
          <a:p>
            <a:endParaRPr lang="en-US" altLang="ko-KR" dirty="0" smtClean="0"/>
          </a:p>
          <a:p>
            <a:r>
              <a:rPr lang="ko-KR" altLang="en-US" dirty="0" smtClean="0"/>
              <a:t>성병문</a:t>
            </a:r>
            <a:endParaRPr lang="en-US" altLang="ko-KR" dirty="0" smtClean="0"/>
          </a:p>
          <a:p>
            <a:endParaRPr lang="en-US" dirty="0"/>
          </a:p>
          <a:p>
            <a:r>
              <a:rPr lang="ko-KR" altLang="en-US" smtClean="0"/>
              <a:t>한세대학교 대학원</a:t>
            </a:r>
            <a:endParaRPr lang="en-US" dirty="0"/>
          </a:p>
        </p:txBody>
      </p:sp>
    </p:spTree>
    <p:extLst>
      <p:ext uri="{BB962C8B-B14F-4D97-AF65-F5344CB8AC3E}">
        <p14:creationId xmlns:p14="http://schemas.microsoft.com/office/powerpoint/2010/main" val="425629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PC Windows 10 </a:t>
            </a:r>
            <a:r>
              <a:rPr lang="ko-KR" altLang="en-US" smtClean="0"/>
              <a:t>네트웍 환경 확인</a:t>
            </a:r>
            <a:endParaRPr lang="en-US"/>
          </a:p>
        </p:txBody>
      </p:sp>
      <p:sp>
        <p:nvSpPr>
          <p:cNvPr id="3" name="내용 개체 틀 2"/>
          <p:cNvSpPr>
            <a:spLocks noGrp="1"/>
          </p:cNvSpPr>
          <p:nvPr>
            <p:ph idx="1"/>
          </p:nvPr>
        </p:nvSpPr>
        <p:spPr>
          <a:xfrm>
            <a:off x="681038" y="1255270"/>
            <a:ext cx="8543925" cy="1268121"/>
          </a:xfrm>
        </p:spPr>
        <p:txBody>
          <a:bodyPr>
            <a:normAutofit fontScale="70000" lnSpcReduction="20000"/>
          </a:bodyPr>
          <a:lstStyle/>
          <a:p>
            <a:pPr>
              <a:lnSpc>
                <a:spcPct val="120000"/>
              </a:lnSpc>
            </a:pPr>
            <a:r>
              <a:rPr lang="en-US" smtClean="0"/>
              <a:t>cmd </a:t>
            </a:r>
            <a:r>
              <a:rPr lang="ko-KR" altLang="en-US" smtClean="0"/>
              <a:t>창 실행</a:t>
            </a:r>
            <a:endParaRPr lang="en-US" altLang="ko-KR" smtClean="0"/>
          </a:p>
          <a:p>
            <a:pPr lvl="1">
              <a:lnSpc>
                <a:spcPct val="120000"/>
              </a:lnSpc>
              <a:buFont typeface="Wingdings" panose="05000000000000000000" pitchFamily="2" charset="2"/>
              <a:buChar char="Ø"/>
            </a:pPr>
            <a:r>
              <a:rPr lang="en-US" smtClean="0">
                <a:latin typeface="Traveling _Typewriter" panose="02000506000000020004" pitchFamily="2" charset="0"/>
              </a:rPr>
              <a:t>i</a:t>
            </a:r>
            <a:r>
              <a:rPr lang="en-US" smtClean="0">
                <a:solidFill>
                  <a:srgbClr val="FF0000"/>
                </a:solidFill>
                <a:latin typeface="Traveling _Typewriter" panose="02000506000000020004" pitchFamily="2" charset="0"/>
              </a:rPr>
              <a:t>p</a:t>
            </a:r>
            <a:r>
              <a:rPr lang="en-US" smtClean="0">
                <a:latin typeface="Traveling _Typewriter" panose="02000506000000020004" pitchFamily="2" charset="0"/>
              </a:rPr>
              <a:t>config /all</a:t>
            </a:r>
          </a:p>
          <a:p>
            <a:pPr>
              <a:lnSpc>
                <a:spcPct val="120000"/>
              </a:lnSpc>
            </a:pPr>
            <a:r>
              <a:rPr lang="en-US" smtClean="0"/>
              <a:t>ip </a:t>
            </a:r>
            <a:r>
              <a:rPr lang="ko-KR" altLang="en-US" smtClean="0"/>
              <a:t>주소가 </a:t>
            </a:r>
            <a:r>
              <a:rPr lang="en-US" altLang="ko-KR" smtClean="0"/>
              <a:t>192.168.0.xxx </a:t>
            </a:r>
            <a:r>
              <a:rPr lang="ko-KR" altLang="en-US" smtClean="0"/>
              <a:t>임을 확인한다</a:t>
            </a:r>
            <a:r>
              <a:rPr lang="en-US" altLang="ko-KR" smtClean="0"/>
              <a:t>.</a:t>
            </a:r>
            <a:endParaRPr lang="en-US"/>
          </a:p>
        </p:txBody>
      </p:sp>
      <p:sp>
        <p:nvSpPr>
          <p:cNvPr id="4" name="날짜 개체 틀 3"/>
          <p:cNvSpPr>
            <a:spLocks noGrp="1"/>
          </p:cNvSpPr>
          <p:nvPr>
            <p:ph type="dt" sz="half" idx="10"/>
          </p:nvPr>
        </p:nvSpPr>
        <p:spPr/>
        <p:txBody>
          <a:bodyPr/>
          <a:lstStyle/>
          <a:p>
            <a:fld id="{9A22A675-595A-4FB0-B529-28086E88F39D}"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a:t>
            </a:fld>
            <a:endParaRPr lang="en-US"/>
          </a:p>
        </p:txBody>
      </p:sp>
      <p:pic>
        <p:nvPicPr>
          <p:cNvPr id="7" name="그림 6"/>
          <p:cNvPicPr>
            <a:picLocks noChangeAspect="1"/>
          </p:cNvPicPr>
          <p:nvPr/>
        </p:nvPicPr>
        <p:blipFill>
          <a:blip r:embed="rId2"/>
          <a:stretch>
            <a:fillRect/>
          </a:stretch>
        </p:blipFill>
        <p:spPr>
          <a:xfrm>
            <a:off x="1304253" y="2743762"/>
            <a:ext cx="7425414" cy="3907203"/>
          </a:xfrm>
          <a:prstGeom prst="rect">
            <a:avLst/>
          </a:prstGeom>
        </p:spPr>
      </p:pic>
      <p:sp>
        <p:nvSpPr>
          <p:cNvPr id="11" name="모서리가 둥근 직사각형 10"/>
          <p:cNvSpPr/>
          <p:nvPr/>
        </p:nvSpPr>
        <p:spPr>
          <a:xfrm>
            <a:off x="1216325" y="5098211"/>
            <a:ext cx="7832784" cy="30192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mtClean="0">
                <a:solidFill>
                  <a:srgbClr val="00B050"/>
                </a:solidFill>
                <a:latin typeface="바탕체" panose="02030609000101010101" pitchFamily="17" charset="-127"/>
                <a:ea typeface="바탕체" panose="02030609000101010101" pitchFamily="17" charset="-127"/>
                <a:cs typeface="Times New Roman" panose="02020603050405020304" pitchFamily="18" charset="0"/>
              </a:rPr>
              <a:t>IP </a:t>
            </a:r>
            <a:r>
              <a:rPr lang="ko-KR" altLang="en-US" smtClean="0">
                <a:solidFill>
                  <a:srgbClr val="00B050"/>
                </a:solidFill>
                <a:latin typeface="바탕체" panose="02030609000101010101" pitchFamily="17" charset="-127"/>
                <a:ea typeface="바탕체" panose="02030609000101010101" pitchFamily="17" charset="-127"/>
                <a:cs typeface="Times New Roman" panose="02020603050405020304" pitchFamily="18" charset="0"/>
              </a:rPr>
              <a:t>주소 확인    </a:t>
            </a:r>
            <a:r>
              <a:rPr lang="en-US" altLang="ko-KR" smtClean="0">
                <a:solidFill>
                  <a:srgbClr val="00B050"/>
                </a:solidFill>
                <a:latin typeface="바탕체" panose="02030609000101010101" pitchFamily="17" charset="-127"/>
                <a:ea typeface="바탕체" panose="02030609000101010101" pitchFamily="17" charset="-127"/>
                <a:cs typeface="Times New Roman" panose="02020603050405020304" pitchFamily="18" charset="0"/>
              </a:rPr>
              <a:t>.</a:t>
            </a:r>
            <a:endParaRPr lang="en-US">
              <a:solidFill>
                <a:srgbClr val="00B050"/>
              </a:solidFill>
              <a:latin typeface="바탕체" panose="02030609000101010101" pitchFamily="17" charset="-127"/>
              <a:ea typeface="바탕체" panose="02030609000101010101" pitchFamily="17" charset="-127"/>
              <a:cs typeface="Times New Roman" panose="02020603050405020304" pitchFamily="18" charset="0"/>
            </a:endParaRPr>
          </a:p>
        </p:txBody>
      </p:sp>
      <p:sp>
        <p:nvSpPr>
          <p:cNvPr id="17" name="모서리가 둥근 직사각형 16"/>
          <p:cNvSpPr/>
          <p:nvPr/>
        </p:nvSpPr>
        <p:spPr>
          <a:xfrm>
            <a:off x="1216325" y="4469141"/>
            <a:ext cx="7832784" cy="30192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mtClean="0">
                <a:solidFill>
                  <a:srgbClr val="00B050"/>
                </a:solidFill>
                <a:latin typeface="바탕체" panose="02030609000101010101" pitchFamily="17" charset="-127"/>
                <a:ea typeface="바탕체" panose="02030609000101010101" pitchFamily="17" charset="-127"/>
                <a:cs typeface="Times New Roman" panose="02020603050405020304" pitchFamily="18" charset="0"/>
              </a:rPr>
              <a:t>무선 네트웍 어댑터 장치명 </a:t>
            </a:r>
            <a:r>
              <a:rPr lang="en-US" altLang="ko-KR" smtClean="0">
                <a:solidFill>
                  <a:srgbClr val="00B050"/>
                </a:solidFill>
                <a:latin typeface="바탕체" panose="02030609000101010101" pitchFamily="17" charset="-127"/>
                <a:ea typeface="바탕체" panose="02030609000101010101" pitchFamily="17" charset="-127"/>
                <a:cs typeface="Times New Roman" panose="02020603050405020304" pitchFamily="18" charset="0"/>
              </a:rPr>
              <a:t>.</a:t>
            </a:r>
            <a:endParaRPr lang="en-US">
              <a:solidFill>
                <a:srgbClr val="00B050"/>
              </a:solidFill>
              <a:latin typeface="바탕체" panose="02030609000101010101" pitchFamily="17" charset="-127"/>
              <a:ea typeface="바탕체" panose="02030609000101010101" pitchFamily="17" charset="-127"/>
              <a:cs typeface="Times New Roman" panose="02020603050405020304" pitchFamily="18" charset="0"/>
            </a:endParaRPr>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770977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Writing Binary Data (p. 79)</a:t>
            </a:r>
            <a:endParaRPr lang="en-US"/>
          </a:p>
        </p:txBody>
      </p:sp>
      <p:sp>
        <p:nvSpPr>
          <p:cNvPr id="3" name="내용 개체 틀 2"/>
          <p:cNvSpPr>
            <a:spLocks noGrp="1"/>
          </p:cNvSpPr>
          <p:nvPr>
            <p:ph idx="1"/>
          </p:nvPr>
        </p:nvSpPr>
        <p:spPr/>
        <p:txBody>
          <a:bodyPr>
            <a:normAutofit fontScale="85000" lnSpcReduction="10000"/>
          </a:bodyPr>
          <a:lstStyle/>
          <a:p>
            <a:pPr>
              <a:lnSpc>
                <a:spcPct val="120000"/>
              </a:lnSpc>
            </a:pPr>
            <a:r>
              <a:rPr lang="en-US" smtClean="0">
                <a:solidFill>
                  <a:srgbClr val="000000"/>
                </a:solidFill>
              </a:rPr>
              <a:t>To </a:t>
            </a:r>
            <a:r>
              <a:rPr lang="en-US">
                <a:solidFill>
                  <a:srgbClr val="000000"/>
                </a:solidFill>
              </a:rPr>
              <a:t>directly store binary </a:t>
            </a:r>
            <a:r>
              <a:rPr lang="en-US" smtClean="0">
                <a:solidFill>
                  <a:srgbClr val="000000"/>
                </a:solidFill>
              </a:rPr>
              <a:t>data, </a:t>
            </a:r>
            <a:r>
              <a:rPr lang="en-US">
                <a:solidFill>
                  <a:srgbClr val="000000"/>
                </a:solidFill>
              </a:rPr>
              <a:t>standard I/O provides fwrite():</a:t>
            </a:r>
          </a:p>
          <a:p>
            <a:pPr lvl="1">
              <a:lnSpc>
                <a:spcPct val="120000"/>
              </a:lnSpc>
            </a:pPr>
            <a:r>
              <a:rPr lang="en-US" sz="2000">
                <a:solidFill>
                  <a:srgbClr val="009A9A"/>
                </a:solidFill>
                <a:latin typeface="Consolas" panose="020B0609020204030204" pitchFamily="49" charset="0"/>
              </a:rPr>
              <a:t>#include &lt;stdio.h&gt;</a:t>
            </a:r>
          </a:p>
          <a:p>
            <a:pPr lvl="1">
              <a:lnSpc>
                <a:spcPct val="120000"/>
              </a:lnSpc>
            </a:pPr>
            <a:r>
              <a:rPr lang="en-US" sz="2000" b="1">
                <a:solidFill>
                  <a:srgbClr val="007789"/>
                </a:solidFill>
                <a:latin typeface="Consolas" panose="020B0609020204030204" pitchFamily="49" charset="0"/>
              </a:rPr>
              <a:t>size_t </a:t>
            </a:r>
            <a:r>
              <a:rPr lang="en-US" sz="2000">
                <a:solidFill>
                  <a:srgbClr val="000089"/>
                </a:solidFill>
                <a:latin typeface="Consolas" panose="020B0609020204030204" pitchFamily="49" charset="0"/>
              </a:rPr>
              <a:t>fwrite </a:t>
            </a:r>
            <a:r>
              <a:rPr lang="en-US" sz="2000">
                <a:solidFill>
                  <a:srgbClr val="000000"/>
                </a:solidFill>
                <a:latin typeface="Consolas" panose="020B0609020204030204" pitchFamily="49" charset="0"/>
              </a:rPr>
              <a:t>(</a:t>
            </a:r>
            <a:r>
              <a:rPr lang="en-US" sz="2000" b="1">
                <a:solidFill>
                  <a:srgbClr val="007789"/>
                </a:solidFill>
                <a:latin typeface="Consolas" panose="020B0609020204030204" pitchFamily="49" charset="0"/>
              </a:rPr>
              <a:t>void </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buf</a:t>
            </a:r>
            <a:r>
              <a:rPr lang="en-US" sz="2000" smtClean="0">
                <a:solidFill>
                  <a:srgbClr val="000000"/>
                </a:solidFill>
                <a:latin typeface="Consolas" panose="020B0609020204030204" pitchFamily="49" charset="0"/>
              </a:rPr>
              <a:t>, </a:t>
            </a:r>
            <a:r>
              <a:rPr lang="en-US" sz="2000" b="1" smtClean="0">
                <a:solidFill>
                  <a:srgbClr val="007789"/>
                </a:solidFill>
                <a:latin typeface="Consolas" panose="020B0609020204030204" pitchFamily="49" charset="0"/>
              </a:rPr>
              <a:t>size_t </a:t>
            </a:r>
            <a:r>
              <a:rPr lang="en-US" sz="2000">
                <a:solidFill>
                  <a:srgbClr val="000089"/>
                </a:solidFill>
                <a:latin typeface="Consolas" panose="020B0609020204030204" pitchFamily="49" charset="0"/>
              </a:rPr>
              <a:t>size</a:t>
            </a:r>
            <a:r>
              <a:rPr lang="en-US" sz="2000" smtClean="0">
                <a:solidFill>
                  <a:srgbClr val="000000"/>
                </a:solidFill>
                <a:latin typeface="Consolas" panose="020B0609020204030204" pitchFamily="49" charset="0"/>
              </a:rPr>
              <a:t>, </a:t>
            </a:r>
            <a:r>
              <a:rPr lang="en-US" sz="2000" b="1" smtClean="0">
                <a:solidFill>
                  <a:srgbClr val="007789"/>
                </a:solidFill>
                <a:latin typeface="Consolas" panose="020B0609020204030204" pitchFamily="49" charset="0"/>
              </a:rPr>
              <a:t>size_t </a:t>
            </a:r>
            <a:r>
              <a:rPr lang="en-US" sz="2000">
                <a:solidFill>
                  <a:srgbClr val="000089"/>
                </a:solidFill>
                <a:latin typeface="Consolas" panose="020B0609020204030204" pitchFamily="49" charset="0"/>
              </a:rPr>
              <a:t>nr</a:t>
            </a:r>
            <a:r>
              <a:rPr lang="en-US" sz="2000" smtClean="0">
                <a:solidFill>
                  <a:srgbClr val="000000"/>
                </a:solidFill>
                <a:latin typeface="Consolas" panose="020B0609020204030204" pitchFamily="49" charset="0"/>
              </a:rPr>
              <a:t>, </a:t>
            </a:r>
            <a:r>
              <a:rPr lang="en-US" sz="2000" b="1" smtClean="0">
                <a:solidFill>
                  <a:srgbClr val="007789"/>
                </a:solidFill>
                <a:latin typeface="Consolas" panose="020B0609020204030204" pitchFamily="49" charset="0"/>
              </a:rPr>
              <a:t>FILE </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stream</a:t>
            </a:r>
            <a:r>
              <a:rPr lang="en-US" sz="2000">
                <a:solidFill>
                  <a:srgbClr val="000000"/>
                </a:solidFill>
                <a:latin typeface="Consolas" panose="020B0609020204030204" pitchFamily="49" charset="0"/>
              </a:rPr>
              <a:t>);</a:t>
            </a:r>
          </a:p>
          <a:p>
            <a:pPr>
              <a:lnSpc>
                <a:spcPct val="120000"/>
              </a:lnSpc>
            </a:pPr>
            <a:r>
              <a:rPr lang="en-US">
                <a:solidFill>
                  <a:srgbClr val="000000"/>
                </a:solidFill>
              </a:rPr>
              <a:t>A call to </a:t>
            </a:r>
            <a:r>
              <a:rPr lang="en-US" b="1">
                <a:solidFill>
                  <a:srgbClr val="000000"/>
                </a:solidFill>
              </a:rPr>
              <a:t>fwrite</a:t>
            </a:r>
            <a:r>
              <a:rPr lang="en-US">
                <a:solidFill>
                  <a:srgbClr val="000000"/>
                </a:solidFill>
              </a:rPr>
              <a:t>() will write to stream up to </a:t>
            </a:r>
            <a:r>
              <a:rPr lang="en-US" i="1">
                <a:solidFill>
                  <a:srgbClr val="000000"/>
                </a:solidFill>
              </a:rPr>
              <a:t>nr</a:t>
            </a:r>
            <a:r>
              <a:rPr lang="en-US">
                <a:solidFill>
                  <a:srgbClr val="000000"/>
                </a:solidFill>
              </a:rPr>
              <a:t> elements, each size bytes in length</a:t>
            </a:r>
            <a:r>
              <a:rPr lang="en-US" smtClean="0">
                <a:solidFill>
                  <a:srgbClr val="000000"/>
                </a:solidFill>
              </a:rPr>
              <a:t>, from </a:t>
            </a:r>
            <a:r>
              <a:rPr lang="en-US">
                <a:solidFill>
                  <a:srgbClr val="000000"/>
                </a:solidFill>
              </a:rPr>
              <a:t>the data pointed at by </a:t>
            </a:r>
            <a:r>
              <a:rPr lang="en-US" i="1" smtClean="0">
                <a:solidFill>
                  <a:srgbClr val="000000"/>
                </a:solidFill>
              </a:rPr>
              <a:t>buf</a:t>
            </a:r>
            <a:r>
              <a:rPr lang="en-US" smtClean="0">
                <a:solidFill>
                  <a:srgbClr val="000000"/>
                </a:solidFill>
              </a:rPr>
              <a:t>.</a:t>
            </a:r>
          </a:p>
          <a:p>
            <a:pPr>
              <a:lnSpc>
                <a:spcPct val="120000"/>
              </a:lnSpc>
            </a:pPr>
            <a:r>
              <a:rPr lang="en-US" smtClean="0">
                <a:solidFill>
                  <a:srgbClr val="000000"/>
                </a:solidFill>
              </a:rPr>
              <a:t>The </a:t>
            </a:r>
            <a:r>
              <a:rPr lang="en-US">
                <a:solidFill>
                  <a:srgbClr val="000000"/>
                </a:solidFill>
              </a:rPr>
              <a:t>file pointer will be advanced by the total </a:t>
            </a:r>
            <a:r>
              <a:rPr lang="en-US" smtClean="0">
                <a:solidFill>
                  <a:srgbClr val="000000"/>
                </a:solidFill>
              </a:rPr>
              <a:t>number of </a:t>
            </a:r>
            <a:r>
              <a:rPr lang="en-US">
                <a:solidFill>
                  <a:srgbClr val="000000"/>
                </a:solidFill>
              </a:rPr>
              <a:t>bytes written.</a:t>
            </a:r>
          </a:p>
          <a:p>
            <a:pPr>
              <a:lnSpc>
                <a:spcPct val="120000"/>
              </a:lnSpc>
            </a:pPr>
            <a:r>
              <a:rPr lang="en-US">
                <a:solidFill>
                  <a:srgbClr val="000000"/>
                </a:solidFill>
              </a:rPr>
              <a:t>The number of elements (not the number of bytes!) successfully written will be returned.</a:t>
            </a:r>
          </a:p>
          <a:p>
            <a:pPr>
              <a:lnSpc>
                <a:spcPct val="120000"/>
              </a:lnSpc>
            </a:pPr>
            <a:r>
              <a:rPr lang="en-US">
                <a:solidFill>
                  <a:srgbClr val="000000"/>
                </a:solidFill>
              </a:rPr>
              <a:t>A return value less than </a:t>
            </a:r>
            <a:r>
              <a:rPr lang="en-US" i="1">
                <a:solidFill>
                  <a:srgbClr val="000000"/>
                </a:solidFill>
              </a:rPr>
              <a:t>nr</a:t>
            </a:r>
            <a:r>
              <a:rPr lang="en-US">
                <a:solidFill>
                  <a:srgbClr val="000000"/>
                </a:solidFill>
              </a:rPr>
              <a:t> denotes error.</a:t>
            </a:r>
            <a:endParaRPr lang="en-US"/>
          </a:p>
        </p:txBody>
      </p:sp>
      <p:sp>
        <p:nvSpPr>
          <p:cNvPr id="4" name="날짜 개체 틀 3"/>
          <p:cNvSpPr>
            <a:spLocks noGrp="1"/>
          </p:cNvSpPr>
          <p:nvPr>
            <p:ph type="dt" sz="half" idx="10"/>
          </p:nvPr>
        </p:nvSpPr>
        <p:spPr/>
        <p:txBody>
          <a:bodyPr/>
          <a:lstStyle/>
          <a:p>
            <a:fld id="{330AF9EE-5BAD-475F-890B-06EE2D6D3968}"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100</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101388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sz="3600"/>
              <a:t>Sample Program Using Buffered </a:t>
            </a:r>
            <a:r>
              <a:rPr lang="en-US" sz="3600" smtClean="0"/>
              <a:t>I/O 1/3 (p. 79)</a:t>
            </a:r>
            <a:endParaRPr lang="en-US" sz="3600"/>
          </a:p>
        </p:txBody>
      </p:sp>
      <p:sp>
        <p:nvSpPr>
          <p:cNvPr id="3" name="내용 개체 틀 2"/>
          <p:cNvSpPr>
            <a:spLocks noGrp="1"/>
          </p:cNvSpPr>
          <p:nvPr>
            <p:ph idx="1"/>
          </p:nvPr>
        </p:nvSpPr>
        <p:spPr/>
        <p:txBody>
          <a:bodyPr/>
          <a:lstStyle/>
          <a:p>
            <a:r>
              <a:rPr lang="en-US"/>
              <a:t>This program first defines </a:t>
            </a:r>
            <a:r>
              <a:rPr lang="en-US" smtClean="0"/>
              <a:t>struct </a:t>
            </a:r>
            <a:r>
              <a:rPr lang="en-US" i="1" smtClean="0"/>
              <a:t>pirate</a:t>
            </a:r>
            <a:r>
              <a:rPr lang="en-US" smtClean="0"/>
              <a:t> </a:t>
            </a:r>
            <a:r>
              <a:rPr lang="en-US"/>
              <a:t>and then declares two variables of that </a:t>
            </a:r>
            <a:r>
              <a:rPr lang="en-US" smtClean="0"/>
              <a:t>type.</a:t>
            </a:r>
          </a:p>
          <a:p>
            <a:r>
              <a:rPr lang="en-US" smtClean="0"/>
              <a:t>The </a:t>
            </a:r>
            <a:r>
              <a:rPr lang="en-US"/>
              <a:t>program initializes one of </a:t>
            </a:r>
            <a:r>
              <a:rPr lang="en-US" smtClean="0"/>
              <a:t>the variables </a:t>
            </a:r>
            <a:r>
              <a:rPr lang="en-US"/>
              <a:t>and subsequently writes it out to disk via an output stream to the file </a:t>
            </a:r>
            <a:r>
              <a:rPr lang="en-US" i="1" smtClean="0"/>
              <a:t>data</a:t>
            </a:r>
            <a:r>
              <a:rPr lang="en-US" smtClean="0"/>
              <a:t>.</a:t>
            </a:r>
          </a:p>
          <a:p>
            <a:r>
              <a:rPr lang="en-US" smtClean="0"/>
              <a:t>Via a </a:t>
            </a:r>
            <a:r>
              <a:rPr lang="en-US"/>
              <a:t>different stream, the program reads the data back in from </a:t>
            </a:r>
            <a:r>
              <a:rPr lang="en-US" i="1"/>
              <a:t>data </a:t>
            </a:r>
            <a:r>
              <a:rPr lang="en-US"/>
              <a:t>directly to the </a:t>
            </a:r>
            <a:r>
              <a:rPr lang="en-US" smtClean="0"/>
              <a:t>other instance </a:t>
            </a:r>
            <a:r>
              <a:rPr lang="en-US"/>
              <a:t>of struct </a:t>
            </a:r>
            <a:r>
              <a:rPr lang="en-US" i="1" smtClean="0"/>
              <a:t>pirate</a:t>
            </a:r>
            <a:r>
              <a:rPr lang="en-US" smtClean="0"/>
              <a:t>.</a:t>
            </a:r>
          </a:p>
          <a:p>
            <a:r>
              <a:rPr lang="en-US" smtClean="0"/>
              <a:t>Finally</a:t>
            </a:r>
            <a:r>
              <a:rPr lang="en-US"/>
              <a:t>, the program writes the contents of the structure </a:t>
            </a:r>
            <a:r>
              <a:rPr lang="en-US" smtClean="0"/>
              <a:t>to standard </a:t>
            </a:r>
            <a:r>
              <a:rPr lang="en-US"/>
              <a:t>out:</a:t>
            </a:r>
          </a:p>
        </p:txBody>
      </p:sp>
      <p:sp>
        <p:nvSpPr>
          <p:cNvPr id="4" name="날짜 개체 틀 3"/>
          <p:cNvSpPr>
            <a:spLocks noGrp="1"/>
          </p:cNvSpPr>
          <p:nvPr>
            <p:ph type="dt" sz="half" idx="10"/>
          </p:nvPr>
        </p:nvSpPr>
        <p:spPr/>
        <p:txBody>
          <a:bodyPr/>
          <a:lstStyle/>
          <a:p>
            <a:fld id="{0AE29A31-69FE-491F-8586-25ECD4283CD1}"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101</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720449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sz="3600"/>
              <a:t>Sample Program Using Buffered </a:t>
            </a:r>
            <a:r>
              <a:rPr lang="en-US" sz="3600" smtClean="0"/>
              <a:t>I/O 2/3 (p. 79)</a:t>
            </a:r>
            <a:endParaRPr lang="en-US" sz="3600"/>
          </a:p>
        </p:txBody>
      </p:sp>
      <p:sp>
        <p:nvSpPr>
          <p:cNvPr id="3" name="내용 개체 틀 2"/>
          <p:cNvSpPr>
            <a:spLocks noGrp="1"/>
          </p:cNvSpPr>
          <p:nvPr>
            <p:ph idx="1"/>
          </p:nvPr>
        </p:nvSpPr>
        <p:spPr>
          <a:ln>
            <a:solidFill>
              <a:schemeClr val="accent1"/>
            </a:solidFill>
          </a:ln>
        </p:spPr>
        <p:txBody>
          <a:bodyPr anchor="ctr">
            <a:normAutofit fontScale="40000" lnSpcReduction="20000"/>
          </a:bodyPr>
          <a:lstStyle/>
          <a:p>
            <a:r>
              <a:rPr lang="en-US">
                <a:solidFill>
                  <a:srgbClr val="009A9A"/>
                </a:solidFill>
                <a:latin typeface="Consolas" panose="020B0609020204030204" pitchFamily="49" charset="0"/>
              </a:rPr>
              <a:t>#include &lt;stdio.h&gt;</a:t>
            </a:r>
          </a:p>
          <a:p>
            <a:r>
              <a:rPr lang="en-US" b="1">
                <a:solidFill>
                  <a:srgbClr val="007789"/>
                </a:solidFill>
                <a:latin typeface="Consolas" panose="020B0609020204030204" pitchFamily="49" charset="0"/>
              </a:rPr>
              <a:t>int </a:t>
            </a:r>
            <a:r>
              <a:rPr lang="en-US">
                <a:solidFill>
                  <a:srgbClr val="CD00FF"/>
                </a:solidFill>
                <a:latin typeface="Consolas" panose="020B0609020204030204" pitchFamily="49" charset="0"/>
              </a:rPr>
              <a:t>main </a:t>
            </a:r>
            <a:r>
              <a:rPr lang="en-US">
                <a:solidFill>
                  <a:srgbClr val="000000"/>
                </a:solidFill>
                <a:latin typeface="Consolas" panose="020B0609020204030204" pitchFamily="49" charset="0"/>
              </a:rPr>
              <a:t>(</a:t>
            </a:r>
            <a:r>
              <a:rPr lang="en-US" b="1">
                <a:solidFill>
                  <a:srgbClr val="007789"/>
                </a:solidFill>
                <a:latin typeface="Consolas" panose="020B0609020204030204" pitchFamily="49" charset="0"/>
              </a:rPr>
              <a:t>void</a:t>
            </a:r>
            <a:r>
              <a:rPr lang="en-US" smtClean="0">
                <a:solidFill>
                  <a:srgbClr val="000000"/>
                </a:solidFill>
                <a:latin typeface="Consolas" panose="020B0609020204030204" pitchFamily="49" charset="0"/>
              </a:rPr>
              <a:t>) {</a:t>
            </a:r>
            <a:endParaRPr lang="en-US">
              <a:solidFill>
                <a:srgbClr val="000000"/>
              </a:solidFill>
              <a:latin typeface="Consolas" panose="020B0609020204030204" pitchFamily="49" charset="0"/>
            </a:endParaRPr>
          </a:p>
          <a:p>
            <a:r>
              <a:rPr lang="en-US" b="1" smtClean="0">
                <a:solidFill>
                  <a:srgbClr val="007789"/>
                </a:solidFill>
                <a:latin typeface="Consolas" panose="020B0609020204030204" pitchFamily="49" charset="0"/>
              </a:rPr>
              <a:t>  FILE </a:t>
            </a:r>
            <a:r>
              <a:rPr lang="en-US">
                <a:solidFill>
                  <a:srgbClr val="555555"/>
                </a:solidFill>
                <a:latin typeface="Consolas" panose="020B0609020204030204" pitchFamily="49" charset="0"/>
              </a:rPr>
              <a:t>*</a:t>
            </a:r>
            <a:r>
              <a:rPr lang="en-US">
                <a:solidFill>
                  <a:srgbClr val="000089"/>
                </a:solidFill>
                <a:latin typeface="Consolas" panose="020B0609020204030204" pitchFamily="49" charset="0"/>
              </a:rPr>
              <a:t>in</a:t>
            </a:r>
            <a:r>
              <a:rPr lang="en-US">
                <a:solidFill>
                  <a:srgbClr val="000000"/>
                </a:solidFill>
                <a:latin typeface="Consolas" panose="020B0609020204030204" pitchFamily="49" charset="0"/>
              </a:rPr>
              <a:t>, </a:t>
            </a:r>
            <a:r>
              <a:rPr lang="en-US">
                <a:solidFill>
                  <a:srgbClr val="555555"/>
                </a:solidFill>
                <a:latin typeface="Consolas" panose="020B0609020204030204" pitchFamily="49" charset="0"/>
              </a:rPr>
              <a:t>*</a:t>
            </a:r>
            <a:r>
              <a:rPr lang="en-US">
                <a:solidFill>
                  <a:srgbClr val="000089"/>
                </a:solidFill>
                <a:latin typeface="Consolas" panose="020B0609020204030204" pitchFamily="49" charset="0"/>
              </a:rPr>
              <a:t>out</a:t>
            </a:r>
            <a:r>
              <a:rPr lang="en-US">
                <a:solidFill>
                  <a:srgbClr val="000000"/>
                </a:solidFill>
                <a:latin typeface="Consolas" panose="020B0609020204030204" pitchFamily="49" charset="0"/>
              </a:rPr>
              <a:t>;</a:t>
            </a:r>
          </a:p>
          <a:p>
            <a:r>
              <a:rPr lang="en-US" b="1" smtClean="0">
                <a:solidFill>
                  <a:srgbClr val="00669A"/>
                </a:solidFill>
                <a:latin typeface="Consolas" panose="020B0609020204030204" pitchFamily="49" charset="0"/>
              </a:rPr>
              <a:t>  struct </a:t>
            </a:r>
            <a:r>
              <a:rPr lang="en-US">
                <a:solidFill>
                  <a:srgbClr val="000089"/>
                </a:solidFill>
                <a:latin typeface="Consolas" panose="020B0609020204030204" pitchFamily="49" charset="0"/>
              </a:rPr>
              <a:t>pirate </a:t>
            </a:r>
            <a:r>
              <a:rPr lang="en-US">
                <a:solidFill>
                  <a:srgbClr val="000000"/>
                </a:solidFill>
                <a:latin typeface="Consolas" panose="020B0609020204030204" pitchFamily="49" charset="0"/>
              </a:rPr>
              <a:t>{</a:t>
            </a:r>
          </a:p>
          <a:p>
            <a:r>
              <a:rPr lang="en-US" b="1" smtClean="0">
                <a:solidFill>
                  <a:srgbClr val="007789"/>
                </a:solidFill>
                <a:latin typeface="Consolas" panose="020B0609020204030204" pitchFamily="49" charset="0"/>
              </a:rPr>
              <a:t>    char </a:t>
            </a:r>
            <a:r>
              <a:rPr lang="en-US">
                <a:solidFill>
                  <a:srgbClr val="000089"/>
                </a:solidFill>
                <a:latin typeface="Consolas" panose="020B0609020204030204" pitchFamily="49" charset="0"/>
              </a:rPr>
              <a:t>name</a:t>
            </a:r>
            <a:r>
              <a:rPr lang="en-US">
                <a:solidFill>
                  <a:srgbClr val="000000"/>
                </a:solidFill>
                <a:latin typeface="Consolas" panose="020B0609020204030204" pitchFamily="49" charset="0"/>
              </a:rPr>
              <a:t>[</a:t>
            </a:r>
            <a:r>
              <a:rPr lang="en-US">
                <a:solidFill>
                  <a:srgbClr val="FF6600"/>
                </a:solidFill>
                <a:latin typeface="Consolas" panose="020B0609020204030204" pitchFamily="49" charset="0"/>
              </a:rPr>
              <a:t>100</a:t>
            </a:r>
            <a:r>
              <a:rPr lang="en-US">
                <a:solidFill>
                  <a:srgbClr val="000000"/>
                </a:solidFill>
                <a:latin typeface="Consolas" panose="020B0609020204030204" pitchFamily="49" charset="0"/>
              </a:rPr>
              <a:t>]; </a:t>
            </a:r>
            <a:r>
              <a:rPr lang="en-US" i="1">
                <a:solidFill>
                  <a:srgbClr val="35586C"/>
                </a:solidFill>
                <a:latin typeface="Consolas" panose="020B0609020204030204" pitchFamily="49" charset="0"/>
              </a:rPr>
              <a:t>/* real name */</a:t>
            </a:r>
          </a:p>
          <a:p>
            <a:r>
              <a:rPr lang="en-US" b="1" smtClean="0">
                <a:solidFill>
                  <a:srgbClr val="007789"/>
                </a:solidFill>
                <a:latin typeface="Consolas" panose="020B0609020204030204" pitchFamily="49" charset="0"/>
              </a:rPr>
              <a:t>    unsigned </a:t>
            </a:r>
            <a:r>
              <a:rPr lang="en-US" b="1">
                <a:solidFill>
                  <a:srgbClr val="007789"/>
                </a:solidFill>
                <a:latin typeface="Consolas" panose="020B0609020204030204" pitchFamily="49" charset="0"/>
              </a:rPr>
              <a:t>long </a:t>
            </a:r>
            <a:r>
              <a:rPr lang="en-US">
                <a:solidFill>
                  <a:srgbClr val="000089"/>
                </a:solidFill>
                <a:latin typeface="Consolas" panose="020B0609020204030204" pitchFamily="49" charset="0"/>
              </a:rPr>
              <a:t>booty</a:t>
            </a:r>
            <a:r>
              <a:rPr lang="en-US">
                <a:solidFill>
                  <a:srgbClr val="000000"/>
                </a:solidFill>
                <a:latin typeface="Consolas" panose="020B0609020204030204" pitchFamily="49" charset="0"/>
              </a:rPr>
              <a:t>; </a:t>
            </a:r>
            <a:r>
              <a:rPr lang="en-US" i="1">
                <a:solidFill>
                  <a:srgbClr val="35586C"/>
                </a:solidFill>
                <a:latin typeface="Consolas" panose="020B0609020204030204" pitchFamily="49" charset="0"/>
              </a:rPr>
              <a:t>/* in pounds sterling */</a:t>
            </a:r>
          </a:p>
          <a:p>
            <a:r>
              <a:rPr lang="en-US" b="1" smtClean="0">
                <a:solidFill>
                  <a:srgbClr val="007789"/>
                </a:solidFill>
                <a:latin typeface="Consolas" panose="020B0609020204030204" pitchFamily="49" charset="0"/>
              </a:rPr>
              <a:t>     unsigned </a:t>
            </a:r>
            <a:r>
              <a:rPr lang="en-US" b="1">
                <a:solidFill>
                  <a:srgbClr val="007789"/>
                </a:solidFill>
                <a:latin typeface="Consolas" panose="020B0609020204030204" pitchFamily="49" charset="0"/>
              </a:rPr>
              <a:t>int </a:t>
            </a:r>
            <a:r>
              <a:rPr lang="en-US">
                <a:solidFill>
                  <a:srgbClr val="000089"/>
                </a:solidFill>
                <a:latin typeface="Consolas" panose="020B0609020204030204" pitchFamily="49" charset="0"/>
              </a:rPr>
              <a:t>beard_len</a:t>
            </a:r>
            <a:r>
              <a:rPr lang="en-US">
                <a:solidFill>
                  <a:srgbClr val="000000"/>
                </a:solidFill>
                <a:latin typeface="Consolas" panose="020B0609020204030204" pitchFamily="49" charset="0"/>
              </a:rPr>
              <a:t>; </a:t>
            </a:r>
            <a:r>
              <a:rPr lang="en-US" i="1">
                <a:solidFill>
                  <a:srgbClr val="35586C"/>
                </a:solidFill>
                <a:latin typeface="Consolas" panose="020B0609020204030204" pitchFamily="49" charset="0"/>
              </a:rPr>
              <a:t>/* in inches */</a:t>
            </a:r>
          </a:p>
          <a:p>
            <a:r>
              <a:rPr lang="en-US" smtClean="0">
                <a:solidFill>
                  <a:srgbClr val="000000"/>
                </a:solidFill>
                <a:latin typeface="Consolas" panose="020B0609020204030204" pitchFamily="49" charset="0"/>
              </a:rPr>
              <a:t>  } ;</a:t>
            </a:r>
          </a:p>
          <a:p>
            <a:r>
              <a:rPr lang="en-US">
                <a:solidFill>
                  <a:srgbClr val="000000"/>
                </a:solidFill>
                <a:latin typeface="Consolas" panose="020B0609020204030204" pitchFamily="49" charset="0"/>
              </a:rPr>
              <a:t> </a:t>
            </a:r>
            <a:r>
              <a:rPr lang="en-US" smtClean="0">
                <a:solidFill>
                  <a:srgbClr val="000000"/>
                </a:solidFill>
                <a:latin typeface="Consolas" panose="020B0609020204030204" pitchFamily="49" charset="0"/>
              </a:rPr>
              <a:t> pirate </a:t>
            </a:r>
            <a:r>
              <a:rPr lang="en-US" smtClean="0">
                <a:solidFill>
                  <a:srgbClr val="000089"/>
                </a:solidFill>
                <a:latin typeface="Consolas" panose="020B0609020204030204" pitchFamily="49" charset="0"/>
              </a:rPr>
              <a:t>p</a:t>
            </a:r>
            <a:r>
              <a:rPr lang="en-US">
                <a:solidFill>
                  <a:srgbClr val="000000"/>
                </a:solidFill>
                <a:latin typeface="Consolas" panose="020B0609020204030204" pitchFamily="49" charset="0"/>
              </a:rPr>
              <a:t>, </a:t>
            </a:r>
            <a:r>
              <a:rPr lang="en-US">
                <a:solidFill>
                  <a:srgbClr val="000089"/>
                </a:solidFill>
                <a:latin typeface="Consolas" panose="020B0609020204030204" pitchFamily="49" charset="0"/>
              </a:rPr>
              <a:t>blackbeard </a:t>
            </a:r>
            <a:r>
              <a:rPr lang="en-US">
                <a:solidFill>
                  <a:srgbClr val="555555"/>
                </a:solidFill>
                <a:latin typeface="Consolas" panose="020B0609020204030204" pitchFamily="49" charset="0"/>
              </a:rPr>
              <a:t>= </a:t>
            </a:r>
            <a:r>
              <a:rPr lang="en-US">
                <a:solidFill>
                  <a:srgbClr val="000000"/>
                </a:solidFill>
                <a:latin typeface="Consolas" panose="020B0609020204030204" pitchFamily="49" charset="0"/>
              </a:rPr>
              <a:t>{ </a:t>
            </a:r>
            <a:r>
              <a:rPr lang="en-US">
                <a:solidFill>
                  <a:srgbClr val="CD3300"/>
                </a:solidFill>
                <a:latin typeface="Consolas" panose="020B0609020204030204" pitchFamily="49" charset="0"/>
              </a:rPr>
              <a:t>"Edward Teach"</a:t>
            </a:r>
            <a:r>
              <a:rPr lang="en-US">
                <a:solidFill>
                  <a:srgbClr val="000000"/>
                </a:solidFill>
                <a:latin typeface="Consolas" panose="020B0609020204030204" pitchFamily="49" charset="0"/>
              </a:rPr>
              <a:t>, </a:t>
            </a:r>
            <a:r>
              <a:rPr lang="en-US">
                <a:solidFill>
                  <a:srgbClr val="FF6600"/>
                </a:solidFill>
                <a:latin typeface="Consolas" panose="020B0609020204030204" pitchFamily="49" charset="0"/>
              </a:rPr>
              <a:t>950</a:t>
            </a:r>
            <a:r>
              <a:rPr lang="en-US">
                <a:solidFill>
                  <a:srgbClr val="000000"/>
                </a:solidFill>
                <a:latin typeface="Consolas" panose="020B0609020204030204" pitchFamily="49" charset="0"/>
              </a:rPr>
              <a:t>, </a:t>
            </a:r>
            <a:r>
              <a:rPr lang="en-US">
                <a:solidFill>
                  <a:srgbClr val="FF6600"/>
                </a:solidFill>
                <a:latin typeface="Consolas" panose="020B0609020204030204" pitchFamily="49" charset="0"/>
              </a:rPr>
              <a:t>48 </a:t>
            </a:r>
            <a:r>
              <a:rPr lang="en-US">
                <a:solidFill>
                  <a:srgbClr val="000000"/>
                </a:solidFill>
                <a:latin typeface="Consolas" panose="020B0609020204030204" pitchFamily="49" charset="0"/>
              </a:rPr>
              <a:t>};</a:t>
            </a:r>
          </a:p>
          <a:p>
            <a:r>
              <a:rPr lang="en-US" smtClean="0">
                <a:solidFill>
                  <a:srgbClr val="000089"/>
                </a:solidFill>
                <a:latin typeface="Consolas" panose="020B0609020204030204" pitchFamily="49" charset="0"/>
              </a:rPr>
              <a:t>  out </a:t>
            </a:r>
            <a:r>
              <a:rPr lang="en-US">
                <a:solidFill>
                  <a:srgbClr val="555555"/>
                </a:solidFill>
                <a:latin typeface="Consolas" panose="020B0609020204030204" pitchFamily="49" charset="0"/>
              </a:rPr>
              <a:t>= </a:t>
            </a:r>
            <a:r>
              <a:rPr lang="en-US">
                <a:solidFill>
                  <a:srgbClr val="000089"/>
                </a:solidFill>
                <a:latin typeface="Consolas" panose="020B0609020204030204" pitchFamily="49" charset="0"/>
              </a:rPr>
              <a:t>fopen </a:t>
            </a:r>
            <a:r>
              <a:rPr lang="en-US">
                <a:solidFill>
                  <a:srgbClr val="000000"/>
                </a:solidFill>
                <a:latin typeface="Consolas" panose="020B0609020204030204" pitchFamily="49" charset="0"/>
              </a:rPr>
              <a:t>(</a:t>
            </a:r>
            <a:r>
              <a:rPr lang="en-US">
                <a:solidFill>
                  <a:srgbClr val="CD3300"/>
                </a:solidFill>
                <a:latin typeface="Consolas" panose="020B0609020204030204" pitchFamily="49" charset="0"/>
              </a:rPr>
              <a:t>"</a:t>
            </a:r>
            <a:r>
              <a:rPr lang="en-US" smtClean="0">
                <a:solidFill>
                  <a:srgbClr val="CD3300"/>
                </a:solidFill>
                <a:latin typeface="Consolas" panose="020B0609020204030204" pitchFamily="49" charset="0"/>
              </a:rPr>
              <a:t>data.txt"</a:t>
            </a:r>
            <a:r>
              <a:rPr lang="en-US" smtClean="0">
                <a:solidFill>
                  <a:srgbClr val="000000"/>
                </a:solidFill>
                <a:latin typeface="Consolas" panose="020B0609020204030204" pitchFamily="49" charset="0"/>
              </a:rPr>
              <a:t>, </a:t>
            </a:r>
            <a:r>
              <a:rPr lang="en-US">
                <a:solidFill>
                  <a:srgbClr val="CD3300"/>
                </a:solidFill>
                <a:latin typeface="Consolas" panose="020B0609020204030204" pitchFamily="49" charset="0"/>
              </a:rPr>
              <a:t>"w"</a:t>
            </a:r>
            <a:r>
              <a:rPr lang="en-US">
                <a:solidFill>
                  <a:srgbClr val="000000"/>
                </a:solidFill>
                <a:latin typeface="Consolas" panose="020B0609020204030204" pitchFamily="49" charset="0"/>
              </a:rPr>
              <a:t>);</a:t>
            </a:r>
          </a:p>
          <a:p>
            <a:r>
              <a:rPr lang="en-US" b="1" smtClean="0">
                <a:solidFill>
                  <a:srgbClr val="00669A"/>
                </a:solidFill>
                <a:latin typeface="Consolas" panose="020B0609020204030204" pitchFamily="49" charset="0"/>
              </a:rPr>
              <a:t>  if </a:t>
            </a:r>
            <a:r>
              <a:rPr lang="en-US">
                <a:solidFill>
                  <a:srgbClr val="000000"/>
                </a:solidFill>
                <a:latin typeface="Consolas" panose="020B0609020204030204" pitchFamily="49" charset="0"/>
              </a:rPr>
              <a:t>(</a:t>
            </a:r>
            <a:r>
              <a:rPr lang="en-US">
                <a:solidFill>
                  <a:srgbClr val="555555"/>
                </a:solidFill>
                <a:latin typeface="Consolas" panose="020B0609020204030204" pitchFamily="49" charset="0"/>
              </a:rPr>
              <a:t>!</a:t>
            </a:r>
            <a:r>
              <a:rPr lang="en-US">
                <a:solidFill>
                  <a:srgbClr val="000089"/>
                </a:solidFill>
                <a:latin typeface="Consolas" panose="020B0609020204030204" pitchFamily="49" charset="0"/>
              </a:rPr>
              <a:t>out</a:t>
            </a:r>
            <a:r>
              <a:rPr lang="en-US">
                <a:solidFill>
                  <a:srgbClr val="000000"/>
                </a:solidFill>
                <a:latin typeface="Consolas" panose="020B0609020204030204" pitchFamily="49" charset="0"/>
              </a:rPr>
              <a:t>) {</a:t>
            </a:r>
          </a:p>
          <a:p>
            <a:r>
              <a:rPr lang="en-US" smtClean="0">
                <a:solidFill>
                  <a:srgbClr val="000089"/>
                </a:solidFill>
                <a:latin typeface="Consolas" panose="020B0609020204030204" pitchFamily="49" charset="0"/>
              </a:rPr>
              <a:t>    perror </a:t>
            </a:r>
            <a:r>
              <a:rPr lang="en-US">
                <a:solidFill>
                  <a:srgbClr val="000000"/>
                </a:solidFill>
                <a:latin typeface="Consolas" panose="020B0609020204030204" pitchFamily="49" charset="0"/>
              </a:rPr>
              <a:t>(</a:t>
            </a:r>
            <a:r>
              <a:rPr lang="en-US">
                <a:solidFill>
                  <a:srgbClr val="CD3300"/>
                </a:solidFill>
                <a:latin typeface="Consolas" panose="020B0609020204030204" pitchFamily="49" charset="0"/>
              </a:rPr>
              <a:t>"fopen"</a:t>
            </a:r>
            <a:r>
              <a:rPr lang="en-US">
                <a:solidFill>
                  <a:srgbClr val="000000"/>
                </a:solidFill>
                <a:latin typeface="Consolas" panose="020B0609020204030204" pitchFamily="49" charset="0"/>
              </a:rPr>
              <a:t>);</a:t>
            </a:r>
          </a:p>
          <a:p>
            <a:r>
              <a:rPr lang="en-US" b="1" smtClean="0">
                <a:solidFill>
                  <a:srgbClr val="00669A"/>
                </a:solidFill>
                <a:latin typeface="Consolas" panose="020B0609020204030204" pitchFamily="49" charset="0"/>
              </a:rPr>
              <a:t>    return </a:t>
            </a:r>
            <a:r>
              <a:rPr lang="en-US">
                <a:solidFill>
                  <a:srgbClr val="FF6600"/>
                </a:solidFill>
                <a:latin typeface="Consolas" panose="020B0609020204030204" pitchFamily="49" charset="0"/>
              </a:rPr>
              <a:t>1</a:t>
            </a:r>
            <a:r>
              <a:rPr lang="en-US">
                <a:solidFill>
                  <a:srgbClr val="000000"/>
                </a:solidFill>
                <a:latin typeface="Consolas" panose="020B0609020204030204" pitchFamily="49" charset="0"/>
              </a:rPr>
              <a:t>;</a:t>
            </a:r>
          </a:p>
          <a:p>
            <a:r>
              <a:rPr lang="en-US" smtClean="0">
                <a:solidFill>
                  <a:srgbClr val="000000"/>
                </a:solidFill>
                <a:latin typeface="Consolas" panose="020B0609020204030204" pitchFamily="49" charset="0"/>
              </a:rPr>
              <a:t>  }</a:t>
            </a:r>
            <a:endParaRPr lang="en-US">
              <a:solidFill>
                <a:srgbClr val="000000"/>
              </a:solidFill>
              <a:latin typeface="Consolas" panose="020B0609020204030204" pitchFamily="49" charset="0"/>
            </a:endParaRPr>
          </a:p>
          <a:p>
            <a:r>
              <a:rPr lang="en-US" b="1" smtClean="0">
                <a:solidFill>
                  <a:srgbClr val="00669A"/>
                </a:solidFill>
                <a:latin typeface="Consolas" panose="020B0609020204030204" pitchFamily="49" charset="0"/>
              </a:rPr>
              <a:t>  if </a:t>
            </a:r>
            <a:r>
              <a:rPr lang="en-US">
                <a:solidFill>
                  <a:srgbClr val="000000"/>
                </a:solidFill>
                <a:latin typeface="Consolas" panose="020B0609020204030204" pitchFamily="49" charset="0"/>
              </a:rPr>
              <a:t>(</a:t>
            </a:r>
            <a:r>
              <a:rPr lang="en-US">
                <a:solidFill>
                  <a:srgbClr val="555555"/>
                </a:solidFill>
                <a:latin typeface="Consolas" panose="020B0609020204030204" pitchFamily="49" charset="0"/>
              </a:rPr>
              <a:t>!</a:t>
            </a:r>
            <a:r>
              <a:rPr lang="en-US">
                <a:solidFill>
                  <a:srgbClr val="000089"/>
                </a:solidFill>
                <a:latin typeface="Consolas" panose="020B0609020204030204" pitchFamily="49" charset="0"/>
              </a:rPr>
              <a:t>fwrite </a:t>
            </a:r>
            <a:r>
              <a:rPr lang="en-US">
                <a:solidFill>
                  <a:srgbClr val="000000"/>
                </a:solidFill>
                <a:latin typeface="Consolas" panose="020B0609020204030204" pitchFamily="49" charset="0"/>
              </a:rPr>
              <a:t>(</a:t>
            </a:r>
            <a:r>
              <a:rPr lang="en-US">
                <a:solidFill>
                  <a:srgbClr val="555555"/>
                </a:solidFill>
                <a:latin typeface="Consolas" panose="020B0609020204030204" pitchFamily="49" charset="0"/>
              </a:rPr>
              <a:t>&amp;</a:t>
            </a:r>
            <a:r>
              <a:rPr lang="en-US">
                <a:solidFill>
                  <a:srgbClr val="000089"/>
                </a:solidFill>
                <a:latin typeface="Consolas" panose="020B0609020204030204" pitchFamily="49" charset="0"/>
              </a:rPr>
              <a:t>blackbeard</a:t>
            </a:r>
            <a:r>
              <a:rPr lang="en-US">
                <a:solidFill>
                  <a:srgbClr val="000000"/>
                </a:solidFill>
                <a:latin typeface="Consolas" panose="020B0609020204030204" pitchFamily="49" charset="0"/>
              </a:rPr>
              <a:t>, </a:t>
            </a:r>
            <a:r>
              <a:rPr lang="en-US" b="1" smtClean="0">
                <a:solidFill>
                  <a:srgbClr val="00669A"/>
                </a:solidFill>
                <a:latin typeface="Consolas" panose="020B0609020204030204" pitchFamily="49" charset="0"/>
              </a:rPr>
              <a:t>sizeof</a:t>
            </a:r>
            <a:r>
              <a:rPr lang="en-US" smtClean="0">
                <a:solidFill>
                  <a:srgbClr val="000000"/>
                </a:solidFill>
                <a:latin typeface="Consolas" panose="020B0609020204030204" pitchFamily="49" charset="0"/>
              </a:rPr>
              <a:t>(</a:t>
            </a:r>
            <a:r>
              <a:rPr lang="en-US" b="1" smtClean="0">
                <a:solidFill>
                  <a:srgbClr val="00669A"/>
                </a:solidFill>
                <a:latin typeface="Consolas" panose="020B0609020204030204" pitchFamily="49" charset="0"/>
              </a:rPr>
              <a:t>struct </a:t>
            </a:r>
            <a:r>
              <a:rPr lang="en-US">
                <a:solidFill>
                  <a:srgbClr val="000089"/>
                </a:solidFill>
                <a:latin typeface="Consolas" panose="020B0609020204030204" pitchFamily="49" charset="0"/>
              </a:rPr>
              <a:t>pirate</a:t>
            </a:r>
            <a:r>
              <a:rPr lang="en-US">
                <a:solidFill>
                  <a:srgbClr val="000000"/>
                </a:solidFill>
                <a:latin typeface="Consolas" panose="020B0609020204030204" pitchFamily="49" charset="0"/>
              </a:rPr>
              <a:t>), </a:t>
            </a:r>
            <a:r>
              <a:rPr lang="en-US">
                <a:solidFill>
                  <a:srgbClr val="FF6600"/>
                </a:solidFill>
                <a:latin typeface="Consolas" panose="020B0609020204030204" pitchFamily="49" charset="0"/>
              </a:rPr>
              <a:t>1</a:t>
            </a:r>
            <a:r>
              <a:rPr lang="en-US">
                <a:solidFill>
                  <a:srgbClr val="000000"/>
                </a:solidFill>
                <a:latin typeface="Consolas" panose="020B0609020204030204" pitchFamily="49" charset="0"/>
              </a:rPr>
              <a:t>, </a:t>
            </a:r>
            <a:r>
              <a:rPr lang="en-US">
                <a:solidFill>
                  <a:srgbClr val="000089"/>
                </a:solidFill>
                <a:latin typeface="Consolas" panose="020B0609020204030204" pitchFamily="49" charset="0"/>
              </a:rPr>
              <a:t>out</a:t>
            </a:r>
            <a:r>
              <a:rPr lang="en-US">
                <a:solidFill>
                  <a:srgbClr val="000000"/>
                </a:solidFill>
                <a:latin typeface="Consolas" panose="020B0609020204030204" pitchFamily="49" charset="0"/>
              </a:rPr>
              <a:t>)) {</a:t>
            </a:r>
          </a:p>
          <a:p>
            <a:r>
              <a:rPr lang="en-US" smtClean="0">
                <a:solidFill>
                  <a:srgbClr val="000089"/>
                </a:solidFill>
                <a:latin typeface="Consolas" panose="020B0609020204030204" pitchFamily="49" charset="0"/>
              </a:rPr>
              <a:t>    perror </a:t>
            </a:r>
            <a:r>
              <a:rPr lang="en-US">
                <a:solidFill>
                  <a:srgbClr val="000000"/>
                </a:solidFill>
                <a:latin typeface="Consolas" panose="020B0609020204030204" pitchFamily="49" charset="0"/>
              </a:rPr>
              <a:t>(</a:t>
            </a:r>
            <a:r>
              <a:rPr lang="en-US">
                <a:solidFill>
                  <a:srgbClr val="CD3300"/>
                </a:solidFill>
                <a:latin typeface="Consolas" panose="020B0609020204030204" pitchFamily="49" charset="0"/>
              </a:rPr>
              <a:t>"fwrite"</a:t>
            </a:r>
            <a:r>
              <a:rPr lang="en-US">
                <a:solidFill>
                  <a:srgbClr val="000000"/>
                </a:solidFill>
                <a:latin typeface="Consolas" panose="020B0609020204030204" pitchFamily="49" charset="0"/>
              </a:rPr>
              <a:t>);</a:t>
            </a:r>
          </a:p>
          <a:p>
            <a:r>
              <a:rPr lang="en-US" b="1" smtClean="0">
                <a:solidFill>
                  <a:srgbClr val="00669A"/>
                </a:solidFill>
                <a:latin typeface="Consolas" panose="020B0609020204030204" pitchFamily="49" charset="0"/>
              </a:rPr>
              <a:t>    return </a:t>
            </a:r>
            <a:r>
              <a:rPr lang="en-US">
                <a:solidFill>
                  <a:srgbClr val="FF6600"/>
                </a:solidFill>
                <a:latin typeface="Consolas" panose="020B0609020204030204" pitchFamily="49" charset="0"/>
              </a:rPr>
              <a:t>1</a:t>
            </a:r>
            <a:r>
              <a:rPr lang="en-US" smtClean="0">
                <a:solidFill>
                  <a:srgbClr val="000000"/>
                </a:solidFill>
                <a:latin typeface="Consolas" panose="020B0609020204030204" pitchFamily="49" charset="0"/>
              </a:rPr>
              <a:t>;</a:t>
            </a:r>
          </a:p>
          <a:p>
            <a:r>
              <a:rPr lang="en-US" smtClean="0">
                <a:solidFill>
                  <a:srgbClr val="000000"/>
                </a:solidFill>
                <a:latin typeface="Consolas" panose="020B0609020204030204" pitchFamily="49" charset="0"/>
              </a:rPr>
              <a:t>  }</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B9A1831B-1453-475A-A716-79F6C782047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102</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5877402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sz="3600"/>
              <a:t>Sample Program Using Buffered </a:t>
            </a:r>
            <a:r>
              <a:rPr lang="en-US" sz="3600" smtClean="0"/>
              <a:t>I/O 3/3 (p. 80)</a:t>
            </a:r>
            <a:endParaRPr lang="en-US" sz="3600"/>
          </a:p>
        </p:txBody>
      </p:sp>
      <p:sp>
        <p:nvSpPr>
          <p:cNvPr id="3" name="내용 개체 틀 2"/>
          <p:cNvSpPr>
            <a:spLocks noGrp="1"/>
          </p:cNvSpPr>
          <p:nvPr>
            <p:ph idx="1"/>
          </p:nvPr>
        </p:nvSpPr>
        <p:spPr>
          <a:ln>
            <a:solidFill>
              <a:schemeClr val="accent1"/>
            </a:solidFill>
          </a:ln>
        </p:spPr>
        <p:txBody>
          <a:bodyPr>
            <a:normAutofit fontScale="32500" lnSpcReduction="20000"/>
          </a:bodyPr>
          <a:lstStyle/>
          <a:p>
            <a:r>
              <a:rPr lang="en-US" b="1" smtClean="0">
                <a:solidFill>
                  <a:srgbClr val="00669A"/>
                </a:solidFill>
                <a:latin typeface="Consolas" panose="020B0609020204030204" pitchFamily="49" charset="0"/>
              </a:rPr>
              <a:t>if </a:t>
            </a:r>
            <a:r>
              <a:rPr lang="en-US">
                <a:solidFill>
                  <a:srgbClr val="000000"/>
                </a:solidFill>
                <a:latin typeface="Consolas" panose="020B0609020204030204" pitchFamily="49" charset="0"/>
              </a:rPr>
              <a:t>(</a:t>
            </a:r>
            <a:r>
              <a:rPr lang="en-US">
                <a:solidFill>
                  <a:srgbClr val="000089"/>
                </a:solidFill>
                <a:latin typeface="Consolas" panose="020B0609020204030204" pitchFamily="49" charset="0"/>
              </a:rPr>
              <a:t>fclose </a:t>
            </a:r>
            <a:r>
              <a:rPr lang="en-US">
                <a:solidFill>
                  <a:srgbClr val="000000"/>
                </a:solidFill>
                <a:latin typeface="Consolas" panose="020B0609020204030204" pitchFamily="49" charset="0"/>
              </a:rPr>
              <a:t>(</a:t>
            </a:r>
            <a:r>
              <a:rPr lang="en-US">
                <a:solidFill>
                  <a:srgbClr val="000089"/>
                </a:solidFill>
                <a:latin typeface="Consolas" panose="020B0609020204030204" pitchFamily="49" charset="0"/>
              </a:rPr>
              <a:t>out</a:t>
            </a:r>
            <a:r>
              <a:rPr lang="en-US">
                <a:solidFill>
                  <a:srgbClr val="000000"/>
                </a:solidFill>
                <a:latin typeface="Consolas" panose="020B0609020204030204" pitchFamily="49" charset="0"/>
              </a:rPr>
              <a:t>)) {</a:t>
            </a:r>
          </a:p>
          <a:p>
            <a:r>
              <a:rPr lang="en-US" smtClean="0">
                <a:solidFill>
                  <a:srgbClr val="000089"/>
                </a:solidFill>
                <a:latin typeface="Consolas" panose="020B0609020204030204" pitchFamily="49" charset="0"/>
              </a:rPr>
              <a:t>  perror </a:t>
            </a:r>
            <a:r>
              <a:rPr lang="en-US">
                <a:solidFill>
                  <a:srgbClr val="000000"/>
                </a:solidFill>
                <a:latin typeface="Consolas" panose="020B0609020204030204" pitchFamily="49" charset="0"/>
              </a:rPr>
              <a:t>(</a:t>
            </a:r>
            <a:r>
              <a:rPr lang="en-US">
                <a:solidFill>
                  <a:srgbClr val="CD3300"/>
                </a:solidFill>
                <a:latin typeface="Consolas" panose="020B0609020204030204" pitchFamily="49" charset="0"/>
              </a:rPr>
              <a:t>"fclose"</a:t>
            </a:r>
            <a:r>
              <a:rPr lang="en-US">
                <a:solidFill>
                  <a:srgbClr val="000000"/>
                </a:solidFill>
                <a:latin typeface="Consolas" panose="020B0609020204030204" pitchFamily="49" charset="0"/>
              </a:rPr>
              <a:t>);</a:t>
            </a:r>
          </a:p>
          <a:p>
            <a:r>
              <a:rPr lang="en-US" b="1" smtClean="0">
                <a:solidFill>
                  <a:srgbClr val="00669A"/>
                </a:solidFill>
                <a:latin typeface="Consolas" panose="020B0609020204030204" pitchFamily="49" charset="0"/>
              </a:rPr>
              <a:t>  return </a:t>
            </a:r>
            <a:r>
              <a:rPr lang="en-US">
                <a:solidFill>
                  <a:srgbClr val="FF6600"/>
                </a:solidFill>
                <a:latin typeface="Consolas" panose="020B0609020204030204" pitchFamily="49" charset="0"/>
              </a:rPr>
              <a:t>1</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a:t>
            </a:r>
          </a:p>
          <a:p>
            <a:r>
              <a:rPr lang="en-US">
                <a:solidFill>
                  <a:srgbClr val="000089"/>
                </a:solidFill>
                <a:latin typeface="Consolas" panose="020B0609020204030204" pitchFamily="49" charset="0"/>
              </a:rPr>
              <a:t>in </a:t>
            </a:r>
            <a:r>
              <a:rPr lang="en-US">
                <a:solidFill>
                  <a:srgbClr val="555555"/>
                </a:solidFill>
                <a:latin typeface="Consolas" panose="020B0609020204030204" pitchFamily="49" charset="0"/>
              </a:rPr>
              <a:t>= </a:t>
            </a:r>
            <a:r>
              <a:rPr lang="en-US">
                <a:solidFill>
                  <a:srgbClr val="000089"/>
                </a:solidFill>
                <a:latin typeface="Consolas" panose="020B0609020204030204" pitchFamily="49" charset="0"/>
              </a:rPr>
              <a:t>fopen </a:t>
            </a:r>
            <a:r>
              <a:rPr lang="en-US">
                <a:solidFill>
                  <a:srgbClr val="000000"/>
                </a:solidFill>
                <a:latin typeface="Consolas" panose="020B0609020204030204" pitchFamily="49" charset="0"/>
              </a:rPr>
              <a:t>(</a:t>
            </a:r>
            <a:r>
              <a:rPr lang="en-US">
                <a:solidFill>
                  <a:srgbClr val="CD3300"/>
                </a:solidFill>
                <a:latin typeface="Consolas" panose="020B0609020204030204" pitchFamily="49" charset="0"/>
              </a:rPr>
              <a:t>"</a:t>
            </a:r>
            <a:r>
              <a:rPr lang="en-US" smtClean="0">
                <a:solidFill>
                  <a:srgbClr val="CD3300"/>
                </a:solidFill>
                <a:latin typeface="Consolas" panose="020B0609020204030204" pitchFamily="49" charset="0"/>
              </a:rPr>
              <a:t>data.txt"</a:t>
            </a:r>
            <a:r>
              <a:rPr lang="en-US" smtClean="0">
                <a:solidFill>
                  <a:srgbClr val="000000"/>
                </a:solidFill>
                <a:latin typeface="Consolas" panose="020B0609020204030204" pitchFamily="49" charset="0"/>
              </a:rPr>
              <a:t>, </a:t>
            </a:r>
            <a:r>
              <a:rPr lang="en-US">
                <a:solidFill>
                  <a:srgbClr val="CD3300"/>
                </a:solidFill>
                <a:latin typeface="Consolas" panose="020B0609020204030204" pitchFamily="49" charset="0"/>
              </a:rPr>
              <a:t>"r"</a:t>
            </a:r>
            <a:r>
              <a:rPr lang="en-US">
                <a:solidFill>
                  <a:srgbClr val="000000"/>
                </a:solidFill>
                <a:latin typeface="Consolas" panose="020B0609020204030204" pitchFamily="49" charset="0"/>
              </a:rPr>
              <a:t>);</a:t>
            </a:r>
          </a:p>
          <a:p>
            <a:r>
              <a:rPr lang="en-US" b="1">
                <a:solidFill>
                  <a:srgbClr val="00669A"/>
                </a:solidFill>
                <a:latin typeface="Consolas" panose="020B0609020204030204" pitchFamily="49" charset="0"/>
              </a:rPr>
              <a:t>if </a:t>
            </a:r>
            <a:r>
              <a:rPr lang="en-US">
                <a:solidFill>
                  <a:srgbClr val="000000"/>
                </a:solidFill>
                <a:latin typeface="Consolas" panose="020B0609020204030204" pitchFamily="49" charset="0"/>
              </a:rPr>
              <a:t>(</a:t>
            </a:r>
            <a:r>
              <a:rPr lang="en-US">
                <a:solidFill>
                  <a:srgbClr val="555555"/>
                </a:solidFill>
                <a:latin typeface="Consolas" panose="020B0609020204030204" pitchFamily="49" charset="0"/>
              </a:rPr>
              <a:t>!</a:t>
            </a:r>
            <a:r>
              <a:rPr lang="en-US">
                <a:solidFill>
                  <a:srgbClr val="000089"/>
                </a:solidFill>
                <a:latin typeface="Consolas" panose="020B0609020204030204" pitchFamily="49" charset="0"/>
              </a:rPr>
              <a:t>in</a:t>
            </a:r>
            <a:r>
              <a:rPr lang="en-US">
                <a:solidFill>
                  <a:srgbClr val="000000"/>
                </a:solidFill>
                <a:latin typeface="Consolas" panose="020B0609020204030204" pitchFamily="49" charset="0"/>
              </a:rPr>
              <a:t>) {</a:t>
            </a:r>
          </a:p>
          <a:p>
            <a:r>
              <a:rPr lang="en-US" smtClean="0">
                <a:solidFill>
                  <a:srgbClr val="000089"/>
                </a:solidFill>
                <a:latin typeface="Consolas" panose="020B0609020204030204" pitchFamily="49" charset="0"/>
              </a:rPr>
              <a:t>  perror </a:t>
            </a:r>
            <a:r>
              <a:rPr lang="en-US">
                <a:solidFill>
                  <a:srgbClr val="000000"/>
                </a:solidFill>
                <a:latin typeface="Consolas" panose="020B0609020204030204" pitchFamily="49" charset="0"/>
              </a:rPr>
              <a:t>(</a:t>
            </a:r>
            <a:r>
              <a:rPr lang="en-US">
                <a:solidFill>
                  <a:srgbClr val="CD3300"/>
                </a:solidFill>
                <a:latin typeface="Consolas" panose="020B0609020204030204" pitchFamily="49" charset="0"/>
              </a:rPr>
              <a:t>"fopen"</a:t>
            </a:r>
            <a:r>
              <a:rPr lang="en-US">
                <a:solidFill>
                  <a:srgbClr val="000000"/>
                </a:solidFill>
                <a:latin typeface="Consolas" panose="020B0609020204030204" pitchFamily="49" charset="0"/>
              </a:rPr>
              <a:t>);</a:t>
            </a:r>
          </a:p>
          <a:p>
            <a:r>
              <a:rPr lang="en-US" b="1" smtClean="0">
                <a:solidFill>
                  <a:srgbClr val="00669A"/>
                </a:solidFill>
                <a:latin typeface="Consolas" panose="020B0609020204030204" pitchFamily="49" charset="0"/>
              </a:rPr>
              <a:t>  return </a:t>
            </a:r>
            <a:r>
              <a:rPr lang="en-US">
                <a:solidFill>
                  <a:srgbClr val="FF6600"/>
                </a:solidFill>
                <a:latin typeface="Consolas" panose="020B0609020204030204" pitchFamily="49" charset="0"/>
              </a:rPr>
              <a:t>1</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a:t>
            </a:r>
          </a:p>
          <a:p>
            <a:r>
              <a:rPr lang="en-US" b="1">
                <a:solidFill>
                  <a:srgbClr val="00669A"/>
                </a:solidFill>
                <a:latin typeface="Consolas" panose="020B0609020204030204" pitchFamily="49" charset="0"/>
              </a:rPr>
              <a:t>if </a:t>
            </a:r>
            <a:r>
              <a:rPr lang="en-US">
                <a:solidFill>
                  <a:srgbClr val="000000"/>
                </a:solidFill>
                <a:latin typeface="Consolas" panose="020B0609020204030204" pitchFamily="49" charset="0"/>
              </a:rPr>
              <a:t>(</a:t>
            </a:r>
            <a:r>
              <a:rPr lang="en-US">
                <a:solidFill>
                  <a:srgbClr val="555555"/>
                </a:solidFill>
                <a:latin typeface="Consolas" panose="020B0609020204030204" pitchFamily="49" charset="0"/>
              </a:rPr>
              <a:t>!</a:t>
            </a:r>
            <a:r>
              <a:rPr lang="en-US">
                <a:solidFill>
                  <a:srgbClr val="000089"/>
                </a:solidFill>
                <a:latin typeface="Consolas" panose="020B0609020204030204" pitchFamily="49" charset="0"/>
              </a:rPr>
              <a:t>fread </a:t>
            </a:r>
            <a:r>
              <a:rPr lang="en-US">
                <a:solidFill>
                  <a:srgbClr val="000000"/>
                </a:solidFill>
                <a:latin typeface="Consolas" panose="020B0609020204030204" pitchFamily="49" charset="0"/>
              </a:rPr>
              <a:t>(</a:t>
            </a:r>
            <a:r>
              <a:rPr lang="en-US">
                <a:solidFill>
                  <a:srgbClr val="555555"/>
                </a:solidFill>
                <a:latin typeface="Consolas" panose="020B0609020204030204" pitchFamily="49" charset="0"/>
              </a:rPr>
              <a:t>&amp;</a:t>
            </a:r>
            <a:r>
              <a:rPr lang="en-US">
                <a:solidFill>
                  <a:srgbClr val="000089"/>
                </a:solidFill>
                <a:latin typeface="Consolas" panose="020B0609020204030204" pitchFamily="49" charset="0"/>
              </a:rPr>
              <a:t>p</a:t>
            </a:r>
            <a:r>
              <a:rPr lang="en-US">
                <a:solidFill>
                  <a:srgbClr val="000000"/>
                </a:solidFill>
                <a:latin typeface="Consolas" panose="020B0609020204030204" pitchFamily="49" charset="0"/>
              </a:rPr>
              <a:t>, </a:t>
            </a:r>
            <a:r>
              <a:rPr lang="en-US" b="1">
                <a:solidFill>
                  <a:srgbClr val="00669A"/>
                </a:solidFill>
                <a:latin typeface="Consolas" panose="020B0609020204030204" pitchFamily="49" charset="0"/>
              </a:rPr>
              <a:t>sizeof </a:t>
            </a:r>
            <a:r>
              <a:rPr lang="en-US">
                <a:solidFill>
                  <a:srgbClr val="000000"/>
                </a:solidFill>
                <a:latin typeface="Consolas" panose="020B0609020204030204" pitchFamily="49" charset="0"/>
              </a:rPr>
              <a:t>(</a:t>
            </a:r>
            <a:r>
              <a:rPr lang="en-US" b="1">
                <a:solidFill>
                  <a:srgbClr val="00669A"/>
                </a:solidFill>
                <a:latin typeface="Consolas" panose="020B0609020204030204" pitchFamily="49" charset="0"/>
              </a:rPr>
              <a:t>struct </a:t>
            </a:r>
            <a:r>
              <a:rPr lang="en-US">
                <a:solidFill>
                  <a:srgbClr val="000089"/>
                </a:solidFill>
                <a:latin typeface="Consolas" panose="020B0609020204030204" pitchFamily="49" charset="0"/>
              </a:rPr>
              <a:t>pirate</a:t>
            </a:r>
            <a:r>
              <a:rPr lang="en-US">
                <a:solidFill>
                  <a:srgbClr val="000000"/>
                </a:solidFill>
                <a:latin typeface="Consolas" panose="020B0609020204030204" pitchFamily="49" charset="0"/>
              </a:rPr>
              <a:t>), </a:t>
            </a:r>
            <a:r>
              <a:rPr lang="en-US">
                <a:solidFill>
                  <a:srgbClr val="FF6600"/>
                </a:solidFill>
                <a:latin typeface="Consolas" panose="020B0609020204030204" pitchFamily="49" charset="0"/>
              </a:rPr>
              <a:t>1</a:t>
            </a:r>
            <a:r>
              <a:rPr lang="en-US">
                <a:solidFill>
                  <a:srgbClr val="000000"/>
                </a:solidFill>
                <a:latin typeface="Consolas" panose="020B0609020204030204" pitchFamily="49" charset="0"/>
              </a:rPr>
              <a:t>, </a:t>
            </a:r>
            <a:r>
              <a:rPr lang="en-US">
                <a:solidFill>
                  <a:srgbClr val="000089"/>
                </a:solidFill>
                <a:latin typeface="Consolas" panose="020B0609020204030204" pitchFamily="49" charset="0"/>
              </a:rPr>
              <a:t>in</a:t>
            </a:r>
            <a:r>
              <a:rPr lang="en-US">
                <a:solidFill>
                  <a:srgbClr val="000000"/>
                </a:solidFill>
                <a:latin typeface="Consolas" panose="020B0609020204030204" pitchFamily="49" charset="0"/>
              </a:rPr>
              <a:t>)) {</a:t>
            </a:r>
          </a:p>
          <a:p>
            <a:r>
              <a:rPr lang="en-US" smtClean="0">
                <a:solidFill>
                  <a:srgbClr val="000089"/>
                </a:solidFill>
                <a:latin typeface="Consolas" panose="020B0609020204030204" pitchFamily="49" charset="0"/>
              </a:rPr>
              <a:t>  perror </a:t>
            </a:r>
            <a:r>
              <a:rPr lang="en-US">
                <a:solidFill>
                  <a:srgbClr val="000000"/>
                </a:solidFill>
                <a:latin typeface="Consolas" panose="020B0609020204030204" pitchFamily="49" charset="0"/>
              </a:rPr>
              <a:t>(</a:t>
            </a:r>
            <a:r>
              <a:rPr lang="en-US">
                <a:solidFill>
                  <a:srgbClr val="CD3300"/>
                </a:solidFill>
                <a:latin typeface="Consolas" panose="020B0609020204030204" pitchFamily="49" charset="0"/>
              </a:rPr>
              <a:t>"fread"</a:t>
            </a:r>
            <a:r>
              <a:rPr lang="en-US">
                <a:solidFill>
                  <a:srgbClr val="000000"/>
                </a:solidFill>
                <a:latin typeface="Consolas" panose="020B0609020204030204" pitchFamily="49" charset="0"/>
              </a:rPr>
              <a:t>);</a:t>
            </a:r>
          </a:p>
          <a:p>
            <a:r>
              <a:rPr lang="en-US" b="1" smtClean="0">
                <a:solidFill>
                  <a:srgbClr val="00669A"/>
                </a:solidFill>
                <a:latin typeface="Consolas" panose="020B0609020204030204" pitchFamily="49" charset="0"/>
              </a:rPr>
              <a:t>  return </a:t>
            </a:r>
            <a:r>
              <a:rPr lang="en-US">
                <a:solidFill>
                  <a:srgbClr val="FF6600"/>
                </a:solidFill>
                <a:latin typeface="Consolas" panose="020B0609020204030204" pitchFamily="49" charset="0"/>
              </a:rPr>
              <a:t>1</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a:t>
            </a:r>
          </a:p>
          <a:p>
            <a:r>
              <a:rPr lang="en-US" b="1">
                <a:solidFill>
                  <a:srgbClr val="00669A"/>
                </a:solidFill>
                <a:latin typeface="Consolas" panose="020B0609020204030204" pitchFamily="49" charset="0"/>
              </a:rPr>
              <a:t>if </a:t>
            </a:r>
            <a:r>
              <a:rPr lang="en-US">
                <a:solidFill>
                  <a:srgbClr val="000000"/>
                </a:solidFill>
                <a:latin typeface="Consolas" panose="020B0609020204030204" pitchFamily="49" charset="0"/>
              </a:rPr>
              <a:t>(</a:t>
            </a:r>
            <a:r>
              <a:rPr lang="en-US">
                <a:solidFill>
                  <a:srgbClr val="000089"/>
                </a:solidFill>
                <a:latin typeface="Consolas" panose="020B0609020204030204" pitchFamily="49" charset="0"/>
              </a:rPr>
              <a:t>fclose </a:t>
            </a:r>
            <a:r>
              <a:rPr lang="en-US">
                <a:solidFill>
                  <a:srgbClr val="000000"/>
                </a:solidFill>
                <a:latin typeface="Consolas" panose="020B0609020204030204" pitchFamily="49" charset="0"/>
              </a:rPr>
              <a:t>(</a:t>
            </a:r>
            <a:r>
              <a:rPr lang="en-US">
                <a:solidFill>
                  <a:srgbClr val="000089"/>
                </a:solidFill>
                <a:latin typeface="Consolas" panose="020B0609020204030204" pitchFamily="49" charset="0"/>
              </a:rPr>
              <a:t>in</a:t>
            </a:r>
            <a:r>
              <a:rPr lang="en-US">
                <a:solidFill>
                  <a:srgbClr val="000000"/>
                </a:solidFill>
                <a:latin typeface="Consolas" panose="020B0609020204030204" pitchFamily="49" charset="0"/>
              </a:rPr>
              <a:t>)) {</a:t>
            </a:r>
          </a:p>
          <a:p>
            <a:r>
              <a:rPr lang="en-US" smtClean="0">
                <a:solidFill>
                  <a:srgbClr val="000089"/>
                </a:solidFill>
                <a:latin typeface="Consolas" panose="020B0609020204030204" pitchFamily="49" charset="0"/>
              </a:rPr>
              <a:t>  perror </a:t>
            </a:r>
            <a:r>
              <a:rPr lang="en-US">
                <a:solidFill>
                  <a:srgbClr val="000000"/>
                </a:solidFill>
                <a:latin typeface="Consolas" panose="020B0609020204030204" pitchFamily="49" charset="0"/>
              </a:rPr>
              <a:t>(</a:t>
            </a:r>
            <a:r>
              <a:rPr lang="en-US">
                <a:solidFill>
                  <a:srgbClr val="CD3300"/>
                </a:solidFill>
                <a:latin typeface="Consolas" panose="020B0609020204030204" pitchFamily="49" charset="0"/>
              </a:rPr>
              <a:t>"fclose"</a:t>
            </a:r>
            <a:r>
              <a:rPr lang="en-US">
                <a:solidFill>
                  <a:srgbClr val="000000"/>
                </a:solidFill>
                <a:latin typeface="Consolas" panose="020B0609020204030204" pitchFamily="49" charset="0"/>
              </a:rPr>
              <a:t>);</a:t>
            </a:r>
          </a:p>
          <a:p>
            <a:r>
              <a:rPr lang="en-US" b="1" smtClean="0">
                <a:solidFill>
                  <a:srgbClr val="00669A"/>
                </a:solidFill>
                <a:latin typeface="Consolas" panose="020B0609020204030204" pitchFamily="49" charset="0"/>
              </a:rPr>
              <a:t>  return </a:t>
            </a:r>
            <a:r>
              <a:rPr lang="en-US">
                <a:solidFill>
                  <a:srgbClr val="FF6600"/>
                </a:solidFill>
                <a:latin typeface="Consolas" panose="020B0609020204030204" pitchFamily="49" charset="0"/>
              </a:rPr>
              <a:t>1</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a:t>
            </a:r>
          </a:p>
          <a:p>
            <a:r>
              <a:rPr lang="en-US">
                <a:solidFill>
                  <a:srgbClr val="000089"/>
                </a:solidFill>
                <a:latin typeface="Consolas" panose="020B0609020204030204" pitchFamily="49" charset="0"/>
              </a:rPr>
              <a:t>printf </a:t>
            </a:r>
            <a:r>
              <a:rPr lang="en-US">
                <a:solidFill>
                  <a:srgbClr val="000000"/>
                </a:solidFill>
                <a:latin typeface="Consolas" panose="020B0609020204030204" pitchFamily="49" charset="0"/>
              </a:rPr>
              <a:t>(</a:t>
            </a:r>
            <a:r>
              <a:rPr lang="en-US">
                <a:solidFill>
                  <a:srgbClr val="CD3300"/>
                </a:solidFill>
                <a:latin typeface="Consolas" panose="020B0609020204030204" pitchFamily="49" charset="0"/>
              </a:rPr>
              <a:t>"name=</a:t>
            </a:r>
            <a:r>
              <a:rPr lang="en-US" b="1">
                <a:solidFill>
                  <a:srgbClr val="CD3300"/>
                </a:solidFill>
                <a:latin typeface="Consolas" panose="020B0609020204030204" pitchFamily="49" charset="0"/>
              </a:rPr>
              <a:t>\"</a:t>
            </a:r>
            <a:r>
              <a:rPr lang="en-US">
                <a:solidFill>
                  <a:srgbClr val="CD3300"/>
                </a:solidFill>
                <a:latin typeface="Consolas" panose="020B0609020204030204" pitchFamily="49" charset="0"/>
              </a:rPr>
              <a:t>%s</a:t>
            </a:r>
            <a:r>
              <a:rPr lang="en-US" b="1">
                <a:solidFill>
                  <a:srgbClr val="CD3300"/>
                </a:solidFill>
                <a:latin typeface="Consolas" panose="020B0609020204030204" pitchFamily="49" charset="0"/>
              </a:rPr>
              <a:t>\" </a:t>
            </a:r>
            <a:r>
              <a:rPr lang="en-US">
                <a:solidFill>
                  <a:srgbClr val="CD3300"/>
                </a:solidFill>
                <a:latin typeface="Consolas" panose="020B0609020204030204" pitchFamily="49" charset="0"/>
              </a:rPr>
              <a:t>booty=%lu beard_len=%u</a:t>
            </a:r>
            <a:r>
              <a:rPr lang="en-US" b="1">
                <a:solidFill>
                  <a:srgbClr val="CD3300"/>
                </a:solidFill>
                <a:latin typeface="Consolas" panose="020B0609020204030204" pitchFamily="49" charset="0"/>
              </a:rPr>
              <a:t>\n</a:t>
            </a:r>
            <a:r>
              <a:rPr lang="en-US" smtClean="0">
                <a:solidFill>
                  <a:srgbClr val="CD3300"/>
                </a:solidFill>
                <a:latin typeface="Consolas" panose="020B0609020204030204" pitchFamily="49" charset="0"/>
              </a:rPr>
              <a:t>"</a:t>
            </a:r>
            <a:r>
              <a:rPr lang="en-US" smtClean="0">
                <a:solidFill>
                  <a:srgbClr val="000000"/>
                </a:solidFill>
                <a:latin typeface="Consolas" panose="020B0609020204030204" pitchFamily="49" charset="0"/>
              </a:rPr>
              <a:t>, </a:t>
            </a:r>
            <a:r>
              <a:rPr lang="en-US" smtClean="0">
                <a:solidFill>
                  <a:srgbClr val="000089"/>
                </a:solidFill>
                <a:latin typeface="Consolas" panose="020B0609020204030204" pitchFamily="49" charset="0"/>
              </a:rPr>
              <a:t>p</a:t>
            </a:r>
            <a:r>
              <a:rPr lang="en-US" smtClean="0">
                <a:solidFill>
                  <a:srgbClr val="000000"/>
                </a:solidFill>
                <a:latin typeface="Consolas" panose="020B0609020204030204" pitchFamily="49" charset="0"/>
              </a:rPr>
              <a:t>.</a:t>
            </a:r>
            <a:r>
              <a:rPr lang="en-US" smtClean="0">
                <a:solidFill>
                  <a:srgbClr val="000089"/>
                </a:solidFill>
                <a:latin typeface="Consolas" panose="020B0609020204030204" pitchFamily="49" charset="0"/>
              </a:rPr>
              <a:t>name</a:t>
            </a:r>
            <a:r>
              <a:rPr lang="en-US">
                <a:solidFill>
                  <a:srgbClr val="000000"/>
                </a:solidFill>
                <a:latin typeface="Consolas" panose="020B0609020204030204" pitchFamily="49" charset="0"/>
              </a:rPr>
              <a:t>, </a:t>
            </a:r>
            <a:r>
              <a:rPr lang="en-US">
                <a:solidFill>
                  <a:srgbClr val="000089"/>
                </a:solidFill>
                <a:latin typeface="Consolas" panose="020B0609020204030204" pitchFamily="49" charset="0"/>
              </a:rPr>
              <a:t>p</a:t>
            </a:r>
            <a:r>
              <a:rPr lang="en-US">
                <a:solidFill>
                  <a:srgbClr val="000000"/>
                </a:solidFill>
                <a:latin typeface="Consolas" panose="020B0609020204030204" pitchFamily="49" charset="0"/>
              </a:rPr>
              <a:t>.</a:t>
            </a:r>
            <a:r>
              <a:rPr lang="en-US">
                <a:solidFill>
                  <a:srgbClr val="000089"/>
                </a:solidFill>
                <a:latin typeface="Consolas" panose="020B0609020204030204" pitchFamily="49" charset="0"/>
              </a:rPr>
              <a:t>booty</a:t>
            </a:r>
            <a:r>
              <a:rPr lang="en-US">
                <a:solidFill>
                  <a:srgbClr val="000000"/>
                </a:solidFill>
                <a:latin typeface="Consolas" panose="020B0609020204030204" pitchFamily="49" charset="0"/>
              </a:rPr>
              <a:t>, </a:t>
            </a:r>
            <a:r>
              <a:rPr lang="en-US">
                <a:solidFill>
                  <a:srgbClr val="000089"/>
                </a:solidFill>
                <a:latin typeface="Consolas" panose="020B0609020204030204" pitchFamily="49" charset="0"/>
              </a:rPr>
              <a:t>p</a:t>
            </a:r>
            <a:r>
              <a:rPr lang="en-US">
                <a:solidFill>
                  <a:srgbClr val="000000"/>
                </a:solidFill>
                <a:latin typeface="Consolas" panose="020B0609020204030204" pitchFamily="49" charset="0"/>
              </a:rPr>
              <a:t>.</a:t>
            </a:r>
            <a:r>
              <a:rPr lang="en-US">
                <a:solidFill>
                  <a:srgbClr val="000089"/>
                </a:solidFill>
                <a:latin typeface="Consolas" panose="020B0609020204030204" pitchFamily="49" charset="0"/>
              </a:rPr>
              <a:t>beard_len</a:t>
            </a:r>
            <a:r>
              <a:rPr lang="en-US">
                <a:solidFill>
                  <a:srgbClr val="000000"/>
                </a:solidFill>
                <a:latin typeface="Consolas" panose="020B0609020204030204" pitchFamily="49" charset="0"/>
              </a:rPr>
              <a:t>);</a:t>
            </a:r>
          </a:p>
          <a:p>
            <a:r>
              <a:rPr lang="en-US" b="1">
                <a:solidFill>
                  <a:srgbClr val="00669A"/>
                </a:solidFill>
                <a:latin typeface="Consolas" panose="020B0609020204030204" pitchFamily="49" charset="0"/>
              </a:rPr>
              <a:t>return </a:t>
            </a:r>
            <a:r>
              <a:rPr lang="en-US">
                <a:solidFill>
                  <a:srgbClr val="FF6600"/>
                </a:solidFill>
                <a:latin typeface="Consolas" panose="020B0609020204030204" pitchFamily="49" charset="0"/>
              </a:rPr>
              <a:t>0</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a:t>
            </a:r>
            <a:endParaRPr lang="en-US" smtClean="0">
              <a:solidFill>
                <a:srgbClr val="000000"/>
              </a:solidFill>
              <a:latin typeface="Consolas" panose="020B0609020204030204" pitchFamily="49" charset="0"/>
            </a:endParaRPr>
          </a:p>
          <a:p>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F7DD43A9-28BC-4E85-A154-2BEBF7092BE8}"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103</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1581568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Seeking a stream (p. 80)</a:t>
            </a:r>
            <a:endParaRPr lang="en-US"/>
          </a:p>
        </p:txBody>
      </p:sp>
      <p:sp>
        <p:nvSpPr>
          <p:cNvPr id="3" name="내용 개체 틀 2"/>
          <p:cNvSpPr>
            <a:spLocks noGrp="1"/>
          </p:cNvSpPr>
          <p:nvPr>
            <p:ph idx="1"/>
          </p:nvPr>
        </p:nvSpPr>
        <p:spPr/>
        <p:txBody>
          <a:bodyPr>
            <a:normAutofit fontScale="62500" lnSpcReduction="20000"/>
          </a:bodyPr>
          <a:lstStyle/>
          <a:p>
            <a:pPr>
              <a:lnSpc>
                <a:spcPct val="120000"/>
              </a:lnSpc>
            </a:pPr>
            <a:r>
              <a:rPr lang="en-US" smtClean="0"/>
              <a:t>The fseek() function </a:t>
            </a:r>
            <a:r>
              <a:rPr lang="en-US" smtClean="0">
                <a:solidFill>
                  <a:srgbClr val="000000"/>
                </a:solidFill>
              </a:rPr>
              <a:t>manipulates </a:t>
            </a:r>
            <a:r>
              <a:rPr lang="en-US">
                <a:solidFill>
                  <a:srgbClr val="000000"/>
                </a:solidFill>
              </a:rPr>
              <a:t>the file position of stream in accordance with </a:t>
            </a:r>
            <a:r>
              <a:rPr lang="en-US" i="1">
                <a:solidFill>
                  <a:srgbClr val="000000"/>
                </a:solidFill>
              </a:rPr>
              <a:t>offset</a:t>
            </a:r>
            <a:r>
              <a:rPr lang="en-US">
                <a:solidFill>
                  <a:srgbClr val="000000"/>
                </a:solidFill>
              </a:rPr>
              <a:t> </a:t>
            </a:r>
            <a:r>
              <a:rPr lang="en-US" smtClean="0">
                <a:solidFill>
                  <a:srgbClr val="000000"/>
                </a:solidFill>
              </a:rPr>
              <a:t>and </a:t>
            </a:r>
            <a:r>
              <a:rPr lang="en-US" i="1" smtClean="0">
                <a:solidFill>
                  <a:srgbClr val="000000"/>
                </a:solidFill>
              </a:rPr>
              <a:t>whence</a:t>
            </a:r>
            <a:r>
              <a:rPr lang="en-US">
                <a:solidFill>
                  <a:srgbClr val="000000"/>
                </a:solidFill>
              </a:rPr>
              <a:t>:</a:t>
            </a:r>
          </a:p>
          <a:p>
            <a:pPr lvl="1">
              <a:lnSpc>
                <a:spcPct val="120000"/>
              </a:lnSpc>
            </a:pPr>
            <a:r>
              <a:rPr lang="en-US" sz="2000">
                <a:solidFill>
                  <a:srgbClr val="009A9A"/>
                </a:solidFill>
                <a:latin typeface="Consolas" panose="020B0609020204030204" pitchFamily="49" charset="0"/>
              </a:rPr>
              <a:t>#include &lt;stdio.h&gt;</a:t>
            </a:r>
          </a:p>
          <a:p>
            <a:pPr lvl="1">
              <a:lnSpc>
                <a:spcPct val="120000"/>
              </a:lnSpc>
            </a:pPr>
            <a:r>
              <a:rPr lang="en-US" sz="2000" b="1">
                <a:solidFill>
                  <a:srgbClr val="007789"/>
                </a:solidFill>
                <a:latin typeface="Consolas" panose="020B0609020204030204" pitchFamily="49" charset="0"/>
              </a:rPr>
              <a:t>int </a:t>
            </a:r>
            <a:r>
              <a:rPr lang="en-US" sz="2000">
                <a:solidFill>
                  <a:srgbClr val="000089"/>
                </a:solidFill>
                <a:latin typeface="Consolas" panose="020B0609020204030204" pitchFamily="49" charset="0"/>
              </a:rPr>
              <a:t>fseek </a:t>
            </a:r>
            <a:r>
              <a:rPr lang="en-US" sz="2000">
                <a:solidFill>
                  <a:srgbClr val="000000"/>
                </a:solidFill>
                <a:latin typeface="Consolas" panose="020B0609020204030204" pitchFamily="49" charset="0"/>
              </a:rPr>
              <a:t>(</a:t>
            </a:r>
            <a:r>
              <a:rPr lang="en-US" sz="2000" b="1">
                <a:solidFill>
                  <a:srgbClr val="007789"/>
                </a:solidFill>
                <a:latin typeface="Consolas" panose="020B0609020204030204" pitchFamily="49" charset="0"/>
              </a:rPr>
              <a:t>FILE </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stream</a:t>
            </a:r>
            <a:r>
              <a:rPr lang="en-US" sz="2000">
                <a:solidFill>
                  <a:srgbClr val="000000"/>
                </a:solidFill>
                <a:latin typeface="Consolas" panose="020B0609020204030204" pitchFamily="49" charset="0"/>
              </a:rPr>
              <a:t>, </a:t>
            </a:r>
            <a:r>
              <a:rPr lang="en-US" sz="2000" b="1">
                <a:solidFill>
                  <a:srgbClr val="007789"/>
                </a:solidFill>
                <a:latin typeface="Consolas" panose="020B0609020204030204" pitchFamily="49" charset="0"/>
              </a:rPr>
              <a:t>long </a:t>
            </a:r>
            <a:r>
              <a:rPr lang="en-US" sz="2000">
                <a:solidFill>
                  <a:srgbClr val="000089"/>
                </a:solidFill>
                <a:latin typeface="Consolas" panose="020B0609020204030204" pitchFamily="49" charset="0"/>
              </a:rPr>
              <a:t>offset</a:t>
            </a:r>
            <a:r>
              <a:rPr lang="en-US" sz="2000">
                <a:solidFill>
                  <a:srgbClr val="000000"/>
                </a:solidFill>
                <a:latin typeface="Consolas" panose="020B0609020204030204" pitchFamily="49" charset="0"/>
              </a:rPr>
              <a:t>, </a:t>
            </a:r>
            <a:r>
              <a:rPr lang="en-US" sz="2000" b="1">
                <a:solidFill>
                  <a:srgbClr val="007789"/>
                </a:solidFill>
                <a:latin typeface="Consolas" panose="020B0609020204030204" pitchFamily="49" charset="0"/>
              </a:rPr>
              <a:t>int </a:t>
            </a:r>
            <a:r>
              <a:rPr lang="en-US" sz="2000">
                <a:solidFill>
                  <a:srgbClr val="000089"/>
                </a:solidFill>
                <a:latin typeface="Consolas" panose="020B0609020204030204" pitchFamily="49" charset="0"/>
              </a:rPr>
              <a:t>whence</a:t>
            </a:r>
            <a:r>
              <a:rPr lang="en-US" sz="2000">
                <a:solidFill>
                  <a:srgbClr val="000000"/>
                </a:solidFill>
                <a:latin typeface="Consolas" panose="020B0609020204030204" pitchFamily="49" charset="0"/>
              </a:rPr>
              <a:t>);</a:t>
            </a:r>
          </a:p>
          <a:p>
            <a:pPr>
              <a:lnSpc>
                <a:spcPct val="120000"/>
              </a:lnSpc>
            </a:pPr>
            <a:r>
              <a:rPr lang="en-US">
                <a:solidFill>
                  <a:srgbClr val="000000"/>
                </a:solidFill>
              </a:rPr>
              <a:t>If whence is set to SEEK_SET, the file position is set to </a:t>
            </a:r>
            <a:r>
              <a:rPr lang="en-US" smtClean="0">
                <a:solidFill>
                  <a:srgbClr val="000000"/>
                </a:solidFill>
              </a:rPr>
              <a:t>offset.</a:t>
            </a:r>
          </a:p>
          <a:p>
            <a:pPr>
              <a:lnSpc>
                <a:spcPct val="120000"/>
              </a:lnSpc>
            </a:pPr>
            <a:r>
              <a:rPr lang="en-US" smtClean="0">
                <a:solidFill>
                  <a:srgbClr val="000000"/>
                </a:solidFill>
              </a:rPr>
              <a:t>If </a:t>
            </a:r>
            <a:r>
              <a:rPr lang="en-US">
                <a:solidFill>
                  <a:srgbClr val="000000"/>
                </a:solidFill>
              </a:rPr>
              <a:t>whence is set </a:t>
            </a:r>
            <a:r>
              <a:rPr lang="en-US" smtClean="0">
                <a:solidFill>
                  <a:srgbClr val="000000"/>
                </a:solidFill>
              </a:rPr>
              <a:t>to SEEK_CUR</a:t>
            </a:r>
            <a:r>
              <a:rPr lang="en-US">
                <a:solidFill>
                  <a:srgbClr val="000000"/>
                </a:solidFill>
              </a:rPr>
              <a:t>, the file position is set to the current position plus </a:t>
            </a:r>
            <a:r>
              <a:rPr lang="en-US" smtClean="0">
                <a:solidFill>
                  <a:srgbClr val="000000"/>
                </a:solidFill>
              </a:rPr>
              <a:t>offset.</a:t>
            </a:r>
          </a:p>
          <a:p>
            <a:pPr>
              <a:lnSpc>
                <a:spcPct val="120000"/>
              </a:lnSpc>
            </a:pPr>
            <a:r>
              <a:rPr lang="en-US" smtClean="0">
                <a:solidFill>
                  <a:srgbClr val="000000"/>
                </a:solidFill>
              </a:rPr>
              <a:t>If </a:t>
            </a:r>
            <a:r>
              <a:rPr lang="en-US">
                <a:solidFill>
                  <a:srgbClr val="000000"/>
                </a:solidFill>
              </a:rPr>
              <a:t>whence is set </a:t>
            </a:r>
            <a:r>
              <a:rPr lang="en-US" smtClean="0">
                <a:solidFill>
                  <a:srgbClr val="000000"/>
                </a:solidFill>
              </a:rPr>
              <a:t>to SEEK_END</a:t>
            </a:r>
            <a:r>
              <a:rPr lang="en-US">
                <a:solidFill>
                  <a:srgbClr val="000000"/>
                </a:solidFill>
              </a:rPr>
              <a:t>, the file position is set to the end of the file plus offset.</a:t>
            </a:r>
          </a:p>
          <a:p>
            <a:pPr>
              <a:lnSpc>
                <a:spcPct val="120000"/>
              </a:lnSpc>
            </a:pPr>
            <a:r>
              <a:rPr lang="en-US">
                <a:solidFill>
                  <a:srgbClr val="000000"/>
                </a:solidFill>
              </a:rPr>
              <a:t>Upon successful completion, fseek() returns 0, clears the EOF indicator, and </a:t>
            </a:r>
            <a:r>
              <a:rPr lang="en-US" smtClean="0">
                <a:solidFill>
                  <a:srgbClr val="000000"/>
                </a:solidFill>
              </a:rPr>
              <a:t>undoes the </a:t>
            </a:r>
            <a:r>
              <a:rPr lang="en-US">
                <a:solidFill>
                  <a:srgbClr val="000000"/>
                </a:solidFill>
              </a:rPr>
              <a:t>effects (if any) of ungetc</a:t>
            </a:r>
            <a:r>
              <a:rPr lang="en-US" smtClean="0">
                <a:solidFill>
                  <a:srgbClr val="000000"/>
                </a:solidFill>
              </a:rPr>
              <a:t>().</a:t>
            </a:r>
          </a:p>
          <a:p>
            <a:pPr>
              <a:lnSpc>
                <a:spcPct val="120000"/>
              </a:lnSpc>
            </a:pPr>
            <a:r>
              <a:rPr lang="en-US" smtClean="0">
                <a:solidFill>
                  <a:srgbClr val="000000"/>
                </a:solidFill>
              </a:rPr>
              <a:t>On </a:t>
            </a:r>
            <a:r>
              <a:rPr lang="en-US">
                <a:solidFill>
                  <a:srgbClr val="000000"/>
                </a:solidFill>
              </a:rPr>
              <a:t>error, it returns −1, and errno is set appropriately.</a:t>
            </a:r>
          </a:p>
          <a:p>
            <a:pPr>
              <a:lnSpc>
                <a:spcPct val="120000"/>
              </a:lnSpc>
            </a:pPr>
            <a:r>
              <a:rPr lang="en-US">
                <a:solidFill>
                  <a:srgbClr val="000000"/>
                </a:solidFill>
              </a:rPr>
              <a:t>The most common errors are invalid stream (EBADF) and invalid whence </a:t>
            </a:r>
            <a:r>
              <a:rPr lang="en-US" smtClean="0">
                <a:solidFill>
                  <a:srgbClr val="000000"/>
                </a:solidFill>
              </a:rPr>
              <a:t>argument (</a:t>
            </a:r>
            <a:r>
              <a:rPr lang="en-US">
                <a:solidFill>
                  <a:srgbClr val="000000"/>
                </a:solidFill>
              </a:rPr>
              <a:t>EINVAL).</a:t>
            </a:r>
            <a:endParaRPr lang="en-US"/>
          </a:p>
        </p:txBody>
      </p:sp>
      <p:sp>
        <p:nvSpPr>
          <p:cNvPr id="4" name="날짜 개체 틀 3"/>
          <p:cNvSpPr>
            <a:spLocks noGrp="1"/>
          </p:cNvSpPr>
          <p:nvPr>
            <p:ph type="dt" sz="half" idx="10"/>
          </p:nvPr>
        </p:nvSpPr>
        <p:spPr/>
        <p:txBody>
          <a:bodyPr/>
          <a:lstStyle/>
          <a:p>
            <a:fld id="{265ED1FC-9309-4EAB-9A5E-82D3DCC7067C}"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104</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2144975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sz="3200" smtClean="0"/>
              <a:t>Obtaining the Current Stream Position( p. 82)</a:t>
            </a:r>
            <a:endParaRPr lang="en-US" sz="3200"/>
          </a:p>
        </p:txBody>
      </p:sp>
      <p:sp>
        <p:nvSpPr>
          <p:cNvPr id="3" name="내용 개체 틀 2"/>
          <p:cNvSpPr>
            <a:spLocks noGrp="1"/>
          </p:cNvSpPr>
          <p:nvPr>
            <p:ph idx="1"/>
          </p:nvPr>
        </p:nvSpPr>
        <p:spPr/>
        <p:txBody>
          <a:bodyPr>
            <a:normAutofit/>
          </a:bodyPr>
          <a:lstStyle/>
          <a:p>
            <a:r>
              <a:rPr lang="en-US" sz="2400">
                <a:solidFill>
                  <a:srgbClr val="000000"/>
                </a:solidFill>
              </a:rPr>
              <a:t>Unlike lseek(), fseek() does not return the updated position. A separate interface </a:t>
            </a:r>
            <a:r>
              <a:rPr lang="en-US" sz="2400" smtClean="0">
                <a:solidFill>
                  <a:srgbClr val="000000"/>
                </a:solidFill>
              </a:rPr>
              <a:t>is provided </a:t>
            </a:r>
            <a:r>
              <a:rPr lang="en-US" sz="2400">
                <a:solidFill>
                  <a:srgbClr val="000000"/>
                </a:solidFill>
              </a:rPr>
              <a:t>for this purpose. The ftell() function returns the current stream position </a:t>
            </a:r>
            <a:r>
              <a:rPr lang="en-US" sz="2400" smtClean="0">
                <a:solidFill>
                  <a:srgbClr val="000000"/>
                </a:solidFill>
              </a:rPr>
              <a:t>of stream</a:t>
            </a:r>
            <a:r>
              <a:rPr lang="en-US" sz="2400">
                <a:solidFill>
                  <a:srgbClr val="000000"/>
                </a:solidFill>
              </a:rPr>
              <a:t>:</a:t>
            </a:r>
          </a:p>
          <a:p>
            <a:pPr lvl="1"/>
            <a:r>
              <a:rPr lang="en-US" sz="2400">
                <a:solidFill>
                  <a:srgbClr val="009A9A"/>
                </a:solidFill>
                <a:latin typeface="Consolas" panose="020B0609020204030204" pitchFamily="49" charset="0"/>
              </a:rPr>
              <a:t>#include &lt;stdio.h&gt;</a:t>
            </a:r>
          </a:p>
          <a:p>
            <a:pPr lvl="1"/>
            <a:r>
              <a:rPr lang="en-US" sz="2400" b="1">
                <a:solidFill>
                  <a:srgbClr val="007789"/>
                </a:solidFill>
                <a:latin typeface="Consolas" panose="020B0609020204030204" pitchFamily="49" charset="0"/>
              </a:rPr>
              <a:t>long </a:t>
            </a:r>
            <a:r>
              <a:rPr lang="en-US" sz="2400">
                <a:solidFill>
                  <a:srgbClr val="000089"/>
                </a:solidFill>
                <a:latin typeface="Consolas" panose="020B0609020204030204" pitchFamily="49" charset="0"/>
              </a:rPr>
              <a:t>ftell </a:t>
            </a:r>
            <a:r>
              <a:rPr lang="en-US" sz="2400">
                <a:solidFill>
                  <a:srgbClr val="000000"/>
                </a:solidFill>
                <a:latin typeface="Consolas" panose="020B0609020204030204" pitchFamily="49" charset="0"/>
              </a:rPr>
              <a:t>(</a:t>
            </a:r>
            <a:r>
              <a:rPr lang="en-US" sz="2400" b="1">
                <a:solidFill>
                  <a:srgbClr val="007789"/>
                </a:solidFill>
                <a:latin typeface="Consolas" panose="020B0609020204030204" pitchFamily="49" charset="0"/>
              </a:rPr>
              <a:t>FILE </a:t>
            </a:r>
            <a:r>
              <a:rPr lang="en-US" sz="2400">
                <a:solidFill>
                  <a:srgbClr val="555555"/>
                </a:solidFill>
                <a:latin typeface="Consolas" panose="020B0609020204030204" pitchFamily="49" charset="0"/>
              </a:rPr>
              <a:t>*</a:t>
            </a:r>
            <a:r>
              <a:rPr lang="en-US" sz="2400">
                <a:solidFill>
                  <a:srgbClr val="000089"/>
                </a:solidFill>
                <a:latin typeface="Consolas" panose="020B0609020204030204" pitchFamily="49" charset="0"/>
              </a:rPr>
              <a:t>stream</a:t>
            </a:r>
            <a:r>
              <a:rPr lang="en-US" sz="2400">
                <a:solidFill>
                  <a:srgbClr val="000000"/>
                </a:solidFill>
                <a:latin typeface="Consolas" panose="020B0609020204030204" pitchFamily="49" charset="0"/>
              </a:rPr>
              <a:t>);</a:t>
            </a:r>
          </a:p>
          <a:p>
            <a:r>
              <a:rPr lang="en-US" sz="2400">
                <a:solidFill>
                  <a:srgbClr val="000000"/>
                </a:solidFill>
              </a:rPr>
              <a:t>On error, it returns −1 and errno is set appropriately</a:t>
            </a:r>
            <a:r>
              <a:rPr lang="en-US" sz="2400" smtClean="0">
                <a:solidFill>
                  <a:srgbClr val="000000"/>
                </a:solidFill>
              </a:rPr>
              <a:t>. </a:t>
            </a:r>
            <a:endParaRPr lang="en-US" sz="2400"/>
          </a:p>
        </p:txBody>
      </p:sp>
      <p:sp>
        <p:nvSpPr>
          <p:cNvPr id="4" name="날짜 개체 틀 3"/>
          <p:cNvSpPr>
            <a:spLocks noGrp="1"/>
          </p:cNvSpPr>
          <p:nvPr>
            <p:ph type="dt" sz="half" idx="10"/>
          </p:nvPr>
        </p:nvSpPr>
        <p:spPr/>
        <p:txBody>
          <a:bodyPr/>
          <a:lstStyle/>
          <a:p>
            <a:fld id="{6B6840D6-A5E1-423F-8F52-46B168F543F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105</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7085935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Flushing a Stream ½ (p. 82)</a:t>
            </a:r>
            <a:endParaRPr lang="en-US"/>
          </a:p>
        </p:txBody>
      </p:sp>
      <p:sp>
        <p:nvSpPr>
          <p:cNvPr id="3" name="내용 개체 틀 2"/>
          <p:cNvSpPr>
            <a:spLocks noGrp="1"/>
          </p:cNvSpPr>
          <p:nvPr>
            <p:ph idx="1"/>
          </p:nvPr>
        </p:nvSpPr>
        <p:spPr/>
        <p:txBody>
          <a:bodyPr>
            <a:normAutofit fontScale="55000" lnSpcReduction="20000"/>
          </a:bodyPr>
          <a:lstStyle/>
          <a:p>
            <a:pPr>
              <a:lnSpc>
                <a:spcPct val="120000"/>
              </a:lnSpc>
            </a:pPr>
            <a:r>
              <a:rPr lang="en-US">
                <a:solidFill>
                  <a:srgbClr val="000000"/>
                </a:solidFill>
              </a:rPr>
              <a:t>The standard I/O library provides an interface for writing out the user buffer to </a:t>
            </a:r>
            <a:r>
              <a:rPr lang="en-US" smtClean="0">
                <a:solidFill>
                  <a:srgbClr val="000000"/>
                </a:solidFill>
              </a:rPr>
              <a:t>the kernel</a:t>
            </a:r>
            <a:r>
              <a:rPr lang="en-US">
                <a:solidFill>
                  <a:srgbClr val="000000"/>
                </a:solidFill>
              </a:rPr>
              <a:t>, ensuring that all data written to a stream is flushed via write(). </a:t>
            </a:r>
          </a:p>
          <a:p>
            <a:pPr lvl="1">
              <a:lnSpc>
                <a:spcPct val="120000"/>
              </a:lnSpc>
            </a:pPr>
            <a:r>
              <a:rPr lang="en-US" sz="2000">
                <a:solidFill>
                  <a:srgbClr val="009A9A"/>
                </a:solidFill>
                <a:latin typeface="Consolas" panose="020B0609020204030204" pitchFamily="49" charset="0"/>
              </a:rPr>
              <a:t>#include &lt;stdio.h&gt;</a:t>
            </a:r>
          </a:p>
          <a:p>
            <a:pPr lvl="1">
              <a:lnSpc>
                <a:spcPct val="120000"/>
              </a:lnSpc>
            </a:pPr>
            <a:r>
              <a:rPr lang="en-US" sz="2000" b="1">
                <a:solidFill>
                  <a:srgbClr val="007789"/>
                </a:solidFill>
                <a:latin typeface="Consolas" panose="020B0609020204030204" pitchFamily="49" charset="0"/>
              </a:rPr>
              <a:t>int </a:t>
            </a:r>
            <a:r>
              <a:rPr lang="en-US" sz="2000">
                <a:solidFill>
                  <a:srgbClr val="000089"/>
                </a:solidFill>
                <a:latin typeface="Consolas" panose="020B0609020204030204" pitchFamily="49" charset="0"/>
              </a:rPr>
              <a:t>fflush </a:t>
            </a:r>
            <a:r>
              <a:rPr lang="en-US" sz="2000">
                <a:solidFill>
                  <a:srgbClr val="000000"/>
                </a:solidFill>
                <a:latin typeface="Consolas" panose="020B0609020204030204" pitchFamily="49" charset="0"/>
              </a:rPr>
              <a:t>(</a:t>
            </a:r>
            <a:r>
              <a:rPr lang="en-US" sz="2000" b="1">
                <a:solidFill>
                  <a:srgbClr val="007789"/>
                </a:solidFill>
                <a:latin typeface="Consolas" panose="020B0609020204030204" pitchFamily="49" charset="0"/>
              </a:rPr>
              <a:t>FILE </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stream</a:t>
            </a:r>
            <a:r>
              <a:rPr lang="en-US" sz="2000">
                <a:solidFill>
                  <a:srgbClr val="000000"/>
                </a:solidFill>
                <a:latin typeface="Consolas" panose="020B0609020204030204" pitchFamily="49" charset="0"/>
              </a:rPr>
              <a:t>);</a:t>
            </a:r>
          </a:p>
          <a:p>
            <a:pPr>
              <a:lnSpc>
                <a:spcPct val="120000"/>
              </a:lnSpc>
            </a:pPr>
            <a:r>
              <a:rPr lang="en-US">
                <a:solidFill>
                  <a:srgbClr val="000000"/>
                </a:solidFill>
              </a:rPr>
              <a:t>On invocation, any unwritten data in the stream pointed to by stream is flushed to </a:t>
            </a:r>
            <a:r>
              <a:rPr lang="en-US" smtClean="0">
                <a:solidFill>
                  <a:srgbClr val="000000"/>
                </a:solidFill>
              </a:rPr>
              <a:t>the kernel.</a:t>
            </a:r>
          </a:p>
          <a:p>
            <a:pPr>
              <a:lnSpc>
                <a:spcPct val="120000"/>
              </a:lnSpc>
            </a:pPr>
            <a:r>
              <a:rPr lang="en-US" smtClean="0">
                <a:solidFill>
                  <a:srgbClr val="000000"/>
                </a:solidFill>
              </a:rPr>
              <a:t>If </a:t>
            </a:r>
            <a:r>
              <a:rPr lang="en-US">
                <a:solidFill>
                  <a:srgbClr val="000000"/>
                </a:solidFill>
              </a:rPr>
              <a:t>stream is NULL, </a:t>
            </a:r>
            <a:r>
              <a:rPr lang="en-US" i="1">
                <a:solidFill>
                  <a:srgbClr val="000000"/>
                </a:solidFill>
              </a:rPr>
              <a:t>all </a:t>
            </a:r>
            <a:r>
              <a:rPr lang="en-US">
                <a:solidFill>
                  <a:srgbClr val="000000"/>
                </a:solidFill>
              </a:rPr>
              <a:t>open input streams in the process are </a:t>
            </a:r>
            <a:r>
              <a:rPr lang="en-US" smtClean="0">
                <a:solidFill>
                  <a:srgbClr val="000000"/>
                </a:solidFill>
              </a:rPr>
              <a:t>flushed.</a:t>
            </a:r>
          </a:p>
          <a:p>
            <a:pPr>
              <a:lnSpc>
                <a:spcPct val="120000"/>
              </a:lnSpc>
            </a:pPr>
            <a:r>
              <a:rPr lang="en-US" smtClean="0">
                <a:solidFill>
                  <a:srgbClr val="000000"/>
                </a:solidFill>
              </a:rPr>
              <a:t>On </a:t>
            </a:r>
            <a:r>
              <a:rPr lang="en-US">
                <a:solidFill>
                  <a:srgbClr val="000000"/>
                </a:solidFill>
              </a:rPr>
              <a:t>success</a:t>
            </a:r>
            <a:r>
              <a:rPr lang="en-US" smtClean="0">
                <a:solidFill>
                  <a:srgbClr val="000000"/>
                </a:solidFill>
              </a:rPr>
              <a:t>, fflush</a:t>
            </a:r>
            <a:r>
              <a:rPr lang="en-US">
                <a:solidFill>
                  <a:srgbClr val="000000"/>
                </a:solidFill>
              </a:rPr>
              <a:t>() returns </a:t>
            </a:r>
            <a:r>
              <a:rPr lang="en-US" smtClean="0">
                <a:solidFill>
                  <a:srgbClr val="000000"/>
                </a:solidFill>
              </a:rPr>
              <a:t>0.</a:t>
            </a:r>
          </a:p>
          <a:p>
            <a:pPr>
              <a:lnSpc>
                <a:spcPct val="120000"/>
              </a:lnSpc>
            </a:pPr>
            <a:r>
              <a:rPr lang="en-US" smtClean="0">
                <a:solidFill>
                  <a:srgbClr val="000000"/>
                </a:solidFill>
              </a:rPr>
              <a:t>On </a:t>
            </a:r>
            <a:r>
              <a:rPr lang="en-US">
                <a:solidFill>
                  <a:srgbClr val="000000"/>
                </a:solidFill>
              </a:rPr>
              <a:t>failure, it returns EOF, and errno is set </a:t>
            </a:r>
            <a:r>
              <a:rPr lang="en-US" smtClean="0">
                <a:solidFill>
                  <a:srgbClr val="000000"/>
                </a:solidFill>
              </a:rPr>
              <a:t>appropriately</a:t>
            </a:r>
            <a:r>
              <a:rPr lang="en-US">
                <a:solidFill>
                  <a:srgbClr val="000000"/>
                </a:solidFill>
              </a:rPr>
              <a:t>.</a:t>
            </a:r>
          </a:p>
          <a:p>
            <a:pPr>
              <a:lnSpc>
                <a:spcPct val="120000"/>
              </a:lnSpc>
            </a:pPr>
            <a:r>
              <a:rPr lang="en-US">
                <a:solidFill>
                  <a:srgbClr val="000000"/>
                </a:solidFill>
              </a:rPr>
              <a:t>To understand the effect of fflush(), you have to understand the difference </a:t>
            </a:r>
            <a:r>
              <a:rPr lang="en-US" smtClean="0">
                <a:solidFill>
                  <a:srgbClr val="000000"/>
                </a:solidFill>
              </a:rPr>
              <a:t>between the </a:t>
            </a:r>
            <a:r>
              <a:rPr lang="en-US">
                <a:solidFill>
                  <a:srgbClr val="000000"/>
                </a:solidFill>
              </a:rPr>
              <a:t>buffer maintained by the C library and the kernel’s own buffering</a:t>
            </a:r>
            <a:r>
              <a:rPr lang="en-US" smtClean="0">
                <a:solidFill>
                  <a:srgbClr val="000000"/>
                </a:solidFill>
              </a:rPr>
              <a:t>.</a:t>
            </a:r>
          </a:p>
          <a:p>
            <a:pPr>
              <a:lnSpc>
                <a:spcPct val="120000"/>
              </a:lnSpc>
            </a:pPr>
            <a:r>
              <a:rPr lang="en-US" smtClean="0">
                <a:solidFill>
                  <a:srgbClr val="000000"/>
                </a:solidFill>
              </a:rPr>
              <a:t>All </a:t>
            </a:r>
            <a:r>
              <a:rPr lang="en-US">
                <a:solidFill>
                  <a:srgbClr val="000000"/>
                </a:solidFill>
              </a:rPr>
              <a:t>of the </a:t>
            </a:r>
            <a:r>
              <a:rPr lang="en-US" smtClean="0">
                <a:solidFill>
                  <a:srgbClr val="000000"/>
                </a:solidFill>
              </a:rPr>
              <a:t>calls described </a:t>
            </a:r>
            <a:r>
              <a:rPr lang="en-US">
                <a:solidFill>
                  <a:srgbClr val="000000"/>
                </a:solidFill>
              </a:rPr>
              <a:t>in this chapter work with a buffer that is maintained by the C library, </a:t>
            </a:r>
            <a:r>
              <a:rPr lang="en-US" smtClean="0">
                <a:solidFill>
                  <a:srgbClr val="000000"/>
                </a:solidFill>
              </a:rPr>
              <a:t>which resides </a:t>
            </a:r>
            <a:r>
              <a:rPr lang="en-US">
                <a:solidFill>
                  <a:srgbClr val="000000"/>
                </a:solidFill>
              </a:rPr>
              <a:t>in user space, not kernel </a:t>
            </a:r>
            <a:r>
              <a:rPr lang="en-US" smtClean="0">
                <a:solidFill>
                  <a:srgbClr val="000000"/>
                </a:solidFill>
              </a:rPr>
              <a:t>space.</a:t>
            </a:r>
          </a:p>
          <a:p>
            <a:pPr>
              <a:lnSpc>
                <a:spcPct val="120000"/>
              </a:lnSpc>
            </a:pPr>
            <a:r>
              <a:rPr lang="en-US" smtClean="0">
                <a:solidFill>
                  <a:srgbClr val="000000"/>
                </a:solidFill>
              </a:rPr>
              <a:t>That </a:t>
            </a:r>
            <a:r>
              <a:rPr lang="en-US">
                <a:solidFill>
                  <a:srgbClr val="000000"/>
                </a:solidFill>
              </a:rPr>
              <a:t>is where the performance </a:t>
            </a:r>
            <a:r>
              <a:rPr lang="en-US" smtClean="0">
                <a:solidFill>
                  <a:srgbClr val="000000"/>
                </a:solidFill>
              </a:rPr>
              <a:t>improvement comes </a:t>
            </a:r>
            <a:r>
              <a:rPr lang="en-US">
                <a:solidFill>
                  <a:srgbClr val="000000"/>
                </a:solidFill>
              </a:rPr>
              <a:t>in—you are staying in user space and therefore running user code, not </a:t>
            </a:r>
            <a:r>
              <a:rPr lang="en-US" smtClean="0">
                <a:solidFill>
                  <a:srgbClr val="000000"/>
                </a:solidFill>
              </a:rPr>
              <a:t>issuing system </a:t>
            </a:r>
            <a:r>
              <a:rPr lang="en-US">
                <a:solidFill>
                  <a:srgbClr val="000000"/>
                </a:solidFill>
              </a:rPr>
              <a:t>calls. </a:t>
            </a:r>
            <a:endParaRPr lang="en-US" smtClean="0">
              <a:solidFill>
                <a:srgbClr val="000000"/>
              </a:solidFill>
            </a:endParaRPr>
          </a:p>
          <a:p>
            <a:pPr>
              <a:lnSpc>
                <a:spcPct val="120000"/>
              </a:lnSpc>
            </a:pPr>
            <a:r>
              <a:rPr lang="en-US" smtClean="0">
                <a:solidFill>
                  <a:srgbClr val="000000"/>
                </a:solidFill>
              </a:rPr>
              <a:t>A </a:t>
            </a:r>
            <a:r>
              <a:rPr lang="en-US">
                <a:solidFill>
                  <a:srgbClr val="000000"/>
                </a:solidFill>
              </a:rPr>
              <a:t>system call is issued only when the disk or some other medium has </a:t>
            </a:r>
            <a:r>
              <a:rPr lang="en-US" smtClean="0">
                <a:solidFill>
                  <a:srgbClr val="000000"/>
                </a:solidFill>
              </a:rPr>
              <a:t>to be </a:t>
            </a:r>
            <a:r>
              <a:rPr lang="en-US">
                <a:solidFill>
                  <a:srgbClr val="000000"/>
                </a:solidFill>
              </a:rPr>
              <a:t>accessed.</a:t>
            </a:r>
            <a:endParaRPr lang="en-US"/>
          </a:p>
        </p:txBody>
      </p:sp>
      <p:sp>
        <p:nvSpPr>
          <p:cNvPr id="4" name="날짜 개체 틀 3"/>
          <p:cNvSpPr>
            <a:spLocks noGrp="1"/>
          </p:cNvSpPr>
          <p:nvPr>
            <p:ph type="dt" sz="half" idx="10"/>
          </p:nvPr>
        </p:nvSpPr>
        <p:spPr/>
        <p:txBody>
          <a:bodyPr/>
          <a:lstStyle/>
          <a:p>
            <a:fld id="{797ED2F3-F999-4F4B-BF6F-4255EBDF583E}"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106</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3733081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Flusing a Stream 2/2 (p.83)</a:t>
            </a:r>
            <a:endParaRPr lang="en-US"/>
          </a:p>
        </p:txBody>
      </p:sp>
      <p:sp>
        <p:nvSpPr>
          <p:cNvPr id="3" name="내용 개체 틀 2"/>
          <p:cNvSpPr>
            <a:spLocks noGrp="1"/>
          </p:cNvSpPr>
          <p:nvPr>
            <p:ph idx="1"/>
          </p:nvPr>
        </p:nvSpPr>
        <p:spPr/>
        <p:txBody>
          <a:bodyPr>
            <a:normAutofit fontScale="85000" lnSpcReduction="10000"/>
          </a:bodyPr>
          <a:lstStyle/>
          <a:p>
            <a:pPr>
              <a:lnSpc>
                <a:spcPct val="120000"/>
              </a:lnSpc>
            </a:pPr>
            <a:r>
              <a:rPr lang="en-US"/>
              <a:t>fflush() merely writes the user-buffered data out to the kernel buffer</a:t>
            </a:r>
            <a:r>
              <a:rPr lang="en-US" smtClean="0"/>
              <a:t>.</a:t>
            </a:r>
          </a:p>
          <a:p>
            <a:pPr>
              <a:lnSpc>
                <a:spcPct val="120000"/>
              </a:lnSpc>
            </a:pPr>
            <a:r>
              <a:rPr lang="en-US" smtClean="0"/>
              <a:t>The </a:t>
            </a:r>
            <a:r>
              <a:rPr lang="en-US"/>
              <a:t>effect is </a:t>
            </a:r>
            <a:r>
              <a:rPr lang="en-US" smtClean="0"/>
              <a:t>the same </a:t>
            </a:r>
            <a:r>
              <a:rPr lang="en-US"/>
              <a:t>as if user buffering was not employed and write() was used </a:t>
            </a:r>
            <a:r>
              <a:rPr lang="en-US" smtClean="0"/>
              <a:t>directly.</a:t>
            </a:r>
          </a:p>
          <a:p>
            <a:pPr>
              <a:lnSpc>
                <a:spcPct val="120000"/>
              </a:lnSpc>
            </a:pPr>
            <a:r>
              <a:rPr lang="en-US" smtClean="0"/>
              <a:t>It </a:t>
            </a:r>
            <a:r>
              <a:rPr lang="en-US"/>
              <a:t>does </a:t>
            </a:r>
            <a:r>
              <a:rPr lang="en-US" smtClean="0"/>
              <a:t>not guarantee </a:t>
            </a:r>
            <a:r>
              <a:rPr lang="en-US"/>
              <a:t>that the data is physically committed to any medium—for that need, </a:t>
            </a:r>
            <a:r>
              <a:rPr lang="en-US" smtClean="0"/>
              <a:t>use something </a:t>
            </a:r>
            <a:r>
              <a:rPr lang="en-US"/>
              <a:t>like fsync</a:t>
            </a:r>
            <a:r>
              <a:rPr lang="en-US" smtClean="0"/>
              <a:t>().</a:t>
            </a:r>
          </a:p>
          <a:p>
            <a:pPr>
              <a:lnSpc>
                <a:spcPct val="120000"/>
              </a:lnSpc>
            </a:pPr>
            <a:r>
              <a:rPr lang="en-US" smtClean="0"/>
              <a:t>Tol ensure </a:t>
            </a:r>
            <a:r>
              <a:rPr lang="en-US"/>
              <a:t>that your data is commited to the backing store, you </a:t>
            </a:r>
            <a:r>
              <a:rPr lang="en-US" smtClean="0"/>
              <a:t>will want </a:t>
            </a:r>
            <a:r>
              <a:rPr lang="en-US"/>
              <a:t>to call fflush(), followed immediately by fsync</a:t>
            </a:r>
            <a:r>
              <a:rPr lang="en-US" smtClean="0"/>
              <a:t>():</a:t>
            </a:r>
          </a:p>
          <a:p>
            <a:pPr lvl="1">
              <a:lnSpc>
                <a:spcPct val="120000"/>
              </a:lnSpc>
            </a:pPr>
            <a:r>
              <a:rPr lang="en-US" smtClean="0"/>
              <a:t>First </a:t>
            </a:r>
            <a:r>
              <a:rPr lang="en-US"/>
              <a:t>ensure that </a:t>
            </a:r>
            <a:r>
              <a:rPr lang="en-US" smtClean="0"/>
              <a:t>the user </a:t>
            </a:r>
            <a:r>
              <a:rPr lang="en-US"/>
              <a:t>buffer is written out to the </a:t>
            </a:r>
            <a:r>
              <a:rPr lang="en-US" smtClean="0"/>
              <a:t>kernel</a:t>
            </a:r>
          </a:p>
          <a:p>
            <a:pPr lvl="1">
              <a:lnSpc>
                <a:spcPct val="120000"/>
              </a:lnSpc>
            </a:pPr>
            <a:r>
              <a:rPr lang="en-US" smtClean="0"/>
              <a:t>Then </a:t>
            </a:r>
            <a:r>
              <a:rPr lang="en-US"/>
              <a:t>ensure that the kernel’s buffer is </a:t>
            </a:r>
            <a:r>
              <a:rPr lang="en-US" smtClean="0"/>
              <a:t>written out </a:t>
            </a:r>
            <a:r>
              <a:rPr lang="en-US"/>
              <a:t>to disk.</a:t>
            </a:r>
          </a:p>
        </p:txBody>
      </p:sp>
      <p:sp>
        <p:nvSpPr>
          <p:cNvPr id="4" name="날짜 개체 틀 3"/>
          <p:cNvSpPr>
            <a:spLocks noGrp="1"/>
          </p:cNvSpPr>
          <p:nvPr>
            <p:ph type="dt" sz="half" idx="10"/>
          </p:nvPr>
        </p:nvSpPr>
        <p:spPr/>
        <p:txBody>
          <a:bodyPr/>
          <a:lstStyle/>
          <a:p>
            <a:fld id="{079DD32A-FA24-495A-8F3D-49D6938A6DFA}"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107</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3803301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00B050"/>
          </a:solidFill>
        </p:spPr>
        <p:txBody>
          <a:bodyPr/>
          <a:lstStyle/>
          <a:p>
            <a:r>
              <a:rPr lang="ko-KR" altLang="en-US" smtClean="0"/>
              <a:t>실습</a:t>
            </a:r>
            <a:r>
              <a:rPr lang="en-US" altLang="ko-KR" smtClean="0"/>
              <a:t>: </a:t>
            </a:r>
            <a:r>
              <a:rPr lang="ko-KR" altLang="en-US" smtClean="0"/>
              <a:t>파일 복사 프로그램 작성</a:t>
            </a:r>
            <a:endParaRPr lang="en-US"/>
          </a:p>
        </p:txBody>
      </p:sp>
      <p:sp>
        <p:nvSpPr>
          <p:cNvPr id="3" name="내용 개체 틀 2"/>
          <p:cNvSpPr>
            <a:spLocks noGrp="1"/>
          </p:cNvSpPr>
          <p:nvPr>
            <p:ph idx="1"/>
          </p:nvPr>
        </p:nvSpPr>
        <p:spPr/>
        <p:txBody>
          <a:bodyPr/>
          <a:lstStyle/>
          <a:p>
            <a:pPr>
              <a:lnSpc>
                <a:spcPct val="100000"/>
              </a:lnSpc>
            </a:pPr>
            <a:r>
              <a:rPr lang="en-US" smtClean="0">
                <a:latin typeface="Consolas" panose="020B0609020204030204" pitchFamily="49" charset="0"/>
              </a:rPr>
              <a:t>fgetc(), fputc()</a:t>
            </a:r>
            <a:r>
              <a:rPr lang="en-US" smtClean="0"/>
              <a:t> </a:t>
            </a:r>
            <a:r>
              <a:rPr lang="ko-KR" altLang="en-US" smtClean="0"/>
              <a:t>함수를 이용하여 파일을 복사하는 프로그램을 작성하세요</a:t>
            </a:r>
            <a:r>
              <a:rPr lang="en-US" altLang="ko-KR" smtClean="0"/>
              <a:t>.</a:t>
            </a:r>
          </a:p>
          <a:p>
            <a:pPr lvl="1">
              <a:lnSpc>
                <a:spcPct val="100000"/>
              </a:lnSpc>
            </a:pPr>
            <a:r>
              <a:rPr lang="ko-KR" altLang="en-US" smtClean="0"/>
              <a:t>소스 파일 이름</a:t>
            </a:r>
            <a:r>
              <a:rPr lang="en-US" altLang="ko-KR" smtClean="0"/>
              <a:t>: file_copy.c</a:t>
            </a:r>
          </a:p>
          <a:p>
            <a:pPr lvl="1">
              <a:lnSpc>
                <a:spcPct val="100000"/>
              </a:lnSpc>
            </a:pPr>
            <a:r>
              <a:rPr lang="ko-KR" altLang="en-US" smtClean="0"/>
              <a:t>프로그램 내용</a:t>
            </a:r>
            <a:r>
              <a:rPr lang="en-US" altLang="ko-KR" smtClean="0"/>
              <a:t>:</a:t>
            </a:r>
          </a:p>
          <a:p>
            <a:pPr lvl="2">
              <a:lnSpc>
                <a:spcPct val="100000"/>
              </a:lnSpc>
            </a:pPr>
            <a:r>
              <a:rPr lang="ko-KR" altLang="en-US" smtClean="0"/>
              <a:t>실행 프로그램의 두 번재 </a:t>
            </a:r>
            <a:r>
              <a:rPr lang="en-US" altLang="ko-KR" smtClean="0"/>
              <a:t>argument </a:t>
            </a:r>
            <a:r>
              <a:rPr lang="ko-KR" altLang="en-US" smtClean="0"/>
              <a:t>값의 파일의 내용을 세번째 </a:t>
            </a:r>
            <a:r>
              <a:rPr lang="en-US" altLang="ko-KR" smtClean="0"/>
              <a:t>argument </a:t>
            </a:r>
            <a:r>
              <a:rPr lang="ko-KR" altLang="en-US" smtClean="0"/>
              <a:t>값의 파일로 복사한다</a:t>
            </a:r>
            <a:r>
              <a:rPr lang="en-US" altLang="ko-KR" smtClean="0"/>
              <a:t>.</a:t>
            </a:r>
          </a:p>
        </p:txBody>
      </p:sp>
      <p:sp>
        <p:nvSpPr>
          <p:cNvPr id="4" name="날짜 개체 틀 3"/>
          <p:cNvSpPr>
            <a:spLocks noGrp="1"/>
          </p:cNvSpPr>
          <p:nvPr>
            <p:ph type="dt" sz="half" idx="10"/>
          </p:nvPr>
        </p:nvSpPr>
        <p:spPr/>
        <p:txBody>
          <a:bodyPr/>
          <a:lstStyle/>
          <a:p>
            <a:fld id="{046D7FC6-4D91-4F20-B8BF-977CB409ADE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108</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751258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689206" y="3354158"/>
            <a:ext cx="6361471" cy="1692656"/>
          </a:xfrm>
        </p:spPr>
        <p:txBody>
          <a:bodyPr>
            <a:normAutofit/>
          </a:bodyPr>
          <a:lstStyle/>
          <a:p>
            <a:r>
              <a:rPr lang="en-US" sz="4800" smtClean="0"/>
              <a:t>Process/Thread</a:t>
            </a:r>
            <a:endParaRPr lang="en-US" sz="4800"/>
          </a:p>
        </p:txBody>
      </p:sp>
      <p:sp>
        <p:nvSpPr>
          <p:cNvPr id="3" name="부제목 2"/>
          <p:cNvSpPr>
            <a:spLocks noGrp="1"/>
          </p:cNvSpPr>
          <p:nvPr>
            <p:ph type="subTitle" idx="1"/>
          </p:nvPr>
        </p:nvSpPr>
        <p:spPr>
          <a:xfrm>
            <a:off x="3485660" y="1774109"/>
            <a:ext cx="2768564" cy="649922"/>
          </a:xfrm>
        </p:spPr>
        <p:txBody>
          <a:bodyPr/>
          <a:lstStyle/>
          <a:p>
            <a:r>
              <a:rPr lang="en-US" smtClean="0"/>
              <a:t>Process</a:t>
            </a:r>
            <a:endParaRPr lang="en-US"/>
          </a:p>
        </p:txBody>
      </p:sp>
    </p:spTree>
    <p:extLst>
      <p:ext uri="{BB962C8B-B14F-4D97-AF65-F5344CB8AC3E}">
        <p14:creationId xmlns:p14="http://schemas.microsoft.com/office/powerpoint/2010/main" val="511046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Linux </a:t>
            </a:r>
            <a:r>
              <a:rPr lang="ko-KR" altLang="en-US" smtClean="0"/>
              <a:t>네트웍 환경 확인</a:t>
            </a:r>
            <a:endParaRPr lang="en-US"/>
          </a:p>
        </p:txBody>
      </p:sp>
      <p:sp>
        <p:nvSpPr>
          <p:cNvPr id="4" name="날짜 개체 틀 3"/>
          <p:cNvSpPr>
            <a:spLocks noGrp="1"/>
          </p:cNvSpPr>
          <p:nvPr>
            <p:ph type="dt" sz="half" idx="10"/>
          </p:nvPr>
        </p:nvSpPr>
        <p:spPr/>
        <p:txBody>
          <a:bodyPr/>
          <a:lstStyle/>
          <a:p>
            <a:fld id="{9C3EDFB8-A9C7-4BDB-B0C3-6A9524D069D1}"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a:t>
            </a:fld>
            <a:endParaRPr lang="en-US"/>
          </a:p>
        </p:txBody>
      </p:sp>
      <p:sp>
        <p:nvSpPr>
          <p:cNvPr id="9" name="내용 개체 틀 8"/>
          <p:cNvSpPr>
            <a:spLocks noGrp="1"/>
          </p:cNvSpPr>
          <p:nvPr>
            <p:ph idx="1"/>
          </p:nvPr>
        </p:nvSpPr>
        <p:spPr>
          <a:xfrm>
            <a:off x="681038" y="1231124"/>
            <a:ext cx="8543925" cy="2116638"/>
          </a:xfrm>
        </p:spPr>
        <p:txBody>
          <a:bodyPr>
            <a:normAutofit fontScale="77500" lnSpcReduction="20000"/>
          </a:bodyPr>
          <a:lstStyle/>
          <a:p>
            <a:pPr>
              <a:lnSpc>
                <a:spcPct val="120000"/>
              </a:lnSpc>
            </a:pPr>
            <a:r>
              <a:rPr lang="ko-KR" altLang="en-US" smtClean="0">
                <a:latin typeface="Traveling _Typewriter" panose="02000506000000020004" pitchFamily="2" charset="0"/>
              </a:rPr>
              <a:t>터미널 실행</a:t>
            </a:r>
            <a:endParaRPr lang="en-US" altLang="ko-KR" smtClean="0">
              <a:latin typeface="Traveling _Typewriter" panose="02000506000000020004" pitchFamily="2" charset="0"/>
            </a:endParaRPr>
          </a:p>
          <a:p>
            <a:pPr lvl="1">
              <a:lnSpc>
                <a:spcPct val="120000"/>
              </a:lnSpc>
              <a:buFont typeface="Traveling _Typewriter" panose="02000506000000020004" pitchFamily="2" charset="0"/>
              <a:buChar char="$"/>
            </a:pPr>
            <a:r>
              <a:rPr lang="en-US" smtClean="0">
                <a:latin typeface="Traveling _Typewriter" panose="02000506000000020004" pitchFamily="2" charset="0"/>
              </a:rPr>
              <a:t> </a:t>
            </a:r>
            <a:r>
              <a:rPr lang="en-US" altLang="ko-KR">
                <a:latin typeface="Traveling _Typewriter" panose="02000506000000020004" pitchFamily="2" charset="0"/>
              </a:rPr>
              <a:t>sudo apt install </a:t>
            </a:r>
            <a:r>
              <a:rPr lang="en-US" altLang="ko-KR" smtClean="0">
                <a:latin typeface="Traveling _Typewriter" panose="02000506000000020004" pitchFamily="2" charset="0"/>
              </a:rPr>
              <a:t>net-tools</a:t>
            </a:r>
          </a:p>
          <a:p>
            <a:pPr lvl="1">
              <a:lnSpc>
                <a:spcPct val="120000"/>
              </a:lnSpc>
              <a:buFont typeface="Traveling _Typewriter" panose="02000506000000020004" pitchFamily="2" charset="0"/>
              <a:buChar char="$"/>
            </a:pPr>
            <a:r>
              <a:rPr lang="en-US">
                <a:latin typeface="Traveling _Typewriter" panose="02000506000000020004" pitchFamily="2" charset="0"/>
              </a:rPr>
              <a:t> </a:t>
            </a:r>
            <a:r>
              <a:rPr lang="en-US" smtClean="0">
                <a:latin typeface="Traveling _Typewriter" panose="02000506000000020004" pitchFamily="2" charset="0"/>
              </a:rPr>
              <a:t>i</a:t>
            </a:r>
            <a:r>
              <a:rPr lang="en-US" smtClean="0">
                <a:solidFill>
                  <a:srgbClr val="FF0000"/>
                </a:solidFill>
                <a:latin typeface="Traveling _Typewriter" panose="02000506000000020004" pitchFamily="2" charset="0"/>
              </a:rPr>
              <a:t>f</a:t>
            </a:r>
            <a:r>
              <a:rPr lang="en-US" smtClean="0">
                <a:latin typeface="Traveling _Typewriter" panose="02000506000000020004" pitchFamily="2" charset="0"/>
              </a:rPr>
              <a:t>config</a:t>
            </a:r>
          </a:p>
          <a:p>
            <a:pPr lvl="1">
              <a:lnSpc>
                <a:spcPct val="120000"/>
              </a:lnSpc>
              <a:buFont typeface="Traveling _Typewriter" panose="02000506000000020004" pitchFamily="2" charset="0"/>
              <a:buChar char="$"/>
            </a:pPr>
            <a:r>
              <a:rPr lang="en-US" smtClean="0">
                <a:latin typeface="Traveling _Typewriter" panose="02000506000000020004" pitchFamily="2" charset="0"/>
              </a:rPr>
              <a:t> hostname -I</a:t>
            </a:r>
            <a:endParaRPr lang="en-US" altLang="ko-KR" smtClean="0">
              <a:latin typeface="Traveling _Typewriter" panose="02000506000000020004" pitchFamily="2" charset="0"/>
            </a:endParaRPr>
          </a:p>
          <a:p>
            <a:pPr>
              <a:lnSpc>
                <a:spcPct val="120000"/>
              </a:lnSpc>
            </a:pPr>
            <a:r>
              <a:rPr lang="en-US"/>
              <a:t>ip </a:t>
            </a:r>
            <a:r>
              <a:rPr lang="ko-KR" altLang="en-US"/>
              <a:t>주소가 </a:t>
            </a:r>
            <a:r>
              <a:rPr lang="en-US" altLang="ko-KR"/>
              <a:t>192.168.0.xxx </a:t>
            </a:r>
            <a:r>
              <a:rPr lang="ko-KR" altLang="en-US"/>
              <a:t>임을 확인한다</a:t>
            </a:r>
            <a:r>
              <a:rPr lang="en-US" altLang="ko-KR"/>
              <a:t>.</a:t>
            </a:r>
            <a:endParaRPr lang="en-US" altLang="ko-KR" smtClean="0">
              <a:latin typeface="Traveling _Typewriter" panose="02000506000000020004" pitchFamily="2" charset="0"/>
            </a:endParaRPr>
          </a:p>
          <a:p>
            <a:pPr lvl="1">
              <a:lnSpc>
                <a:spcPct val="120000"/>
              </a:lnSpc>
            </a:pPr>
            <a:endParaRPr lang="en-US">
              <a:latin typeface="Traveling _Typewriter" panose="02000506000000020004" pitchFamily="2" charset="0"/>
            </a:endParaRPr>
          </a:p>
        </p:txBody>
      </p:sp>
      <p:grpSp>
        <p:nvGrpSpPr>
          <p:cNvPr id="7" name="그룹 6"/>
          <p:cNvGrpSpPr/>
          <p:nvPr/>
        </p:nvGrpSpPr>
        <p:grpSpPr>
          <a:xfrm>
            <a:off x="2221765" y="3514017"/>
            <a:ext cx="5972205" cy="2842335"/>
            <a:chOff x="1371963" y="2755746"/>
            <a:chExt cx="7162074" cy="3600606"/>
          </a:xfrm>
        </p:grpSpPr>
        <p:pic>
          <p:nvPicPr>
            <p:cNvPr id="3" name="그림 2"/>
            <p:cNvPicPr>
              <a:picLocks noChangeAspect="1"/>
            </p:cNvPicPr>
            <p:nvPr/>
          </p:nvPicPr>
          <p:blipFill>
            <a:blip r:embed="rId2"/>
            <a:stretch>
              <a:fillRect/>
            </a:stretch>
          </p:blipFill>
          <p:spPr>
            <a:xfrm>
              <a:off x="1371963" y="2755746"/>
              <a:ext cx="7162074" cy="3600606"/>
            </a:xfrm>
            <a:prstGeom prst="rect">
              <a:avLst/>
            </a:prstGeom>
          </p:spPr>
        </p:pic>
        <p:sp>
          <p:nvSpPr>
            <p:cNvPr id="10" name="모서리가 둥근 직사각형 9"/>
            <p:cNvSpPr/>
            <p:nvPr/>
          </p:nvSpPr>
          <p:spPr>
            <a:xfrm>
              <a:off x="1925515" y="3332285"/>
              <a:ext cx="1898809" cy="290146"/>
            </a:xfrm>
            <a:prstGeom prst="roundRect">
              <a:avLst/>
            </a:prstGeom>
            <a:solidFill>
              <a:srgbClr val="FFFF00">
                <a:alpha val="5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149638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00B050"/>
          </a:solidFill>
        </p:spPr>
        <p:txBody>
          <a:bodyPr>
            <a:normAutofit/>
          </a:bodyPr>
          <a:lstStyle/>
          <a:p>
            <a:r>
              <a:rPr lang="en-US" sz="3600"/>
              <a:t>Programs, Processes, and </a:t>
            </a:r>
            <a:r>
              <a:rPr lang="en-US" sz="3600" smtClean="0"/>
              <a:t>Threads (p. 137)</a:t>
            </a:r>
            <a:endParaRPr lang="en-US" sz="3600"/>
          </a:p>
        </p:txBody>
      </p:sp>
      <p:sp>
        <p:nvSpPr>
          <p:cNvPr id="3" name="내용 개체 틀 2"/>
          <p:cNvSpPr>
            <a:spLocks noGrp="1"/>
          </p:cNvSpPr>
          <p:nvPr>
            <p:ph idx="1"/>
          </p:nvPr>
        </p:nvSpPr>
        <p:spPr/>
        <p:txBody>
          <a:bodyPr>
            <a:normAutofit fontScale="55000" lnSpcReduction="20000"/>
          </a:bodyPr>
          <a:lstStyle/>
          <a:p>
            <a:pPr>
              <a:lnSpc>
                <a:spcPct val="120000"/>
              </a:lnSpc>
            </a:pPr>
            <a:r>
              <a:rPr lang="en-US" smtClean="0"/>
              <a:t>Program : </a:t>
            </a:r>
          </a:p>
          <a:p>
            <a:pPr lvl="1">
              <a:lnSpc>
                <a:spcPct val="120000"/>
              </a:lnSpc>
            </a:pPr>
            <a:r>
              <a:rPr lang="en-US" smtClean="0"/>
              <a:t>A </a:t>
            </a:r>
            <a:r>
              <a:rPr lang="en-US"/>
              <a:t>binary is compiled, executable code lying dormant on a storage medium such as </a:t>
            </a:r>
            <a:r>
              <a:rPr lang="en-US" smtClean="0"/>
              <a:t>a disk.</a:t>
            </a:r>
          </a:p>
          <a:p>
            <a:pPr lvl="1">
              <a:lnSpc>
                <a:spcPct val="120000"/>
              </a:lnSpc>
            </a:pPr>
            <a:r>
              <a:rPr lang="en-US" smtClean="0"/>
              <a:t>Large </a:t>
            </a:r>
            <a:r>
              <a:rPr lang="en-US"/>
              <a:t>and significant binaries </a:t>
            </a:r>
            <a:r>
              <a:rPr lang="en-US" smtClean="0"/>
              <a:t>we might </a:t>
            </a:r>
            <a:r>
              <a:rPr lang="en-US"/>
              <a:t>call applications</a:t>
            </a:r>
            <a:r>
              <a:rPr lang="en-US" smtClean="0"/>
              <a:t>.</a:t>
            </a:r>
          </a:p>
          <a:p>
            <a:pPr>
              <a:lnSpc>
                <a:spcPct val="120000"/>
              </a:lnSpc>
            </a:pPr>
            <a:r>
              <a:rPr lang="en-US"/>
              <a:t>A </a:t>
            </a:r>
            <a:r>
              <a:rPr lang="en-US" i="1"/>
              <a:t>process </a:t>
            </a:r>
            <a:r>
              <a:rPr lang="en-US"/>
              <a:t>is a running </a:t>
            </a:r>
            <a:r>
              <a:rPr lang="en-US" smtClean="0"/>
              <a:t>program.</a:t>
            </a:r>
          </a:p>
          <a:p>
            <a:pPr lvl="1">
              <a:lnSpc>
                <a:spcPct val="120000"/>
              </a:lnSpc>
            </a:pPr>
            <a:r>
              <a:rPr lang="en-US" smtClean="0"/>
              <a:t>A </a:t>
            </a:r>
            <a:r>
              <a:rPr lang="en-US"/>
              <a:t>process includes the binary image, loaded into </a:t>
            </a:r>
            <a:r>
              <a:rPr lang="en-US" smtClean="0"/>
              <a:t>memory.</a:t>
            </a:r>
          </a:p>
          <a:p>
            <a:pPr lvl="1">
              <a:lnSpc>
                <a:spcPct val="120000"/>
              </a:lnSpc>
            </a:pPr>
            <a:r>
              <a:rPr lang="en-US" smtClean="0"/>
              <a:t>It incluses an </a:t>
            </a:r>
            <a:r>
              <a:rPr lang="en-US"/>
              <a:t>instance of virtualized memory, kernel resources such </a:t>
            </a:r>
            <a:r>
              <a:rPr lang="en-US" smtClean="0"/>
              <a:t>as open </a:t>
            </a:r>
            <a:r>
              <a:rPr lang="en-US"/>
              <a:t>files, a security context such as an associated user, and one or more </a:t>
            </a:r>
            <a:r>
              <a:rPr lang="en-US" smtClean="0"/>
              <a:t>threads.</a:t>
            </a:r>
          </a:p>
          <a:p>
            <a:pPr>
              <a:lnSpc>
                <a:spcPct val="120000"/>
              </a:lnSpc>
            </a:pPr>
            <a:r>
              <a:rPr lang="en-US" smtClean="0"/>
              <a:t>A </a:t>
            </a:r>
            <a:r>
              <a:rPr lang="en-US" i="1" smtClean="0"/>
              <a:t>thread </a:t>
            </a:r>
            <a:r>
              <a:rPr lang="en-US"/>
              <a:t>is the unit of activity inside of a </a:t>
            </a:r>
            <a:r>
              <a:rPr lang="en-US" smtClean="0"/>
              <a:t>process.</a:t>
            </a:r>
          </a:p>
          <a:p>
            <a:pPr lvl="1">
              <a:lnSpc>
                <a:spcPct val="120000"/>
              </a:lnSpc>
            </a:pPr>
            <a:r>
              <a:rPr lang="en-US" smtClean="0"/>
              <a:t>Each </a:t>
            </a:r>
            <a:r>
              <a:rPr lang="en-US"/>
              <a:t>thread has its own </a:t>
            </a:r>
            <a:r>
              <a:rPr lang="en-US" smtClean="0"/>
              <a:t>virtualized processor.</a:t>
            </a:r>
          </a:p>
          <a:p>
            <a:pPr lvl="1">
              <a:lnSpc>
                <a:spcPct val="120000"/>
              </a:lnSpc>
            </a:pPr>
            <a:r>
              <a:rPr lang="en-US" smtClean="0"/>
              <a:t>It </a:t>
            </a:r>
            <a:r>
              <a:rPr lang="en-US"/>
              <a:t>includes a stack, processor state such as registers, and an </a:t>
            </a:r>
            <a:r>
              <a:rPr lang="en-US" smtClean="0"/>
              <a:t>instruction pointer.</a:t>
            </a:r>
          </a:p>
          <a:p>
            <a:pPr>
              <a:lnSpc>
                <a:spcPct val="120000"/>
              </a:lnSpc>
            </a:pPr>
            <a:r>
              <a:rPr lang="en-US"/>
              <a:t>In a single threaded process, the process is the </a:t>
            </a:r>
            <a:r>
              <a:rPr lang="en-US" smtClean="0"/>
              <a:t>thread.</a:t>
            </a:r>
          </a:p>
          <a:p>
            <a:pPr lvl="1">
              <a:lnSpc>
                <a:spcPct val="120000"/>
              </a:lnSpc>
            </a:pPr>
            <a:r>
              <a:rPr lang="en-US" smtClean="0"/>
              <a:t>There </a:t>
            </a:r>
            <a:r>
              <a:rPr lang="en-US"/>
              <a:t>is one instance of </a:t>
            </a:r>
            <a:r>
              <a:rPr lang="en-US" smtClean="0"/>
              <a:t>virtualized memory </a:t>
            </a:r>
            <a:r>
              <a:rPr lang="en-US"/>
              <a:t>and one virtualized </a:t>
            </a:r>
            <a:r>
              <a:rPr lang="en-US" smtClean="0"/>
              <a:t>processor.</a:t>
            </a:r>
          </a:p>
          <a:p>
            <a:pPr>
              <a:lnSpc>
                <a:spcPct val="120000"/>
              </a:lnSpc>
            </a:pPr>
            <a:r>
              <a:rPr lang="en-US" smtClean="0"/>
              <a:t>In </a:t>
            </a:r>
            <a:r>
              <a:rPr lang="en-US"/>
              <a:t>a multithreaded process, there are </a:t>
            </a:r>
            <a:r>
              <a:rPr lang="en-US" smtClean="0"/>
              <a:t>multiple threads.</a:t>
            </a:r>
          </a:p>
          <a:p>
            <a:pPr lvl="1">
              <a:lnSpc>
                <a:spcPct val="120000"/>
              </a:lnSpc>
            </a:pPr>
            <a:r>
              <a:rPr lang="en-US" smtClean="0"/>
              <a:t>As </a:t>
            </a:r>
            <a:r>
              <a:rPr lang="en-US"/>
              <a:t>the virtualization of memory is associated with the process, the threads </a:t>
            </a:r>
            <a:r>
              <a:rPr lang="en-US" smtClean="0"/>
              <a:t>all share </a:t>
            </a:r>
            <a:r>
              <a:rPr lang="en-US"/>
              <a:t>the same memory address space.</a:t>
            </a:r>
          </a:p>
        </p:txBody>
      </p:sp>
      <p:sp>
        <p:nvSpPr>
          <p:cNvPr id="4" name="날짜 개체 틀 3"/>
          <p:cNvSpPr>
            <a:spLocks noGrp="1"/>
          </p:cNvSpPr>
          <p:nvPr>
            <p:ph type="dt" sz="half" idx="10"/>
          </p:nvPr>
        </p:nvSpPr>
        <p:spPr/>
        <p:txBody>
          <a:bodyPr/>
          <a:lstStyle/>
          <a:p>
            <a:fld id="{AA70184A-C786-48DE-BF2D-72C05415D90E}"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110</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5571387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The Process ID (p. 138)</a:t>
            </a:r>
            <a:endParaRPr lang="en-US"/>
          </a:p>
        </p:txBody>
      </p:sp>
      <p:sp>
        <p:nvSpPr>
          <p:cNvPr id="3" name="내용 개체 틀 2"/>
          <p:cNvSpPr>
            <a:spLocks noGrp="1"/>
          </p:cNvSpPr>
          <p:nvPr>
            <p:ph idx="1"/>
          </p:nvPr>
        </p:nvSpPr>
        <p:spPr/>
        <p:txBody>
          <a:bodyPr>
            <a:normAutofit fontScale="92500" lnSpcReduction="20000"/>
          </a:bodyPr>
          <a:lstStyle/>
          <a:p>
            <a:pPr>
              <a:lnSpc>
                <a:spcPct val="110000"/>
              </a:lnSpc>
            </a:pPr>
            <a:r>
              <a:rPr lang="en-US" smtClean="0"/>
              <a:t>Each </a:t>
            </a:r>
            <a:r>
              <a:rPr lang="en-US"/>
              <a:t>process is represented by a unique identifier, the process </a:t>
            </a:r>
            <a:r>
              <a:rPr lang="en-US" smtClean="0"/>
              <a:t>ID.</a:t>
            </a:r>
          </a:p>
          <a:p>
            <a:pPr>
              <a:lnSpc>
                <a:spcPct val="110000"/>
              </a:lnSpc>
            </a:pPr>
            <a:r>
              <a:rPr lang="en-US" smtClean="0"/>
              <a:t>The </a:t>
            </a:r>
            <a:r>
              <a:rPr lang="en-US"/>
              <a:t>pid is guaranteed to be unique at any single point in </a:t>
            </a:r>
            <a:r>
              <a:rPr lang="en-US" smtClean="0"/>
              <a:t>time.</a:t>
            </a:r>
          </a:p>
          <a:p>
            <a:pPr>
              <a:lnSpc>
                <a:spcPct val="110000"/>
              </a:lnSpc>
            </a:pPr>
            <a:r>
              <a:rPr lang="en-US" smtClean="0"/>
              <a:t>From </a:t>
            </a:r>
            <a:r>
              <a:rPr lang="en-US"/>
              <a:t>the view of a process, its pid never changes</a:t>
            </a:r>
            <a:r>
              <a:rPr lang="en-US" smtClean="0"/>
              <a:t>.</a:t>
            </a:r>
          </a:p>
          <a:p>
            <a:pPr>
              <a:lnSpc>
                <a:spcPct val="110000"/>
              </a:lnSpc>
            </a:pPr>
            <a:r>
              <a:rPr lang="en-US" smtClean="0"/>
              <a:t>The </a:t>
            </a:r>
            <a:r>
              <a:rPr lang="en-US"/>
              <a:t>process ID is represented by the pid_t </a:t>
            </a:r>
            <a:r>
              <a:rPr lang="en-US" smtClean="0"/>
              <a:t>type.</a:t>
            </a:r>
          </a:p>
          <a:p>
            <a:pPr lvl="1">
              <a:lnSpc>
                <a:spcPct val="110000"/>
              </a:lnSpc>
            </a:pPr>
            <a:r>
              <a:rPr lang="en-US" smtClean="0"/>
              <a:t>It </a:t>
            </a:r>
            <a:r>
              <a:rPr lang="en-US"/>
              <a:t>is defined </a:t>
            </a:r>
            <a:r>
              <a:rPr lang="en-US" smtClean="0"/>
              <a:t>in the </a:t>
            </a:r>
            <a:r>
              <a:rPr lang="en-US"/>
              <a:t>header file &lt;sys/types.h</a:t>
            </a:r>
            <a:r>
              <a:rPr lang="en-US" smtClean="0"/>
              <a:t>&gt;.</a:t>
            </a:r>
          </a:p>
          <a:p>
            <a:pPr lvl="1">
              <a:lnSpc>
                <a:spcPct val="110000"/>
              </a:lnSpc>
            </a:pPr>
            <a:r>
              <a:rPr lang="en-US" smtClean="0"/>
              <a:t>The </a:t>
            </a:r>
            <a:r>
              <a:rPr lang="en-US"/>
              <a:t>exact backing C type is architecture-specific </a:t>
            </a:r>
            <a:r>
              <a:rPr lang="en-US" smtClean="0"/>
              <a:t>and not </a:t>
            </a:r>
            <a:r>
              <a:rPr lang="en-US"/>
              <a:t>defined by any C </a:t>
            </a:r>
            <a:r>
              <a:rPr lang="en-US" smtClean="0"/>
              <a:t>standard.</a:t>
            </a:r>
          </a:p>
          <a:p>
            <a:pPr lvl="1">
              <a:lnSpc>
                <a:spcPct val="110000"/>
              </a:lnSpc>
            </a:pPr>
            <a:r>
              <a:rPr lang="en-US" smtClean="0"/>
              <a:t>On </a:t>
            </a:r>
            <a:r>
              <a:rPr lang="en-US"/>
              <a:t>Linux, however, pid_t is generally a typedef to </a:t>
            </a:r>
            <a:r>
              <a:rPr lang="en-US" smtClean="0"/>
              <a:t>the C </a:t>
            </a:r>
            <a:r>
              <a:rPr lang="en-US"/>
              <a:t>int type.</a:t>
            </a:r>
          </a:p>
        </p:txBody>
      </p:sp>
      <p:sp>
        <p:nvSpPr>
          <p:cNvPr id="4" name="날짜 개체 틀 3"/>
          <p:cNvSpPr>
            <a:spLocks noGrp="1"/>
          </p:cNvSpPr>
          <p:nvPr>
            <p:ph type="dt" sz="half" idx="10"/>
          </p:nvPr>
        </p:nvSpPr>
        <p:spPr/>
        <p:txBody>
          <a:bodyPr/>
          <a:lstStyle/>
          <a:p>
            <a:fld id="{5098AB36-AACE-44D7-BE0F-DC8565B54EB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111</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1416962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Process vs. Thread</a:t>
            </a:r>
            <a:endParaRPr lang="en-US"/>
          </a:p>
        </p:txBody>
      </p:sp>
      <p:graphicFrame>
        <p:nvGraphicFramePr>
          <p:cNvPr id="7" name="내용 개체 틀 6"/>
          <p:cNvGraphicFramePr>
            <a:graphicFrameLocks noGrp="1"/>
          </p:cNvGraphicFramePr>
          <p:nvPr>
            <p:ph idx="1"/>
            <p:extLst>
              <p:ext uri="{D42A27DB-BD31-4B8C-83A1-F6EECF244321}">
                <p14:modId xmlns:p14="http://schemas.microsoft.com/office/powerpoint/2010/main" val="3642220"/>
              </p:ext>
            </p:extLst>
          </p:nvPr>
        </p:nvGraphicFramePr>
        <p:xfrm>
          <a:off x="681038" y="1255713"/>
          <a:ext cx="8543925" cy="1483360"/>
        </p:xfrm>
        <a:graphic>
          <a:graphicData uri="http://schemas.openxmlformats.org/drawingml/2006/table">
            <a:tbl>
              <a:tblPr firstRow="1" bandRow="1">
                <a:tableStyleId>{5C22544A-7EE6-4342-B048-85BDC9FD1C3A}</a:tableStyleId>
              </a:tblPr>
              <a:tblGrid>
                <a:gridCol w="2847975">
                  <a:extLst>
                    <a:ext uri="{9D8B030D-6E8A-4147-A177-3AD203B41FA5}">
                      <a16:colId xmlns:a16="http://schemas.microsoft.com/office/drawing/2014/main" val="3610654451"/>
                    </a:ext>
                  </a:extLst>
                </a:gridCol>
                <a:gridCol w="2847975">
                  <a:extLst>
                    <a:ext uri="{9D8B030D-6E8A-4147-A177-3AD203B41FA5}">
                      <a16:colId xmlns:a16="http://schemas.microsoft.com/office/drawing/2014/main" val="3171731643"/>
                    </a:ext>
                  </a:extLst>
                </a:gridCol>
                <a:gridCol w="2847975">
                  <a:extLst>
                    <a:ext uri="{9D8B030D-6E8A-4147-A177-3AD203B41FA5}">
                      <a16:colId xmlns:a16="http://schemas.microsoft.com/office/drawing/2014/main" val="1253483980"/>
                    </a:ext>
                  </a:extLst>
                </a:gridCol>
              </a:tblGrid>
              <a:tr h="370840">
                <a:tc>
                  <a:txBody>
                    <a:bodyPr/>
                    <a:lstStyle/>
                    <a:p>
                      <a:pPr algn="ctr"/>
                      <a:r>
                        <a:rPr lang="en-US" smtClean="0"/>
                        <a:t> </a:t>
                      </a:r>
                      <a:endParaRPr lang="en-US"/>
                    </a:p>
                  </a:txBody>
                  <a:tcPr/>
                </a:tc>
                <a:tc>
                  <a:txBody>
                    <a:bodyPr/>
                    <a:lstStyle/>
                    <a:p>
                      <a:pPr algn="ctr"/>
                      <a:r>
                        <a:rPr lang="en-US" smtClean="0"/>
                        <a:t>Process</a:t>
                      </a:r>
                      <a:endParaRPr lang="en-US"/>
                    </a:p>
                  </a:txBody>
                  <a:tcPr/>
                </a:tc>
                <a:tc>
                  <a:txBody>
                    <a:bodyPr/>
                    <a:lstStyle/>
                    <a:p>
                      <a:pPr algn="ctr"/>
                      <a:r>
                        <a:rPr lang="en-US" smtClean="0"/>
                        <a:t>Thread</a:t>
                      </a:r>
                      <a:endParaRPr lang="en-US"/>
                    </a:p>
                  </a:txBody>
                  <a:tcPr/>
                </a:tc>
                <a:extLst>
                  <a:ext uri="{0D108BD9-81ED-4DB2-BD59-A6C34878D82A}">
                    <a16:rowId xmlns:a16="http://schemas.microsoft.com/office/drawing/2014/main" val="721661712"/>
                  </a:ext>
                </a:extLst>
              </a:tr>
              <a:tr h="370840">
                <a:tc>
                  <a:txBody>
                    <a:bodyPr/>
                    <a:lstStyle/>
                    <a:p>
                      <a:pPr algn="ctr"/>
                      <a:r>
                        <a:rPr lang="ko-KR" altLang="en-US" smtClean="0"/>
                        <a:t>데이터 공유</a:t>
                      </a:r>
                      <a:endParaRPr lang="en-US"/>
                    </a:p>
                  </a:txBody>
                  <a:tcPr/>
                </a:tc>
                <a:tc>
                  <a:txBody>
                    <a:bodyPr/>
                    <a:lstStyle/>
                    <a:p>
                      <a:pPr algn="ctr"/>
                      <a:r>
                        <a:rPr lang="ko-KR" altLang="en-US" smtClean="0"/>
                        <a:t>불편</a:t>
                      </a:r>
                      <a:endParaRPr lang="en-US"/>
                    </a:p>
                  </a:txBody>
                  <a:tcPr/>
                </a:tc>
                <a:tc>
                  <a:txBody>
                    <a:bodyPr/>
                    <a:lstStyle/>
                    <a:p>
                      <a:pPr algn="ctr"/>
                      <a:r>
                        <a:rPr lang="ko-KR" altLang="en-US" smtClean="0"/>
                        <a:t>용이</a:t>
                      </a:r>
                      <a:endParaRPr lang="en-US"/>
                    </a:p>
                  </a:txBody>
                  <a:tcPr/>
                </a:tc>
                <a:extLst>
                  <a:ext uri="{0D108BD9-81ED-4DB2-BD59-A6C34878D82A}">
                    <a16:rowId xmlns:a16="http://schemas.microsoft.com/office/drawing/2014/main" val="3823421636"/>
                  </a:ext>
                </a:extLst>
              </a:tr>
              <a:tr h="370840">
                <a:tc>
                  <a:txBody>
                    <a:bodyPr/>
                    <a:lstStyle/>
                    <a:p>
                      <a:pPr algn="ctr"/>
                      <a:r>
                        <a:rPr lang="ko-KR" altLang="en-US" smtClean="0"/>
                        <a:t>에러 전파</a:t>
                      </a:r>
                      <a:endParaRPr lang="en-US"/>
                    </a:p>
                  </a:txBody>
                  <a:tcPr/>
                </a:tc>
                <a:tc>
                  <a:txBody>
                    <a:bodyPr/>
                    <a:lstStyle/>
                    <a:p>
                      <a:pPr algn="ctr"/>
                      <a:r>
                        <a:rPr lang="ko-KR" altLang="en-US" smtClean="0"/>
                        <a:t>없음</a:t>
                      </a:r>
                      <a:endParaRPr lang="en-US"/>
                    </a:p>
                  </a:txBody>
                  <a:tcPr/>
                </a:tc>
                <a:tc>
                  <a:txBody>
                    <a:bodyPr/>
                    <a:lstStyle/>
                    <a:p>
                      <a:pPr algn="ctr"/>
                      <a:r>
                        <a:rPr lang="ko-KR" altLang="en-US" smtClean="0"/>
                        <a:t>심함</a:t>
                      </a:r>
                      <a:endParaRPr lang="en-US"/>
                    </a:p>
                  </a:txBody>
                  <a:tcPr/>
                </a:tc>
                <a:extLst>
                  <a:ext uri="{0D108BD9-81ED-4DB2-BD59-A6C34878D82A}">
                    <a16:rowId xmlns:a16="http://schemas.microsoft.com/office/drawing/2014/main" val="3975344218"/>
                  </a:ext>
                </a:extLst>
              </a:tr>
              <a:tr h="370840">
                <a:tc>
                  <a:txBody>
                    <a:bodyPr/>
                    <a:lstStyle/>
                    <a:p>
                      <a:pPr algn="ctr"/>
                      <a:r>
                        <a:rPr lang="ko-KR" altLang="en-US" smtClean="0"/>
                        <a:t>코드</a:t>
                      </a:r>
                      <a:endParaRPr lang="en-US"/>
                    </a:p>
                  </a:txBody>
                  <a:tcPr/>
                </a:tc>
                <a:tc>
                  <a:txBody>
                    <a:bodyPr/>
                    <a:lstStyle/>
                    <a:p>
                      <a:pPr algn="ctr"/>
                      <a:r>
                        <a:rPr lang="ko-KR" altLang="en-US" smtClean="0"/>
                        <a:t>용이</a:t>
                      </a:r>
                      <a:endParaRPr lang="en-US"/>
                    </a:p>
                  </a:txBody>
                  <a:tcPr/>
                </a:tc>
                <a:tc>
                  <a:txBody>
                    <a:bodyPr/>
                    <a:lstStyle/>
                    <a:p>
                      <a:pPr algn="ctr"/>
                      <a:r>
                        <a:rPr lang="ko-KR" altLang="en-US" smtClean="0"/>
                        <a:t>복잡</a:t>
                      </a:r>
                      <a:endParaRPr lang="en-US"/>
                    </a:p>
                  </a:txBody>
                  <a:tcPr/>
                </a:tc>
                <a:extLst>
                  <a:ext uri="{0D108BD9-81ED-4DB2-BD59-A6C34878D82A}">
                    <a16:rowId xmlns:a16="http://schemas.microsoft.com/office/drawing/2014/main" val="2615715391"/>
                  </a:ext>
                </a:extLst>
              </a:tr>
            </a:tbl>
          </a:graphicData>
        </a:graphic>
      </p:graphicFrame>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112</a:t>
            </a:fld>
            <a:endParaRPr lang="en-US"/>
          </a:p>
        </p:txBody>
      </p:sp>
    </p:spTree>
    <p:extLst>
      <p:ext uri="{BB962C8B-B14F-4D97-AF65-F5344CB8AC3E}">
        <p14:creationId xmlns:p14="http://schemas.microsoft.com/office/powerpoint/2010/main" val="14116018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sz="2800" smtClean="0"/>
              <a:t>The Process </a:t>
            </a:r>
            <a:r>
              <a:rPr lang="en-US" sz="2800"/>
              <a:t>ID and Parent Process </a:t>
            </a:r>
            <a:r>
              <a:rPr lang="en-US" sz="2800" smtClean="0"/>
              <a:t>ID (p. 140)</a:t>
            </a:r>
            <a:endParaRPr lang="en-US" sz="2800"/>
          </a:p>
        </p:txBody>
      </p:sp>
      <p:sp>
        <p:nvSpPr>
          <p:cNvPr id="3" name="내용 개체 틀 2"/>
          <p:cNvSpPr>
            <a:spLocks noGrp="1"/>
          </p:cNvSpPr>
          <p:nvPr>
            <p:ph idx="1"/>
          </p:nvPr>
        </p:nvSpPr>
        <p:spPr/>
        <p:txBody>
          <a:bodyPr>
            <a:normAutofit fontScale="62500" lnSpcReduction="20000"/>
          </a:bodyPr>
          <a:lstStyle/>
          <a:p>
            <a:pPr>
              <a:lnSpc>
                <a:spcPct val="120000"/>
              </a:lnSpc>
            </a:pPr>
            <a:r>
              <a:rPr lang="en-US">
                <a:solidFill>
                  <a:srgbClr val="000000"/>
                </a:solidFill>
              </a:rPr>
              <a:t>The getpid() system call returns the process ID of the invoking process:</a:t>
            </a:r>
          </a:p>
          <a:p>
            <a:pPr lvl="1">
              <a:lnSpc>
                <a:spcPct val="120000"/>
              </a:lnSpc>
            </a:pPr>
            <a:r>
              <a:rPr lang="en-US" sz="2000">
                <a:solidFill>
                  <a:srgbClr val="009A9A"/>
                </a:solidFill>
              </a:rPr>
              <a:t>#include &lt;sys/types.h&gt;</a:t>
            </a:r>
          </a:p>
          <a:p>
            <a:pPr lvl="1">
              <a:lnSpc>
                <a:spcPct val="120000"/>
              </a:lnSpc>
            </a:pPr>
            <a:r>
              <a:rPr lang="en-US" sz="2000">
                <a:solidFill>
                  <a:srgbClr val="009A9A"/>
                </a:solidFill>
              </a:rPr>
              <a:t>#include &lt;unistd.h&gt;</a:t>
            </a:r>
          </a:p>
          <a:p>
            <a:pPr lvl="1">
              <a:lnSpc>
                <a:spcPct val="120000"/>
              </a:lnSpc>
            </a:pPr>
            <a:r>
              <a:rPr lang="en-US" sz="2000">
                <a:solidFill>
                  <a:srgbClr val="000089"/>
                </a:solidFill>
              </a:rPr>
              <a:t>pid_t getpid </a:t>
            </a:r>
            <a:r>
              <a:rPr lang="en-US" sz="2000">
                <a:solidFill>
                  <a:srgbClr val="000000"/>
                </a:solidFill>
              </a:rPr>
              <a:t>(</a:t>
            </a:r>
            <a:r>
              <a:rPr lang="en-US" sz="2000" b="1">
                <a:solidFill>
                  <a:srgbClr val="007789"/>
                </a:solidFill>
              </a:rPr>
              <a:t>void</a:t>
            </a:r>
            <a:r>
              <a:rPr lang="en-US" sz="2000">
                <a:solidFill>
                  <a:srgbClr val="000000"/>
                </a:solidFill>
              </a:rPr>
              <a:t>);</a:t>
            </a:r>
          </a:p>
          <a:p>
            <a:pPr>
              <a:lnSpc>
                <a:spcPct val="120000"/>
              </a:lnSpc>
            </a:pPr>
            <a:r>
              <a:rPr lang="en-US">
                <a:solidFill>
                  <a:srgbClr val="000000"/>
                </a:solidFill>
              </a:rPr>
              <a:t>The getppid() system call returns the process ID of the invoking process’s parent:</a:t>
            </a:r>
          </a:p>
          <a:p>
            <a:pPr lvl="1">
              <a:lnSpc>
                <a:spcPct val="120000"/>
              </a:lnSpc>
            </a:pPr>
            <a:r>
              <a:rPr lang="en-US" sz="2000">
                <a:solidFill>
                  <a:srgbClr val="009A9A"/>
                </a:solidFill>
              </a:rPr>
              <a:t>#include &lt;sys/types.h&gt;</a:t>
            </a:r>
          </a:p>
          <a:p>
            <a:pPr lvl="1">
              <a:lnSpc>
                <a:spcPct val="120000"/>
              </a:lnSpc>
            </a:pPr>
            <a:r>
              <a:rPr lang="en-US" sz="2000">
                <a:solidFill>
                  <a:srgbClr val="009A9A"/>
                </a:solidFill>
              </a:rPr>
              <a:t>#include &lt;unistd.h&gt;</a:t>
            </a:r>
          </a:p>
          <a:p>
            <a:pPr lvl="1">
              <a:lnSpc>
                <a:spcPct val="120000"/>
              </a:lnSpc>
            </a:pPr>
            <a:r>
              <a:rPr lang="en-US" sz="2000">
                <a:solidFill>
                  <a:srgbClr val="000089"/>
                </a:solidFill>
              </a:rPr>
              <a:t>pid_t getppid </a:t>
            </a:r>
            <a:r>
              <a:rPr lang="en-US" sz="2000">
                <a:solidFill>
                  <a:srgbClr val="000000"/>
                </a:solidFill>
              </a:rPr>
              <a:t>(</a:t>
            </a:r>
            <a:r>
              <a:rPr lang="en-US" sz="2000" b="1">
                <a:solidFill>
                  <a:srgbClr val="007789"/>
                </a:solidFill>
              </a:rPr>
              <a:t>void</a:t>
            </a:r>
            <a:r>
              <a:rPr lang="en-US" sz="2000">
                <a:solidFill>
                  <a:srgbClr val="000000"/>
                </a:solidFill>
              </a:rPr>
              <a:t>);</a:t>
            </a:r>
          </a:p>
          <a:p>
            <a:pPr>
              <a:lnSpc>
                <a:spcPct val="120000"/>
              </a:lnSpc>
            </a:pPr>
            <a:r>
              <a:rPr lang="en-US">
                <a:solidFill>
                  <a:srgbClr val="000000"/>
                </a:solidFill>
              </a:rPr>
              <a:t>Neither call will return an error. Consequently, usage is trivial:</a:t>
            </a:r>
          </a:p>
          <a:p>
            <a:pPr lvl="1">
              <a:lnSpc>
                <a:spcPct val="120000"/>
              </a:lnSpc>
            </a:pPr>
            <a:r>
              <a:rPr lang="en-US" sz="2000">
                <a:solidFill>
                  <a:srgbClr val="000089"/>
                </a:solidFill>
              </a:rPr>
              <a:t>printf </a:t>
            </a:r>
            <a:r>
              <a:rPr lang="en-US" sz="2000">
                <a:solidFill>
                  <a:srgbClr val="000000"/>
                </a:solidFill>
              </a:rPr>
              <a:t>(</a:t>
            </a:r>
            <a:r>
              <a:rPr lang="en-US" sz="2000">
                <a:solidFill>
                  <a:srgbClr val="CD3300"/>
                </a:solidFill>
              </a:rPr>
              <a:t>"My pid=%jd</a:t>
            </a:r>
            <a:r>
              <a:rPr lang="en-US" sz="2000" b="1">
                <a:solidFill>
                  <a:srgbClr val="CD3300"/>
                </a:solidFill>
              </a:rPr>
              <a:t>\n</a:t>
            </a:r>
            <a:r>
              <a:rPr lang="en-US" sz="2000">
                <a:solidFill>
                  <a:srgbClr val="CD3300"/>
                </a:solidFill>
              </a:rPr>
              <a:t>"</a:t>
            </a:r>
            <a:r>
              <a:rPr lang="en-US" sz="2000">
                <a:solidFill>
                  <a:srgbClr val="000000"/>
                </a:solidFill>
              </a:rPr>
              <a:t>, (</a:t>
            </a:r>
            <a:r>
              <a:rPr lang="en-US" sz="2000" b="1">
                <a:solidFill>
                  <a:srgbClr val="007789"/>
                </a:solidFill>
              </a:rPr>
              <a:t>intmax_t</a:t>
            </a:r>
            <a:r>
              <a:rPr lang="en-US" sz="2000">
                <a:solidFill>
                  <a:srgbClr val="000000"/>
                </a:solidFill>
              </a:rPr>
              <a:t>) </a:t>
            </a:r>
            <a:r>
              <a:rPr lang="en-US" sz="2000">
                <a:solidFill>
                  <a:srgbClr val="000089"/>
                </a:solidFill>
              </a:rPr>
              <a:t>getpid </a:t>
            </a:r>
            <a:r>
              <a:rPr lang="en-US" sz="2000">
                <a:solidFill>
                  <a:srgbClr val="000000"/>
                </a:solidFill>
              </a:rPr>
              <a:t>());</a:t>
            </a:r>
          </a:p>
          <a:p>
            <a:pPr lvl="1">
              <a:lnSpc>
                <a:spcPct val="120000"/>
              </a:lnSpc>
            </a:pPr>
            <a:r>
              <a:rPr lang="en-US" sz="2000">
                <a:solidFill>
                  <a:srgbClr val="000089"/>
                </a:solidFill>
              </a:rPr>
              <a:t>printf </a:t>
            </a:r>
            <a:r>
              <a:rPr lang="en-US" sz="2000">
                <a:solidFill>
                  <a:srgbClr val="000000"/>
                </a:solidFill>
              </a:rPr>
              <a:t>(</a:t>
            </a:r>
            <a:r>
              <a:rPr lang="en-US" sz="2000">
                <a:solidFill>
                  <a:srgbClr val="CD3300"/>
                </a:solidFill>
              </a:rPr>
              <a:t>"Parent's pid=%jd</a:t>
            </a:r>
            <a:r>
              <a:rPr lang="en-US" sz="2000" b="1">
                <a:solidFill>
                  <a:srgbClr val="CD3300"/>
                </a:solidFill>
              </a:rPr>
              <a:t>\n</a:t>
            </a:r>
            <a:r>
              <a:rPr lang="en-US" sz="2000">
                <a:solidFill>
                  <a:srgbClr val="CD3300"/>
                </a:solidFill>
              </a:rPr>
              <a:t>"</a:t>
            </a:r>
            <a:r>
              <a:rPr lang="en-US" sz="2000">
                <a:solidFill>
                  <a:srgbClr val="000000"/>
                </a:solidFill>
              </a:rPr>
              <a:t>, (</a:t>
            </a:r>
            <a:r>
              <a:rPr lang="en-US" sz="2000" b="1">
                <a:solidFill>
                  <a:srgbClr val="007789"/>
                </a:solidFill>
              </a:rPr>
              <a:t>intmax_t</a:t>
            </a:r>
            <a:r>
              <a:rPr lang="en-US" sz="2000">
                <a:solidFill>
                  <a:srgbClr val="000000"/>
                </a:solidFill>
              </a:rPr>
              <a:t>) </a:t>
            </a:r>
            <a:r>
              <a:rPr lang="en-US" sz="2000">
                <a:solidFill>
                  <a:srgbClr val="000089"/>
                </a:solidFill>
              </a:rPr>
              <a:t>getppid </a:t>
            </a:r>
            <a:r>
              <a:rPr lang="en-US" sz="2000">
                <a:solidFill>
                  <a:srgbClr val="000000"/>
                </a:solidFill>
              </a:rPr>
              <a:t>());</a:t>
            </a:r>
          </a:p>
          <a:p>
            <a:pPr>
              <a:lnSpc>
                <a:spcPct val="120000"/>
              </a:lnSpc>
            </a:pPr>
            <a:r>
              <a:rPr lang="en-US">
                <a:solidFill>
                  <a:srgbClr val="000000"/>
                </a:solidFill>
              </a:rPr>
              <a:t>Here, we typecast the return value to intmax_t, which is a C/C++ type guaranteed </a:t>
            </a:r>
            <a:r>
              <a:rPr lang="en-US" smtClean="0">
                <a:solidFill>
                  <a:srgbClr val="000000"/>
                </a:solidFill>
              </a:rPr>
              <a:t>to be </a:t>
            </a:r>
            <a:r>
              <a:rPr lang="en-US">
                <a:solidFill>
                  <a:srgbClr val="000000"/>
                </a:solidFill>
              </a:rPr>
              <a:t>capable of storing any signed integer value on the </a:t>
            </a:r>
            <a:r>
              <a:rPr lang="en-US" smtClean="0">
                <a:solidFill>
                  <a:srgbClr val="000000"/>
                </a:solidFill>
              </a:rPr>
              <a:t>system. </a:t>
            </a:r>
          </a:p>
          <a:p>
            <a:pPr>
              <a:lnSpc>
                <a:spcPct val="120000"/>
              </a:lnSpc>
            </a:pPr>
            <a:r>
              <a:rPr lang="en-US" smtClean="0">
                <a:solidFill>
                  <a:srgbClr val="000000"/>
                </a:solidFill>
              </a:rPr>
              <a:t>Coupled </a:t>
            </a:r>
            <a:r>
              <a:rPr lang="en-US">
                <a:solidFill>
                  <a:srgbClr val="000000"/>
                </a:solidFill>
              </a:rPr>
              <a:t>with a printf() modifier (%j</a:t>
            </a:r>
            <a:r>
              <a:rPr lang="en-US" smtClean="0">
                <a:solidFill>
                  <a:srgbClr val="000000"/>
                </a:solidFill>
              </a:rPr>
              <a:t>), this </a:t>
            </a:r>
            <a:r>
              <a:rPr lang="en-US">
                <a:solidFill>
                  <a:srgbClr val="000000"/>
                </a:solidFill>
              </a:rPr>
              <a:t>approach lets us safely print integers represented by a typedef</a:t>
            </a:r>
            <a:r>
              <a:rPr lang="en-US" smtClean="0">
                <a:solidFill>
                  <a:srgbClr val="000000"/>
                </a:solidFill>
              </a:rPr>
              <a:t>.</a:t>
            </a:r>
            <a:endParaRPr lang="en-US"/>
          </a:p>
        </p:txBody>
      </p:sp>
      <p:sp>
        <p:nvSpPr>
          <p:cNvPr id="4" name="날짜 개체 틀 3"/>
          <p:cNvSpPr>
            <a:spLocks noGrp="1"/>
          </p:cNvSpPr>
          <p:nvPr>
            <p:ph type="dt" sz="half" idx="10"/>
          </p:nvPr>
        </p:nvSpPr>
        <p:spPr/>
        <p:txBody>
          <a:bodyPr/>
          <a:lstStyle/>
          <a:p>
            <a:fld id="{95B95057-E915-4D7A-B1B3-2FC9FCF077B8}"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113</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725878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00B050"/>
          </a:solidFill>
        </p:spPr>
        <p:txBody>
          <a:bodyPr/>
          <a:lstStyle/>
          <a:p>
            <a:r>
              <a:rPr lang="en-US"/>
              <a:t>The fork() System </a:t>
            </a:r>
            <a:r>
              <a:rPr lang="en-US" smtClean="0"/>
              <a:t>Call (p. 145)</a:t>
            </a:r>
            <a:endParaRPr lang="en-US"/>
          </a:p>
        </p:txBody>
      </p:sp>
      <p:sp>
        <p:nvSpPr>
          <p:cNvPr id="3" name="내용 개체 틀 2"/>
          <p:cNvSpPr>
            <a:spLocks noGrp="1"/>
          </p:cNvSpPr>
          <p:nvPr>
            <p:ph idx="1"/>
          </p:nvPr>
        </p:nvSpPr>
        <p:spPr/>
        <p:txBody>
          <a:bodyPr>
            <a:normAutofit fontScale="55000" lnSpcReduction="20000"/>
          </a:bodyPr>
          <a:lstStyle/>
          <a:p>
            <a:pPr>
              <a:lnSpc>
                <a:spcPct val="120000"/>
              </a:lnSpc>
            </a:pPr>
            <a:r>
              <a:rPr lang="en-US">
                <a:solidFill>
                  <a:srgbClr val="000000"/>
                </a:solidFill>
              </a:rPr>
              <a:t>A new process running the same image as the current one can be created via the fork</a:t>
            </a:r>
            <a:r>
              <a:rPr lang="en-US" smtClean="0">
                <a:solidFill>
                  <a:srgbClr val="000000"/>
                </a:solidFill>
              </a:rPr>
              <a:t>() system </a:t>
            </a:r>
            <a:r>
              <a:rPr lang="en-US">
                <a:solidFill>
                  <a:srgbClr val="000000"/>
                </a:solidFill>
              </a:rPr>
              <a:t>call:</a:t>
            </a:r>
          </a:p>
          <a:p>
            <a:pPr lvl="1">
              <a:lnSpc>
                <a:spcPct val="120000"/>
              </a:lnSpc>
            </a:pPr>
            <a:r>
              <a:rPr lang="en-US" sz="2000">
                <a:solidFill>
                  <a:srgbClr val="009A9A"/>
                </a:solidFill>
              </a:rPr>
              <a:t>#include &lt;sys/types.h&gt;</a:t>
            </a:r>
          </a:p>
          <a:p>
            <a:pPr lvl="1">
              <a:lnSpc>
                <a:spcPct val="120000"/>
              </a:lnSpc>
            </a:pPr>
            <a:r>
              <a:rPr lang="en-US" sz="2000">
                <a:solidFill>
                  <a:srgbClr val="009A9A"/>
                </a:solidFill>
              </a:rPr>
              <a:t>#include &lt;unistd.h&gt;</a:t>
            </a:r>
          </a:p>
          <a:p>
            <a:pPr lvl="1">
              <a:lnSpc>
                <a:spcPct val="120000"/>
              </a:lnSpc>
            </a:pPr>
            <a:r>
              <a:rPr lang="en-US" sz="2000">
                <a:solidFill>
                  <a:srgbClr val="000089"/>
                </a:solidFill>
              </a:rPr>
              <a:t>pid_t fork </a:t>
            </a:r>
            <a:r>
              <a:rPr lang="en-US" sz="2000">
                <a:solidFill>
                  <a:srgbClr val="000000"/>
                </a:solidFill>
              </a:rPr>
              <a:t>(</a:t>
            </a:r>
            <a:r>
              <a:rPr lang="en-US" sz="2000" b="1">
                <a:solidFill>
                  <a:srgbClr val="007789"/>
                </a:solidFill>
              </a:rPr>
              <a:t>void</a:t>
            </a:r>
            <a:r>
              <a:rPr lang="en-US" sz="2000">
                <a:solidFill>
                  <a:srgbClr val="000000"/>
                </a:solidFill>
              </a:rPr>
              <a:t>);</a:t>
            </a:r>
          </a:p>
          <a:p>
            <a:pPr>
              <a:lnSpc>
                <a:spcPct val="120000"/>
              </a:lnSpc>
            </a:pPr>
            <a:r>
              <a:rPr lang="en-US">
                <a:solidFill>
                  <a:srgbClr val="000000"/>
                </a:solidFill>
              </a:rPr>
              <a:t>A successful call to fork() creates a new </a:t>
            </a:r>
            <a:r>
              <a:rPr lang="en-US" smtClean="0">
                <a:solidFill>
                  <a:srgbClr val="000000"/>
                </a:solidFill>
              </a:rPr>
              <a:t>process which is </a:t>
            </a:r>
            <a:r>
              <a:rPr lang="en-US">
                <a:solidFill>
                  <a:srgbClr val="000000"/>
                </a:solidFill>
              </a:rPr>
              <a:t>called the “child” of the original </a:t>
            </a:r>
            <a:r>
              <a:rPr lang="en-US" smtClean="0">
                <a:solidFill>
                  <a:srgbClr val="000000"/>
                </a:solidFill>
              </a:rPr>
              <a:t>process.</a:t>
            </a:r>
          </a:p>
          <a:p>
            <a:pPr>
              <a:lnSpc>
                <a:spcPct val="120000"/>
              </a:lnSpc>
            </a:pPr>
            <a:r>
              <a:rPr lang="en-US" smtClean="0">
                <a:solidFill>
                  <a:srgbClr val="000000"/>
                </a:solidFill>
              </a:rPr>
              <a:t>In </a:t>
            </a:r>
            <a:r>
              <a:rPr lang="en-US">
                <a:solidFill>
                  <a:srgbClr val="000000"/>
                </a:solidFill>
              </a:rPr>
              <a:t>the child, a successful invocation of fork() returns </a:t>
            </a:r>
            <a:r>
              <a:rPr lang="en-US" smtClean="0">
                <a:solidFill>
                  <a:srgbClr val="000000"/>
                </a:solidFill>
              </a:rPr>
              <a:t>0.</a:t>
            </a:r>
          </a:p>
          <a:p>
            <a:pPr>
              <a:lnSpc>
                <a:spcPct val="120000"/>
              </a:lnSpc>
            </a:pPr>
            <a:r>
              <a:rPr lang="en-US" smtClean="0">
                <a:solidFill>
                  <a:srgbClr val="000000"/>
                </a:solidFill>
              </a:rPr>
              <a:t>In </a:t>
            </a:r>
            <a:r>
              <a:rPr lang="en-US">
                <a:solidFill>
                  <a:srgbClr val="000000"/>
                </a:solidFill>
              </a:rPr>
              <a:t>the parent, fork</a:t>
            </a:r>
            <a:r>
              <a:rPr lang="en-US" smtClean="0">
                <a:solidFill>
                  <a:srgbClr val="000000"/>
                </a:solidFill>
              </a:rPr>
              <a:t>() returns </a:t>
            </a:r>
            <a:r>
              <a:rPr lang="en-US">
                <a:solidFill>
                  <a:srgbClr val="000000"/>
                </a:solidFill>
              </a:rPr>
              <a:t>the pid of the </a:t>
            </a:r>
            <a:r>
              <a:rPr lang="en-US" smtClean="0">
                <a:solidFill>
                  <a:srgbClr val="000000"/>
                </a:solidFill>
              </a:rPr>
              <a:t>child.</a:t>
            </a:r>
          </a:p>
          <a:p>
            <a:pPr>
              <a:lnSpc>
                <a:spcPct val="120000"/>
              </a:lnSpc>
            </a:pPr>
            <a:r>
              <a:rPr lang="en-US" smtClean="0">
                <a:solidFill>
                  <a:srgbClr val="000000"/>
                </a:solidFill>
              </a:rPr>
              <a:t>The </a:t>
            </a:r>
            <a:r>
              <a:rPr lang="en-US">
                <a:solidFill>
                  <a:srgbClr val="000000"/>
                </a:solidFill>
              </a:rPr>
              <a:t>child and the parent process are identical in </a:t>
            </a:r>
            <a:r>
              <a:rPr lang="en-US" smtClean="0">
                <a:solidFill>
                  <a:srgbClr val="000000"/>
                </a:solidFill>
              </a:rPr>
              <a:t>nearly every </a:t>
            </a:r>
            <a:r>
              <a:rPr lang="en-US">
                <a:solidFill>
                  <a:srgbClr val="000000"/>
                </a:solidFill>
              </a:rPr>
              <a:t>facet, except for a few necessary differences:</a:t>
            </a:r>
          </a:p>
          <a:p>
            <a:pPr lvl="1">
              <a:lnSpc>
                <a:spcPct val="120000"/>
              </a:lnSpc>
            </a:pPr>
            <a:r>
              <a:rPr lang="en-US" smtClean="0">
                <a:solidFill>
                  <a:srgbClr val="000000"/>
                </a:solidFill>
              </a:rPr>
              <a:t>The </a:t>
            </a:r>
            <a:r>
              <a:rPr lang="en-US">
                <a:solidFill>
                  <a:srgbClr val="000000"/>
                </a:solidFill>
              </a:rPr>
              <a:t>pid of the child is, of course, newly allocated and different from that of </a:t>
            </a:r>
            <a:r>
              <a:rPr lang="en-US" smtClean="0">
                <a:solidFill>
                  <a:srgbClr val="000000"/>
                </a:solidFill>
              </a:rPr>
              <a:t>the parent</a:t>
            </a:r>
            <a:r>
              <a:rPr lang="en-US">
                <a:solidFill>
                  <a:srgbClr val="000000"/>
                </a:solidFill>
              </a:rPr>
              <a:t>.</a:t>
            </a:r>
          </a:p>
          <a:p>
            <a:pPr lvl="1">
              <a:lnSpc>
                <a:spcPct val="120000"/>
              </a:lnSpc>
            </a:pPr>
            <a:r>
              <a:rPr lang="en-US" smtClean="0">
                <a:solidFill>
                  <a:srgbClr val="000000"/>
                </a:solidFill>
              </a:rPr>
              <a:t>The </a:t>
            </a:r>
            <a:r>
              <a:rPr lang="en-US">
                <a:solidFill>
                  <a:srgbClr val="000000"/>
                </a:solidFill>
              </a:rPr>
              <a:t>child’s parent pid is set to the pid of its parent process.</a:t>
            </a:r>
          </a:p>
          <a:p>
            <a:pPr lvl="1">
              <a:lnSpc>
                <a:spcPct val="120000"/>
              </a:lnSpc>
            </a:pPr>
            <a:r>
              <a:rPr lang="en-US" smtClean="0">
                <a:solidFill>
                  <a:srgbClr val="000000"/>
                </a:solidFill>
              </a:rPr>
              <a:t>Resource </a:t>
            </a:r>
            <a:r>
              <a:rPr lang="en-US">
                <a:solidFill>
                  <a:srgbClr val="000000"/>
                </a:solidFill>
              </a:rPr>
              <a:t>statistics are reset to zero in the child.</a:t>
            </a:r>
          </a:p>
          <a:p>
            <a:pPr lvl="1">
              <a:lnSpc>
                <a:spcPct val="120000"/>
              </a:lnSpc>
            </a:pPr>
            <a:r>
              <a:rPr lang="en-US" smtClean="0">
                <a:solidFill>
                  <a:srgbClr val="000000"/>
                </a:solidFill>
              </a:rPr>
              <a:t>Any </a:t>
            </a:r>
            <a:r>
              <a:rPr lang="en-US">
                <a:solidFill>
                  <a:srgbClr val="000000"/>
                </a:solidFill>
              </a:rPr>
              <a:t>pending signals are cleared and not inherited by the child (see </a:t>
            </a:r>
            <a:r>
              <a:rPr lang="en-US">
                <a:solidFill>
                  <a:srgbClr val="9A0000"/>
                </a:solidFill>
              </a:rPr>
              <a:t>Chapter 10</a:t>
            </a:r>
            <a:r>
              <a:rPr lang="en-US">
                <a:solidFill>
                  <a:srgbClr val="000000"/>
                </a:solidFill>
              </a:rPr>
              <a:t>).</a:t>
            </a:r>
          </a:p>
          <a:p>
            <a:pPr lvl="1">
              <a:lnSpc>
                <a:spcPct val="120000"/>
              </a:lnSpc>
            </a:pPr>
            <a:r>
              <a:rPr lang="en-US" smtClean="0">
                <a:solidFill>
                  <a:srgbClr val="000000"/>
                </a:solidFill>
              </a:rPr>
              <a:t>Any </a:t>
            </a:r>
            <a:r>
              <a:rPr lang="en-US">
                <a:solidFill>
                  <a:srgbClr val="000000"/>
                </a:solidFill>
              </a:rPr>
              <a:t>acquired file locks are not inherited by the child.</a:t>
            </a:r>
          </a:p>
          <a:p>
            <a:pPr>
              <a:lnSpc>
                <a:spcPct val="120000"/>
              </a:lnSpc>
            </a:pPr>
            <a:r>
              <a:rPr lang="en-US">
                <a:solidFill>
                  <a:srgbClr val="000000"/>
                </a:solidFill>
              </a:rPr>
              <a:t>On error, a child process is not created, fork() returns −1, and errno is set appropriately</a:t>
            </a:r>
            <a:r>
              <a:rPr lang="en-US" smtClean="0">
                <a:solidFill>
                  <a:srgbClr val="000000"/>
                </a:solidFill>
              </a:rPr>
              <a:t>.</a:t>
            </a:r>
            <a:endParaRPr lang="en-US"/>
          </a:p>
        </p:txBody>
      </p:sp>
      <p:sp>
        <p:nvSpPr>
          <p:cNvPr id="4" name="날짜 개체 틀 3"/>
          <p:cNvSpPr>
            <a:spLocks noGrp="1"/>
          </p:cNvSpPr>
          <p:nvPr>
            <p:ph type="dt" sz="half" idx="10"/>
          </p:nvPr>
        </p:nvSpPr>
        <p:spPr/>
        <p:txBody>
          <a:bodyPr/>
          <a:lstStyle/>
          <a:p>
            <a:fld id="{F92C2351-DA31-40B0-9B02-B04026334452}"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114</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366385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fork() example (p. 145)</a:t>
            </a:r>
            <a:endParaRPr lang="en-US"/>
          </a:p>
        </p:txBody>
      </p:sp>
      <p:sp>
        <p:nvSpPr>
          <p:cNvPr id="3" name="내용 개체 틀 2"/>
          <p:cNvSpPr>
            <a:spLocks noGrp="1"/>
          </p:cNvSpPr>
          <p:nvPr>
            <p:ph idx="1"/>
          </p:nvPr>
        </p:nvSpPr>
        <p:spPr>
          <a:xfrm>
            <a:off x="681038" y="1255271"/>
            <a:ext cx="8543925" cy="4921692"/>
          </a:xfrm>
          <a:ln>
            <a:solidFill>
              <a:schemeClr val="accent1"/>
            </a:solidFill>
          </a:ln>
        </p:spPr>
        <p:txBody>
          <a:bodyPr>
            <a:normAutofit fontScale="70000" lnSpcReduction="20000"/>
          </a:bodyPr>
          <a:lstStyle/>
          <a:p>
            <a:pPr>
              <a:lnSpc>
                <a:spcPct val="120000"/>
              </a:lnSpc>
            </a:pPr>
            <a:r>
              <a:rPr lang="en-US" sz="3600" smtClean="0">
                <a:solidFill>
                  <a:srgbClr val="000000"/>
                </a:solidFill>
              </a:rPr>
              <a:t>fork sample:</a:t>
            </a:r>
            <a:endParaRPr lang="en-US" sz="3600">
              <a:solidFill>
                <a:srgbClr val="000000"/>
              </a:solidFill>
            </a:endParaRPr>
          </a:p>
          <a:p>
            <a:pPr marL="457200" lvl="1" indent="0">
              <a:lnSpc>
                <a:spcPct val="120000"/>
              </a:lnSpc>
              <a:buNone/>
            </a:pPr>
            <a:endParaRPr lang="en-US" sz="2000" smtClean="0">
              <a:solidFill>
                <a:srgbClr val="000089"/>
              </a:solidFill>
              <a:latin typeface="Consolas" panose="020B0609020204030204" pitchFamily="49" charset="0"/>
            </a:endParaRPr>
          </a:p>
          <a:p>
            <a:pPr marL="457200" lvl="1" indent="0">
              <a:lnSpc>
                <a:spcPct val="120000"/>
              </a:lnSpc>
              <a:buNone/>
            </a:pPr>
            <a:r>
              <a:rPr lang="en-US" sz="2000" smtClean="0">
                <a:solidFill>
                  <a:srgbClr val="000089"/>
                </a:solidFill>
                <a:latin typeface="Consolas" panose="020B0609020204030204" pitchFamily="49" charset="0"/>
              </a:rPr>
              <a:t>pid_t </a:t>
            </a:r>
            <a:r>
              <a:rPr lang="en-US" sz="2000">
                <a:solidFill>
                  <a:srgbClr val="000089"/>
                </a:solidFill>
                <a:latin typeface="Consolas" panose="020B0609020204030204" pitchFamily="49" charset="0"/>
              </a:rPr>
              <a:t>pid</a:t>
            </a:r>
            <a:r>
              <a:rPr lang="en-US" sz="2000">
                <a:solidFill>
                  <a:srgbClr val="000000"/>
                </a:solidFill>
                <a:latin typeface="Consolas" panose="020B0609020204030204" pitchFamily="49" charset="0"/>
              </a:rPr>
              <a:t>;</a:t>
            </a:r>
          </a:p>
          <a:p>
            <a:pPr marL="457200" lvl="1" indent="0">
              <a:lnSpc>
                <a:spcPct val="120000"/>
              </a:lnSpc>
              <a:buNone/>
            </a:pPr>
            <a:r>
              <a:rPr lang="en-US" sz="2000">
                <a:solidFill>
                  <a:srgbClr val="000089"/>
                </a:solidFill>
                <a:latin typeface="Consolas" panose="020B0609020204030204" pitchFamily="49" charset="0"/>
              </a:rPr>
              <a:t>pid </a:t>
            </a:r>
            <a:r>
              <a:rPr lang="en-US" sz="2000">
                <a:solidFill>
                  <a:srgbClr val="555555"/>
                </a:solidFill>
                <a:latin typeface="Consolas" panose="020B0609020204030204" pitchFamily="49" charset="0"/>
              </a:rPr>
              <a:t>= </a:t>
            </a:r>
            <a:r>
              <a:rPr lang="en-US" sz="2000">
                <a:solidFill>
                  <a:srgbClr val="000089"/>
                </a:solidFill>
                <a:latin typeface="Consolas" panose="020B0609020204030204" pitchFamily="49" charset="0"/>
              </a:rPr>
              <a:t>fork </a:t>
            </a:r>
            <a:r>
              <a:rPr lang="en-US" sz="2000">
                <a:solidFill>
                  <a:srgbClr val="000000"/>
                </a:solidFill>
                <a:latin typeface="Consolas" panose="020B0609020204030204" pitchFamily="49" charset="0"/>
              </a:rPr>
              <a:t>();</a:t>
            </a:r>
          </a:p>
          <a:p>
            <a:pPr marL="457200" lvl="1" indent="0">
              <a:lnSpc>
                <a:spcPct val="120000"/>
              </a:lnSpc>
              <a:buNone/>
            </a:pPr>
            <a:r>
              <a:rPr lang="en-US" sz="2000" b="1">
                <a:solidFill>
                  <a:srgbClr val="00669A"/>
                </a:solidFill>
                <a:latin typeface="Consolas" panose="020B0609020204030204" pitchFamily="49" charset="0"/>
              </a:rPr>
              <a:t>if </a:t>
            </a:r>
            <a:r>
              <a:rPr lang="en-US" sz="2000">
                <a:solidFill>
                  <a:srgbClr val="000000"/>
                </a:solidFill>
                <a:latin typeface="Consolas" panose="020B0609020204030204" pitchFamily="49" charset="0"/>
              </a:rPr>
              <a:t>(</a:t>
            </a:r>
            <a:r>
              <a:rPr lang="en-US" sz="2000">
                <a:solidFill>
                  <a:srgbClr val="000089"/>
                </a:solidFill>
                <a:latin typeface="Consolas" panose="020B0609020204030204" pitchFamily="49" charset="0"/>
              </a:rPr>
              <a:t>pid </a:t>
            </a:r>
            <a:r>
              <a:rPr lang="en-US" sz="2000">
                <a:solidFill>
                  <a:srgbClr val="555555"/>
                </a:solidFill>
                <a:latin typeface="Consolas" panose="020B0609020204030204" pitchFamily="49" charset="0"/>
              </a:rPr>
              <a:t>&gt; </a:t>
            </a:r>
            <a:r>
              <a:rPr lang="en-US" sz="2000">
                <a:solidFill>
                  <a:srgbClr val="FF6600"/>
                </a:solidFill>
                <a:latin typeface="Consolas" panose="020B0609020204030204" pitchFamily="49" charset="0"/>
              </a:rPr>
              <a:t>0</a:t>
            </a:r>
            <a:r>
              <a:rPr lang="en-US" sz="2000">
                <a:solidFill>
                  <a:srgbClr val="000000"/>
                </a:solidFill>
                <a:latin typeface="Consolas" panose="020B0609020204030204" pitchFamily="49" charset="0"/>
              </a:rPr>
              <a:t>)</a:t>
            </a:r>
          </a:p>
          <a:p>
            <a:pPr marL="457200" lvl="1" indent="0">
              <a:lnSpc>
                <a:spcPct val="120000"/>
              </a:lnSpc>
              <a:buNone/>
            </a:pPr>
            <a:r>
              <a:rPr lang="en-US" sz="2000" smtClean="0">
                <a:solidFill>
                  <a:srgbClr val="000089"/>
                </a:solidFill>
                <a:latin typeface="Consolas" panose="020B0609020204030204" pitchFamily="49" charset="0"/>
              </a:rPr>
              <a:t>   printf </a:t>
            </a:r>
            <a:r>
              <a:rPr lang="en-US" sz="2000">
                <a:solidFill>
                  <a:srgbClr val="000000"/>
                </a:solidFill>
                <a:latin typeface="Consolas" panose="020B0609020204030204" pitchFamily="49" charset="0"/>
              </a:rPr>
              <a:t>(</a:t>
            </a:r>
            <a:r>
              <a:rPr lang="en-US" sz="2000">
                <a:solidFill>
                  <a:srgbClr val="CD3300"/>
                </a:solidFill>
                <a:latin typeface="Consolas" panose="020B0609020204030204" pitchFamily="49" charset="0"/>
              </a:rPr>
              <a:t>"I am the parent of pid=%d!</a:t>
            </a:r>
            <a:r>
              <a:rPr lang="en-US" sz="2000" b="1">
                <a:solidFill>
                  <a:srgbClr val="CD3300"/>
                </a:solidFill>
                <a:latin typeface="Consolas" panose="020B0609020204030204" pitchFamily="49" charset="0"/>
              </a:rPr>
              <a:t>\n</a:t>
            </a:r>
            <a:r>
              <a:rPr lang="en-US" sz="2000">
                <a:solidFill>
                  <a:srgbClr val="CD3300"/>
                </a:solidFill>
                <a:latin typeface="Consolas" panose="020B0609020204030204" pitchFamily="49" charset="0"/>
              </a:rPr>
              <a:t>"</a:t>
            </a:r>
            <a:r>
              <a:rPr lang="en-US" sz="2000">
                <a:solidFill>
                  <a:srgbClr val="000000"/>
                </a:solidFill>
                <a:latin typeface="Consolas" panose="020B0609020204030204" pitchFamily="49" charset="0"/>
              </a:rPr>
              <a:t>, </a:t>
            </a:r>
            <a:r>
              <a:rPr lang="en-US" sz="2000">
                <a:solidFill>
                  <a:srgbClr val="000089"/>
                </a:solidFill>
                <a:latin typeface="Consolas" panose="020B0609020204030204" pitchFamily="49" charset="0"/>
              </a:rPr>
              <a:t>pid</a:t>
            </a:r>
            <a:r>
              <a:rPr lang="en-US" sz="2000">
                <a:solidFill>
                  <a:srgbClr val="000000"/>
                </a:solidFill>
                <a:latin typeface="Consolas" panose="020B0609020204030204" pitchFamily="49" charset="0"/>
              </a:rPr>
              <a:t>);</a:t>
            </a:r>
          </a:p>
          <a:p>
            <a:pPr marL="457200" lvl="1" indent="0">
              <a:lnSpc>
                <a:spcPct val="120000"/>
              </a:lnSpc>
              <a:buNone/>
            </a:pPr>
            <a:r>
              <a:rPr lang="en-US" sz="2000" b="1">
                <a:solidFill>
                  <a:srgbClr val="00669A"/>
                </a:solidFill>
                <a:latin typeface="Consolas" panose="020B0609020204030204" pitchFamily="49" charset="0"/>
              </a:rPr>
              <a:t>else if </a:t>
            </a:r>
            <a:r>
              <a:rPr lang="en-US" sz="2000">
                <a:solidFill>
                  <a:srgbClr val="000000"/>
                </a:solidFill>
                <a:latin typeface="Consolas" panose="020B0609020204030204" pitchFamily="49" charset="0"/>
              </a:rPr>
              <a:t>(</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pid</a:t>
            </a:r>
            <a:r>
              <a:rPr lang="en-US" sz="2000">
                <a:solidFill>
                  <a:srgbClr val="000000"/>
                </a:solidFill>
                <a:latin typeface="Consolas" panose="020B0609020204030204" pitchFamily="49" charset="0"/>
              </a:rPr>
              <a:t>)</a:t>
            </a:r>
          </a:p>
          <a:p>
            <a:pPr marL="457200" lvl="1" indent="0">
              <a:lnSpc>
                <a:spcPct val="120000"/>
              </a:lnSpc>
              <a:buNone/>
            </a:pPr>
            <a:r>
              <a:rPr lang="en-US" sz="2000" smtClean="0">
                <a:solidFill>
                  <a:srgbClr val="000089"/>
                </a:solidFill>
                <a:latin typeface="Consolas" panose="020B0609020204030204" pitchFamily="49" charset="0"/>
              </a:rPr>
              <a:t>   printf </a:t>
            </a:r>
            <a:r>
              <a:rPr lang="en-US" sz="2000">
                <a:solidFill>
                  <a:srgbClr val="000000"/>
                </a:solidFill>
                <a:latin typeface="Consolas" panose="020B0609020204030204" pitchFamily="49" charset="0"/>
              </a:rPr>
              <a:t>(</a:t>
            </a:r>
            <a:r>
              <a:rPr lang="en-US" sz="2000">
                <a:solidFill>
                  <a:srgbClr val="CD3300"/>
                </a:solidFill>
                <a:latin typeface="Consolas" panose="020B0609020204030204" pitchFamily="49" charset="0"/>
              </a:rPr>
              <a:t>"I am the child!</a:t>
            </a:r>
            <a:r>
              <a:rPr lang="en-US" sz="2000" b="1">
                <a:solidFill>
                  <a:srgbClr val="CD3300"/>
                </a:solidFill>
                <a:latin typeface="Consolas" panose="020B0609020204030204" pitchFamily="49" charset="0"/>
              </a:rPr>
              <a:t>\n</a:t>
            </a:r>
            <a:r>
              <a:rPr lang="en-US" sz="2000">
                <a:solidFill>
                  <a:srgbClr val="CD3300"/>
                </a:solidFill>
                <a:latin typeface="Consolas" panose="020B0609020204030204" pitchFamily="49" charset="0"/>
              </a:rPr>
              <a:t>"</a:t>
            </a:r>
            <a:r>
              <a:rPr lang="en-US" sz="2000">
                <a:solidFill>
                  <a:srgbClr val="000000"/>
                </a:solidFill>
                <a:latin typeface="Consolas" panose="020B0609020204030204" pitchFamily="49" charset="0"/>
              </a:rPr>
              <a:t>);</a:t>
            </a:r>
          </a:p>
          <a:p>
            <a:pPr marL="457200" lvl="1" indent="0">
              <a:lnSpc>
                <a:spcPct val="120000"/>
              </a:lnSpc>
              <a:buNone/>
            </a:pPr>
            <a:r>
              <a:rPr lang="en-US" sz="2000" b="1">
                <a:solidFill>
                  <a:srgbClr val="00669A"/>
                </a:solidFill>
                <a:latin typeface="Consolas" panose="020B0609020204030204" pitchFamily="49" charset="0"/>
              </a:rPr>
              <a:t>else if </a:t>
            </a:r>
            <a:r>
              <a:rPr lang="en-US" sz="2000">
                <a:solidFill>
                  <a:srgbClr val="000000"/>
                </a:solidFill>
                <a:latin typeface="Consolas" panose="020B0609020204030204" pitchFamily="49" charset="0"/>
              </a:rPr>
              <a:t>(</a:t>
            </a:r>
            <a:r>
              <a:rPr lang="en-US" sz="2000">
                <a:solidFill>
                  <a:srgbClr val="000089"/>
                </a:solidFill>
                <a:latin typeface="Consolas" panose="020B0609020204030204" pitchFamily="49" charset="0"/>
              </a:rPr>
              <a:t>pid </a:t>
            </a:r>
            <a:r>
              <a:rPr lang="en-US" sz="2000">
                <a:solidFill>
                  <a:srgbClr val="555555"/>
                </a:solidFill>
                <a:latin typeface="Consolas" panose="020B0609020204030204" pitchFamily="49" charset="0"/>
              </a:rPr>
              <a:t>== </a:t>
            </a:r>
            <a:r>
              <a:rPr lang="en-US" sz="2000">
                <a:solidFill>
                  <a:srgbClr val="AB0000"/>
                </a:solidFill>
                <a:latin typeface="Consolas" panose="020B0609020204030204" pitchFamily="49" charset="0"/>
              </a:rPr>
              <a:t>−</a:t>
            </a:r>
            <a:r>
              <a:rPr lang="en-US" sz="2000">
                <a:solidFill>
                  <a:srgbClr val="FF6600"/>
                </a:solidFill>
                <a:latin typeface="Consolas" panose="020B0609020204030204" pitchFamily="49" charset="0"/>
              </a:rPr>
              <a:t>1</a:t>
            </a:r>
            <a:r>
              <a:rPr lang="en-US" sz="2000">
                <a:solidFill>
                  <a:srgbClr val="000000"/>
                </a:solidFill>
                <a:latin typeface="Consolas" panose="020B0609020204030204" pitchFamily="49" charset="0"/>
              </a:rPr>
              <a:t>)</a:t>
            </a:r>
          </a:p>
          <a:p>
            <a:pPr marL="457200" lvl="1" indent="0">
              <a:lnSpc>
                <a:spcPct val="120000"/>
              </a:lnSpc>
              <a:buNone/>
            </a:pPr>
            <a:r>
              <a:rPr lang="en-US" sz="2000" smtClean="0">
                <a:solidFill>
                  <a:srgbClr val="000089"/>
                </a:solidFill>
                <a:latin typeface="Consolas" panose="020B0609020204030204" pitchFamily="49" charset="0"/>
              </a:rPr>
              <a:t>   perror </a:t>
            </a:r>
            <a:r>
              <a:rPr lang="en-US" sz="2000">
                <a:solidFill>
                  <a:srgbClr val="000000"/>
                </a:solidFill>
                <a:latin typeface="Consolas" panose="020B0609020204030204" pitchFamily="49" charset="0"/>
              </a:rPr>
              <a:t>(</a:t>
            </a:r>
            <a:r>
              <a:rPr lang="en-US" sz="2000">
                <a:solidFill>
                  <a:srgbClr val="CD3300"/>
                </a:solidFill>
                <a:latin typeface="Consolas" panose="020B0609020204030204" pitchFamily="49" charset="0"/>
              </a:rPr>
              <a:t>"fork</a:t>
            </a:r>
            <a:r>
              <a:rPr lang="en-US" sz="2000" smtClean="0">
                <a:solidFill>
                  <a:srgbClr val="CD3300"/>
                </a:solidFill>
                <a:latin typeface="Consolas" panose="020B0609020204030204" pitchFamily="49" charset="0"/>
              </a:rPr>
              <a:t>"</a:t>
            </a:r>
            <a:r>
              <a:rPr lang="en-US" sz="2000" smtClean="0">
                <a:solidFill>
                  <a:srgbClr val="000000"/>
                </a:solidFill>
                <a:latin typeface="Consolas" panose="020B0609020204030204" pitchFamily="49" charset="0"/>
              </a:rPr>
              <a:t>);</a:t>
            </a:r>
          </a:p>
          <a:p>
            <a:pPr marL="457200" lvl="1" indent="0">
              <a:lnSpc>
                <a:spcPct val="120000"/>
              </a:lnSpc>
              <a:buNone/>
            </a:pPr>
            <a:endParaRPr lang="en-US" sz="2000" smtClean="0">
              <a:solidFill>
                <a:srgbClr val="000000"/>
              </a:solidFill>
              <a:latin typeface="Consolas" panose="020B0609020204030204" pitchFamily="49" charset="0"/>
            </a:endParaRPr>
          </a:p>
          <a:p>
            <a:pPr>
              <a:lnSpc>
                <a:spcPct val="120000"/>
              </a:lnSpc>
            </a:pPr>
            <a:r>
              <a:rPr lang="en-US"/>
              <a:t>The most common usage of fork() is to create a new process in which a new </a:t>
            </a:r>
            <a:r>
              <a:rPr lang="en-US" smtClean="0"/>
              <a:t>binary image </a:t>
            </a:r>
            <a:r>
              <a:rPr lang="en-US"/>
              <a:t>is then </a:t>
            </a:r>
            <a:r>
              <a:rPr lang="en-US" smtClean="0"/>
              <a:t>loaded.</a:t>
            </a:r>
          </a:p>
          <a:p>
            <a:pPr>
              <a:lnSpc>
                <a:spcPct val="120000"/>
              </a:lnSpc>
            </a:pPr>
            <a:r>
              <a:rPr lang="en-US" smtClean="0"/>
              <a:t>First </a:t>
            </a:r>
            <a:r>
              <a:rPr lang="en-US"/>
              <a:t>the process forks a new process, and then the </a:t>
            </a:r>
            <a:r>
              <a:rPr lang="en-US" smtClean="0"/>
              <a:t>child executes </a:t>
            </a:r>
            <a:r>
              <a:rPr lang="en-US"/>
              <a:t>a new binary image.</a:t>
            </a:r>
            <a:endParaRPr lang="en-US" sz="2000" smtClean="0">
              <a:solidFill>
                <a:srgbClr val="000000"/>
              </a:solidFill>
              <a:latin typeface="Consolas" panose="020B0609020204030204" pitchFamily="49" charset="0"/>
            </a:endParaRPr>
          </a:p>
        </p:txBody>
      </p:sp>
      <p:sp>
        <p:nvSpPr>
          <p:cNvPr id="4" name="날짜 개체 틀 3"/>
          <p:cNvSpPr>
            <a:spLocks noGrp="1"/>
          </p:cNvSpPr>
          <p:nvPr>
            <p:ph type="dt" sz="half" idx="10"/>
          </p:nvPr>
        </p:nvSpPr>
        <p:spPr/>
        <p:txBody>
          <a:bodyPr/>
          <a:lstStyle/>
          <a:p>
            <a:fld id="{F8E2C896-2D7B-47F4-BE6F-571BF497002C}"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115</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2913569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00B050"/>
          </a:solidFill>
        </p:spPr>
        <p:txBody>
          <a:bodyPr/>
          <a:lstStyle/>
          <a:p>
            <a:r>
              <a:rPr lang="en-US" smtClean="0"/>
              <a:t>Creating Threads (p. 228)</a:t>
            </a:r>
            <a:endParaRPr lang="en-US"/>
          </a:p>
        </p:txBody>
      </p:sp>
      <p:sp>
        <p:nvSpPr>
          <p:cNvPr id="3" name="내용 개체 틀 2"/>
          <p:cNvSpPr>
            <a:spLocks noGrp="1"/>
          </p:cNvSpPr>
          <p:nvPr>
            <p:ph idx="1"/>
          </p:nvPr>
        </p:nvSpPr>
        <p:spPr/>
        <p:txBody>
          <a:bodyPr>
            <a:normAutofit fontScale="70000" lnSpcReduction="20000"/>
          </a:bodyPr>
          <a:lstStyle/>
          <a:p>
            <a:pPr>
              <a:lnSpc>
                <a:spcPct val="120000"/>
              </a:lnSpc>
            </a:pPr>
            <a:r>
              <a:rPr lang="en-US" smtClean="0">
                <a:solidFill>
                  <a:srgbClr val="000000"/>
                </a:solidFill>
              </a:rPr>
              <a:t>Pthreads </a:t>
            </a:r>
            <a:r>
              <a:rPr lang="en-US">
                <a:solidFill>
                  <a:srgbClr val="000000"/>
                </a:solidFill>
              </a:rPr>
              <a:t>provides a single function to define and launch a new thread, </a:t>
            </a:r>
            <a:r>
              <a:rPr lang="en-US" smtClean="0">
                <a:solidFill>
                  <a:srgbClr val="000000"/>
                </a:solidFill>
              </a:rPr>
              <a:t>pthread_create</a:t>
            </a:r>
            <a:r>
              <a:rPr lang="en-US">
                <a:solidFill>
                  <a:srgbClr val="000000"/>
                </a:solidFill>
              </a:rPr>
              <a:t>():</a:t>
            </a:r>
          </a:p>
          <a:p>
            <a:pPr lvl="1">
              <a:lnSpc>
                <a:spcPct val="120000"/>
              </a:lnSpc>
            </a:pPr>
            <a:r>
              <a:rPr lang="en-US" sz="2000">
                <a:solidFill>
                  <a:srgbClr val="009A9A"/>
                </a:solidFill>
                <a:latin typeface="Consolas" panose="020B0609020204030204" pitchFamily="49" charset="0"/>
              </a:rPr>
              <a:t>#include &lt;pthread.h&gt;</a:t>
            </a:r>
          </a:p>
          <a:p>
            <a:pPr lvl="1">
              <a:lnSpc>
                <a:spcPct val="120000"/>
              </a:lnSpc>
            </a:pPr>
            <a:r>
              <a:rPr lang="en-US" sz="2000" b="1">
                <a:solidFill>
                  <a:srgbClr val="007789"/>
                </a:solidFill>
                <a:latin typeface="Consolas" panose="020B0609020204030204" pitchFamily="49" charset="0"/>
              </a:rPr>
              <a:t>int </a:t>
            </a:r>
            <a:r>
              <a:rPr lang="en-US" sz="2000">
                <a:solidFill>
                  <a:srgbClr val="000089"/>
                </a:solidFill>
                <a:latin typeface="Consolas" panose="020B0609020204030204" pitchFamily="49" charset="0"/>
              </a:rPr>
              <a:t>pthread_create </a:t>
            </a:r>
            <a:r>
              <a:rPr lang="en-US" sz="2000">
                <a:solidFill>
                  <a:srgbClr val="000000"/>
                </a:solidFill>
                <a:latin typeface="Consolas" panose="020B0609020204030204" pitchFamily="49" charset="0"/>
              </a:rPr>
              <a:t>(</a:t>
            </a:r>
            <a:r>
              <a:rPr lang="en-US" sz="2000">
                <a:solidFill>
                  <a:srgbClr val="000089"/>
                </a:solidFill>
                <a:latin typeface="Consolas" panose="020B0609020204030204" pitchFamily="49" charset="0"/>
              </a:rPr>
              <a:t>pthread_t </a:t>
            </a:r>
            <a:r>
              <a:rPr lang="en-US" sz="2000">
                <a:solidFill>
                  <a:srgbClr val="555555"/>
                </a:solidFill>
                <a:latin typeface="Consolas" panose="020B0609020204030204" pitchFamily="49" charset="0"/>
              </a:rPr>
              <a:t>*</a:t>
            </a:r>
            <a:r>
              <a:rPr lang="en-US" sz="2000" b="1">
                <a:solidFill>
                  <a:srgbClr val="00669A"/>
                </a:solidFill>
                <a:latin typeface="Consolas" panose="020B0609020204030204" pitchFamily="49" charset="0"/>
              </a:rPr>
              <a:t>thread</a:t>
            </a:r>
            <a:r>
              <a:rPr lang="en-US" sz="2000" smtClean="0">
                <a:solidFill>
                  <a:srgbClr val="000000"/>
                </a:solidFill>
                <a:latin typeface="Consolas" panose="020B0609020204030204" pitchFamily="49" charset="0"/>
              </a:rPr>
              <a:t>, </a:t>
            </a:r>
            <a:r>
              <a:rPr lang="en-US" sz="2000" b="1" smtClean="0">
                <a:solidFill>
                  <a:srgbClr val="00669A"/>
                </a:solidFill>
                <a:latin typeface="Consolas" panose="020B0609020204030204" pitchFamily="49" charset="0"/>
              </a:rPr>
              <a:t>const </a:t>
            </a:r>
            <a:r>
              <a:rPr lang="en-US" sz="2000">
                <a:solidFill>
                  <a:srgbClr val="000089"/>
                </a:solidFill>
                <a:latin typeface="Consolas" panose="020B0609020204030204" pitchFamily="49" charset="0"/>
              </a:rPr>
              <a:t>pthread_attr_t </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attr</a:t>
            </a:r>
            <a:r>
              <a:rPr lang="en-US" sz="2000">
                <a:solidFill>
                  <a:srgbClr val="000000"/>
                </a:solidFill>
                <a:latin typeface="Consolas" panose="020B0609020204030204" pitchFamily="49" charset="0"/>
              </a:rPr>
              <a:t>,</a:t>
            </a:r>
          </a:p>
          <a:p>
            <a:pPr marL="914400" lvl="2" indent="0">
              <a:lnSpc>
                <a:spcPct val="120000"/>
              </a:lnSpc>
              <a:buNone/>
            </a:pPr>
            <a:r>
              <a:rPr lang="en-US" sz="2000" b="1">
                <a:solidFill>
                  <a:srgbClr val="007789"/>
                </a:solidFill>
                <a:latin typeface="Consolas" panose="020B0609020204030204" pitchFamily="49" charset="0"/>
              </a:rPr>
              <a:t>void </a:t>
            </a:r>
            <a:r>
              <a:rPr lang="en-US" sz="2000">
                <a:solidFill>
                  <a:srgbClr val="555555"/>
                </a:solidFill>
                <a:latin typeface="Consolas" panose="020B0609020204030204" pitchFamily="49" charset="0"/>
              </a:rPr>
              <a:t>*</a:t>
            </a:r>
            <a:r>
              <a:rPr lang="en-US" sz="2000">
                <a:solidFill>
                  <a:srgbClr val="000000"/>
                </a:solidFill>
                <a:latin typeface="Consolas" panose="020B0609020204030204" pitchFamily="49" charset="0"/>
              </a:rPr>
              <a:t>(</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start_routine</a:t>
            </a:r>
            <a:r>
              <a:rPr lang="en-US" sz="2000">
                <a:solidFill>
                  <a:srgbClr val="000000"/>
                </a:solidFill>
                <a:latin typeface="Consolas" panose="020B0609020204030204" pitchFamily="49" charset="0"/>
              </a:rPr>
              <a:t>) (</a:t>
            </a:r>
            <a:r>
              <a:rPr lang="en-US" sz="2000" b="1">
                <a:solidFill>
                  <a:srgbClr val="007789"/>
                </a:solidFill>
                <a:latin typeface="Consolas" panose="020B0609020204030204" pitchFamily="49" charset="0"/>
              </a:rPr>
              <a:t>void </a:t>
            </a:r>
            <a:r>
              <a:rPr lang="en-US" sz="2000" smtClean="0">
                <a:solidFill>
                  <a:srgbClr val="555555"/>
                </a:solidFill>
                <a:latin typeface="Consolas" panose="020B0609020204030204" pitchFamily="49" charset="0"/>
              </a:rPr>
              <a:t>*</a:t>
            </a:r>
            <a:r>
              <a:rPr lang="en-US" sz="2000" smtClean="0">
                <a:solidFill>
                  <a:srgbClr val="000000"/>
                </a:solidFill>
                <a:latin typeface="Consolas" panose="020B0609020204030204" pitchFamily="49" charset="0"/>
              </a:rPr>
              <a:t>), </a:t>
            </a:r>
            <a:r>
              <a:rPr lang="en-US" sz="2000" b="1" smtClean="0">
                <a:solidFill>
                  <a:srgbClr val="007789"/>
                </a:solidFill>
                <a:latin typeface="Consolas" panose="020B0609020204030204" pitchFamily="49" charset="0"/>
              </a:rPr>
              <a:t>void </a:t>
            </a:r>
            <a:r>
              <a:rPr lang="en-US" sz="2000">
                <a:solidFill>
                  <a:srgbClr val="555555"/>
                </a:solidFill>
                <a:latin typeface="Consolas" panose="020B0609020204030204" pitchFamily="49" charset="0"/>
              </a:rPr>
              <a:t>*</a:t>
            </a:r>
            <a:r>
              <a:rPr lang="en-US" sz="2000" smtClean="0">
                <a:solidFill>
                  <a:srgbClr val="000089"/>
                </a:solidFill>
                <a:latin typeface="Consolas" panose="020B0609020204030204" pitchFamily="49" charset="0"/>
              </a:rPr>
              <a:t>arg </a:t>
            </a:r>
            <a:r>
              <a:rPr lang="en-US" sz="2000" smtClean="0">
                <a:solidFill>
                  <a:srgbClr val="000000"/>
                </a:solidFill>
                <a:latin typeface="Consolas" panose="020B0609020204030204" pitchFamily="49" charset="0"/>
              </a:rPr>
              <a:t>);</a:t>
            </a:r>
            <a:endParaRPr lang="en-US" sz="2000">
              <a:solidFill>
                <a:srgbClr val="000000"/>
              </a:solidFill>
              <a:latin typeface="Consolas" panose="020B0609020204030204" pitchFamily="49" charset="0"/>
            </a:endParaRPr>
          </a:p>
          <a:p>
            <a:pPr>
              <a:lnSpc>
                <a:spcPct val="120000"/>
              </a:lnSpc>
            </a:pPr>
            <a:r>
              <a:rPr lang="en-US">
                <a:solidFill>
                  <a:srgbClr val="000000"/>
                </a:solidFill>
              </a:rPr>
              <a:t>Upon successful invocation, a new thread is created and begins executing the </a:t>
            </a:r>
            <a:r>
              <a:rPr lang="en-US" smtClean="0">
                <a:solidFill>
                  <a:srgbClr val="000000"/>
                </a:solidFill>
              </a:rPr>
              <a:t>function provided </a:t>
            </a:r>
            <a:r>
              <a:rPr lang="en-US">
                <a:solidFill>
                  <a:srgbClr val="000000"/>
                </a:solidFill>
              </a:rPr>
              <a:t>by start_routine, passed the sole argument </a:t>
            </a:r>
            <a:r>
              <a:rPr lang="en-US" smtClean="0">
                <a:solidFill>
                  <a:srgbClr val="000000"/>
                </a:solidFill>
              </a:rPr>
              <a:t>arg.</a:t>
            </a:r>
          </a:p>
          <a:p>
            <a:pPr>
              <a:lnSpc>
                <a:spcPct val="120000"/>
              </a:lnSpc>
            </a:pPr>
            <a:r>
              <a:rPr lang="en-US" smtClean="0">
                <a:solidFill>
                  <a:srgbClr val="000000"/>
                </a:solidFill>
              </a:rPr>
              <a:t>The </a:t>
            </a:r>
            <a:r>
              <a:rPr lang="en-US">
                <a:solidFill>
                  <a:srgbClr val="000000"/>
                </a:solidFill>
              </a:rPr>
              <a:t>function will store </a:t>
            </a:r>
            <a:r>
              <a:rPr lang="en-US" smtClean="0">
                <a:solidFill>
                  <a:srgbClr val="000000"/>
                </a:solidFill>
              </a:rPr>
              <a:t>the thread </a:t>
            </a:r>
            <a:r>
              <a:rPr lang="en-US">
                <a:solidFill>
                  <a:srgbClr val="000000"/>
                </a:solidFill>
              </a:rPr>
              <a:t>ID, used to represent the new thread, in the pthread_t pointed at by </a:t>
            </a:r>
            <a:r>
              <a:rPr lang="en-US" smtClean="0">
                <a:solidFill>
                  <a:srgbClr val="000000"/>
                </a:solidFill>
              </a:rPr>
              <a:t>thread.</a:t>
            </a:r>
          </a:p>
          <a:p>
            <a:pPr>
              <a:lnSpc>
                <a:spcPct val="120000"/>
              </a:lnSpc>
            </a:pPr>
            <a:r>
              <a:rPr lang="en-US"/>
              <a:t>The start_routine must have the following signature:</a:t>
            </a:r>
          </a:p>
          <a:p>
            <a:pPr lvl="1">
              <a:lnSpc>
                <a:spcPct val="120000"/>
              </a:lnSpc>
            </a:pPr>
            <a:r>
              <a:rPr lang="en-US" b="1">
                <a:solidFill>
                  <a:srgbClr val="007789"/>
                </a:solidFill>
                <a:latin typeface="Consolas" panose="020B0609020204030204" pitchFamily="49" charset="0"/>
              </a:rPr>
              <a:t>void </a:t>
            </a:r>
            <a:r>
              <a:rPr lang="en-US">
                <a:solidFill>
                  <a:srgbClr val="555555"/>
                </a:solidFill>
                <a:latin typeface="Consolas" panose="020B0609020204030204" pitchFamily="49" charset="0"/>
              </a:rPr>
              <a:t>* </a:t>
            </a:r>
            <a:r>
              <a:rPr lang="en-US">
                <a:solidFill>
                  <a:srgbClr val="000089"/>
                </a:solidFill>
                <a:latin typeface="Consolas" panose="020B0609020204030204" pitchFamily="49" charset="0"/>
              </a:rPr>
              <a:t>start_thread </a:t>
            </a:r>
            <a:r>
              <a:rPr lang="en-US">
                <a:solidFill>
                  <a:srgbClr val="000000"/>
                </a:solidFill>
                <a:latin typeface="Consolas" panose="020B0609020204030204" pitchFamily="49" charset="0"/>
              </a:rPr>
              <a:t>(</a:t>
            </a:r>
            <a:r>
              <a:rPr lang="en-US" b="1">
                <a:solidFill>
                  <a:srgbClr val="007789"/>
                </a:solidFill>
                <a:latin typeface="Consolas" panose="020B0609020204030204" pitchFamily="49" charset="0"/>
              </a:rPr>
              <a:t>void </a:t>
            </a:r>
            <a:r>
              <a:rPr lang="en-US">
                <a:solidFill>
                  <a:srgbClr val="555555"/>
                </a:solidFill>
                <a:latin typeface="Consolas" panose="020B0609020204030204" pitchFamily="49" charset="0"/>
              </a:rPr>
              <a:t>*</a:t>
            </a:r>
            <a:r>
              <a:rPr lang="en-US">
                <a:solidFill>
                  <a:srgbClr val="000089"/>
                </a:solidFill>
                <a:latin typeface="Consolas" panose="020B0609020204030204" pitchFamily="49" charset="0"/>
              </a:rPr>
              <a:t>arg</a:t>
            </a:r>
            <a:r>
              <a:rPr lang="en-US">
                <a:solidFill>
                  <a:srgbClr val="000000"/>
                </a:solidFill>
                <a:latin typeface="Consolas" panose="020B0609020204030204" pitchFamily="49" charset="0"/>
              </a:rPr>
              <a:t>);</a:t>
            </a:r>
            <a:endParaRPr lang="en-US">
              <a:latin typeface="Consolas" panose="020B0609020204030204" pitchFamily="49" charset="0"/>
            </a:endParaRPr>
          </a:p>
          <a:p>
            <a:pPr>
              <a:lnSpc>
                <a:spcPct val="120000"/>
              </a:lnSpc>
            </a:pPr>
            <a:r>
              <a:rPr lang="en-US"/>
              <a:t>Thus, the thread begins life by executing a function that accepts a void pointer as </a:t>
            </a:r>
            <a:r>
              <a:rPr lang="en-US" smtClean="0"/>
              <a:t>its sole </a:t>
            </a:r>
            <a:r>
              <a:rPr lang="en-US"/>
              <a:t>argument and returns a void pointer as its return value</a:t>
            </a:r>
            <a:r>
              <a:rPr lang="en-US" smtClean="0"/>
              <a:t>.</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04C7113D-10E7-4BA1-89E6-A9065C9A20C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116</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7794997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Thread Example (p. 229)</a:t>
            </a:r>
            <a:endParaRPr lang="en-US"/>
          </a:p>
        </p:txBody>
      </p:sp>
      <p:sp>
        <p:nvSpPr>
          <p:cNvPr id="3" name="내용 개체 틀 2"/>
          <p:cNvSpPr>
            <a:spLocks noGrp="1"/>
          </p:cNvSpPr>
          <p:nvPr>
            <p:ph idx="1"/>
          </p:nvPr>
        </p:nvSpPr>
        <p:spPr>
          <a:xfrm>
            <a:off x="681038" y="1255271"/>
            <a:ext cx="8920162" cy="4921692"/>
          </a:xfrm>
          <a:ln>
            <a:solidFill>
              <a:schemeClr val="accent1"/>
            </a:solidFill>
          </a:ln>
        </p:spPr>
        <p:txBody>
          <a:bodyPr>
            <a:normAutofit/>
          </a:bodyPr>
          <a:lstStyle/>
          <a:p>
            <a:r>
              <a:rPr lang="en-US" sz="3600" smtClean="0">
                <a:solidFill>
                  <a:srgbClr val="000000"/>
                </a:solidFill>
              </a:rPr>
              <a:t>Example </a:t>
            </a:r>
            <a:r>
              <a:rPr lang="en-US" sz="3600">
                <a:solidFill>
                  <a:srgbClr val="000000"/>
                </a:solidFill>
              </a:rPr>
              <a:t>usage:</a:t>
            </a:r>
          </a:p>
          <a:p>
            <a:pPr marL="457200" lvl="1" indent="0">
              <a:buNone/>
            </a:pPr>
            <a:endParaRPr lang="en-US" sz="2000" smtClean="0">
              <a:solidFill>
                <a:srgbClr val="000089"/>
              </a:solidFill>
              <a:latin typeface="Consolas" panose="020B0609020204030204" pitchFamily="49" charset="0"/>
            </a:endParaRPr>
          </a:p>
          <a:p>
            <a:pPr marL="457200" lvl="1" indent="0">
              <a:buNone/>
            </a:pPr>
            <a:r>
              <a:rPr lang="en-US" sz="2000" smtClean="0">
                <a:solidFill>
                  <a:srgbClr val="000089"/>
                </a:solidFill>
                <a:latin typeface="Consolas" panose="020B0609020204030204" pitchFamily="49" charset="0"/>
              </a:rPr>
              <a:t>pthread_t </a:t>
            </a:r>
            <a:r>
              <a:rPr lang="en-US" sz="2000">
                <a:solidFill>
                  <a:srgbClr val="000089"/>
                </a:solidFill>
                <a:latin typeface="Consolas" panose="020B0609020204030204" pitchFamily="49" charset="0"/>
              </a:rPr>
              <a:t>tread</a:t>
            </a:r>
            <a:r>
              <a:rPr lang="en-US" sz="2000">
                <a:solidFill>
                  <a:srgbClr val="000000"/>
                </a:solidFill>
                <a:latin typeface="Consolas" panose="020B0609020204030204" pitchFamily="49" charset="0"/>
              </a:rPr>
              <a:t>;</a:t>
            </a:r>
          </a:p>
          <a:p>
            <a:pPr marL="457200" lvl="1" indent="0">
              <a:buNone/>
            </a:pPr>
            <a:r>
              <a:rPr lang="en-US" sz="2000" b="1">
                <a:solidFill>
                  <a:srgbClr val="007789"/>
                </a:solidFill>
                <a:latin typeface="Consolas" panose="020B0609020204030204" pitchFamily="49" charset="0"/>
              </a:rPr>
              <a:t>int </a:t>
            </a:r>
            <a:r>
              <a:rPr lang="en-US" sz="2000">
                <a:solidFill>
                  <a:srgbClr val="000089"/>
                </a:solidFill>
                <a:latin typeface="Consolas" panose="020B0609020204030204" pitchFamily="49" charset="0"/>
              </a:rPr>
              <a:t>ret</a:t>
            </a:r>
            <a:r>
              <a:rPr lang="en-US" sz="2000">
                <a:solidFill>
                  <a:srgbClr val="000000"/>
                </a:solidFill>
                <a:latin typeface="Consolas" panose="020B0609020204030204" pitchFamily="49" charset="0"/>
              </a:rPr>
              <a:t>;</a:t>
            </a:r>
          </a:p>
          <a:p>
            <a:pPr marL="457200" lvl="1" indent="0">
              <a:buNone/>
            </a:pPr>
            <a:r>
              <a:rPr lang="en-US" sz="2000">
                <a:solidFill>
                  <a:srgbClr val="000089"/>
                </a:solidFill>
                <a:latin typeface="Consolas" panose="020B0609020204030204" pitchFamily="49" charset="0"/>
              </a:rPr>
              <a:t>ret </a:t>
            </a:r>
            <a:r>
              <a:rPr lang="en-US" sz="2000">
                <a:solidFill>
                  <a:srgbClr val="555555"/>
                </a:solidFill>
                <a:latin typeface="Consolas" panose="020B0609020204030204" pitchFamily="49" charset="0"/>
              </a:rPr>
              <a:t>= </a:t>
            </a:r>
            <a:r>
              <a:rPr lang="en-US" sz="2000">
                <a:solidFill>
                  <a:srgbClr val="000089"/>
                </a:solidFill>
                <a:latin typeface="Consolas" panose="020B0609020204030204" pitchFamily="49" charset="0"/>
              </a:rPr>
              <a:t>pthread_create </a:t>
            </a:r>
            <a:r>
              <a:rPr lang="en-US" sz="2000">
                <a:solidFill>
                  <a:srgbClr val="000000"/>
                </a:solidFill>
                <a:latin typeface="Consolas" panose="020B0609020204030204" pitchFamily="49" charset="0"/>
              </a:rPr>
              <a:t>(</a:t>
            </a:r>
            <a:r>
              <a:rPr lang="en-US" sz="2000">
                <a:solidFill>
                  <a:srgbClr val="555555"/>
                </a:solidFill>
                <a:latin typeface="Consolas" panose="020B0609020204030204" pitchFamily="49" charset="0"/>
              </a:rPr>
              <a:t>&amp;</a:t>
            </a:r>
            <a:r>
              <a:rPr lang="en-US" sz="2000" b="1">
                <a:solidFill>
                  <a:srgbClr val="00669A"/>
                </a:solidFill>
                <a:latin typeface="Consolas" panose="020B0609020204030204" pitchFamily="49" charset="0"/>
              </a:rPr>
              <a:t>thread</a:t>
            </a:r>
            <a:r>
              <a:rPr lang="en-US" sz="2000">
                <a:solidFill>
                  <a:srgbClr val="000000"/>
                </a:solidFill>
                <a:latin typeface="Consolas" panose="020B0609020204030204" pitchFamily="49" charset="0"/>
              </a:rPr>
              <a:t>, </a:t>
            </a:r>
            <a:r>
              <a:rPr lang="en-US" sz="2000">
                <a:solidFill>
                  <a:srgbClr val="336666"/>
                </a:solidFill>
                <a:latin typeface="Consolas" panose="020B0609020204030204" pitchFamily="49" charset="0"/>
              </a:rPr>
              <a:t>NULL</a:t>
            </a:r>
            <a:r>
              <a:rPr lang="en-US" sz="2000">
                <a:solidFill>
                  <a:srgbClr val="000000"/>
                </a:solidFill>
                <a:latin typeface="Consolas" panose="020B0609020204030204" pitchFamily="49" charset="0"/>
              </a:rPr>
              <a:t>, </a:t>
            </a:r>
            <a:r>
              <a:rPr lang="en-US" sz="2000">
                <a:solidFill>
                  <a:srgbClr val="000089"/>
                </a:solidFill>
                <a:latin typeface="Consolas" panose="020B0609020204030204" pitchFamily="49" charset="0"/>
              </a:rPr>
              <a:t>start_routine</a:t>
            </a:r>
            <a:r>
              <a:rPr lang="en-US" sz="2000">
                <a:solidFill>
                  <a:srgbClr val="000000"/>
                </a:solidFill>
                <a:latin typeface="Consolas" panose="020B0609020204030204" pitchFamily="49" charset="0"/>
              </a:rPr>
              <a:t>, </a:t>
            </a:r>
            <a:r>
              <a:rPr lang="en-US" sz="2000">
                <a:solidFill>
                  <a:srgbClr val="336666"/>
                </a:solidFill>
                <a:latin typeface="Consolas" panose="020B0609020204030204" pitchFamily="49" charset="0"/>
              </a:rPr>
              <a:t>NULL</a:t>
            </a:r>
            <a:r>
              <a:rPr lang="en-US" sz="2000">
                <a:solidFill>
                  <a:srgbClr val="000000"/>
                </a:solidFill>
                <a:latin typeface="Consolas" panose="020B0609020204030204" pitchFamily="49" charset="0"/>
              </a:rPr>
              <a:t>);</a:t>
            </a:r>
          </a:p>
          <a:p>
            <a:pPr marL="457200" lvl="1" indent="0">
              <a:buNone/>
            </a:pPr>
            <a:r>
              <a:rPr lang="en-US" sz="2000" b="1">
                <a:solidFill>
                  <a:srgbClr val="00669A"/>
                </a:solidFill>
                <a:latin typeface="Consolas" panose="020B0609020204030204" pitchFamily="49" charset="0"/>
              </a:rPr>
              <a:t>if </a:t>
            </a:r>
            <a:r>
              <a:rPr lang="en-US" sz="2000">
                <a:solidFill>
                  <a:srgbClr val="000000"/>
                </a:solidFill>
                <a:latin typeface="Consolas" panose="020B0609020204030204" pitchFamily="49" charset="0"/>
              </a:rPr>
              <a:t>(</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ret</a:t>
            </a:r>
            <a:r>
              <a:rPr lang="en-US" sz="2000">
                <a:solidFill>
                  <a:srgbClr val="000000"/>
                </a:solidFill>
                <a:latin typeface="Consolas" panose="020B0609020204030204" pitchFamily="49" charset="0"/>
              </a:rPr>
              <a:t>) {</a:t>
            </a:r>
          </a:p>
          <a:p>
            <a:pPr marL="457200" lvl="1" indent="0">
              <a:buNone/>
            </a:pPr>
            <a:r>
              <a:rPr lang="en-US" sz="2000" smtClean="0">
                <a:solidFill>
                  <a:srgbClr val="000089"/>
                </a:solidFill>
                <a:latin typeface="Consolas" panose="020B0609020204030204" pitchFamily="49" charset="0"/>
              </a:rPr>
              <a:t>   errno </a:t>
            </a:r>
            <a:r>
              <a:rPr lang="en-US" sz="2000">
                <a:solidFill>
                  <a:srgbClr val="555555"/>
                </a:solidFill>
                <a:latin typeface="Consolas" panose="020B0609020204030204" pitchFamily="49" charset="0"/>
              </a:rPr>
              <a:t>= </a:t>
            </a:r>
            <a:r>
              <a:rPr lang="en-US" sz="2000">
                <a:solidFill>
                  <a:srgbClr val="000089"/>
                </a:solidFill>
                <a:latin typeface="Consolas" panose="020B0609020204030204" pitchFamily="49" charset="0"/>
              </a:rPr>
              <a:t>ret</a:t>
            </a:r>
            <a:r>
              <a:rPr lang="en-US" sz="2000">
                <a:solidFill>
                  <a:srgbClr val="000000"/>
                </a:solidFill>
                <a:latin typeface="Consolas" panose="020B0609020204030204" pitchFamily="49" charset="0"/>
              </a:rPr>
              <a:t>;</a:t>
            </a:r>
          </a:p>
          <a:p>
            <a:pPr marL="457200" lvl="1" indent="0">
              <a:buNone/>
            </a:pPr>
            <a:r>
              <a:rPr lang="en-US" sz="2000" smtClean="0">
                <a:solidFill>
                  <a:srgbClr val="000089"/>
                </a:solidFill>
                <a:latin typeface="Consolas" panose="020B0609020204030204" pitchFamily="49" charset="0"/>
              </a:rPr>
              <a:t>   perror</a:t>
            </a:r>
            <a:r>
              <a:rPr lang="en-US" sz="2000">
                <a:solidFill>
                  <a:srgbClr val="000000"/>
                </a:solidFill>
                <a:latin typeface="Consolas" panose="020B0609020204030204" pitchFamily="49" charset="0"/>
              </a:rPr>
              <a:t>(</a:t>
            </a:r>
            <a:r>
              <a:rPr lang="en-US" sz="2000">
                <a:solidFill>
                  <a:srgbClr val="CD3300"/>
                </a:solidFill>
                <a:latin typeface="Consolas" panose="020B0609020204030204" pitchFamily="49" charset="0"/>
              </a:rPr>
              <a:t>"pthread_create"</a:t>
            </a:r>
            <a:r>
              <a:rPr lang="en-US" sz="2000">
                <a:solidFill>
                  <a:srgbClr val="000000"/>
                </a:solidFill>
                <a:latin typeface="Consolas" panose="020B0609020204030204" pitchFamily="49" charset="0"/>
              </a:rPr>
              <a:t>);</a:t>
            </a:r>
          </a:p>
          <a:p>
            <a:pPr marL="457200" lvl="1" indent="0">
              <a:buNone/>
            </a:pPr>
            <a:r>
              <a:rPr lang="en-US" sz="2000" b="1" smtClean="0">
                <a:solidFill>
                  <a:srgbClr val="00669A"/>
                </a:solidFill>
                <a:latin typeface="Consolas" panose="020B0609020204030204" pitchFamily="49" charset="0"/>
              </a:rPr>
              <a:t>   return </a:t>
            </a:r>
            <a:r>
              <a:rPr lang="en-US" sz="2000">
                <a:solidFill>
                  <a:srgbClr val="555555"/>
                </a:solidFill>
                <a:latin typeface="Consolas" panose="020B0609020204030204" pitchFamily="49" charset="0"/>
              </a:rPr>
              <a:t>-</a:t>
            </a:r>
            <a:r>
              <a:rPr lang="en-US" sz="2000">
                <a:solidFill>
                  <a:srgbClr val="FF6600"/>
                </a:solidFill>
                <a:latin typeface="Consolas" panose="020B0609020204030204" pitchFamily="49" charset="0"/>
              </a:rPr>
              <a:t>1</a:t>
            </a:r>
            <a:r>
              <a:rPr lang="en-US" sz="2000">
                <a:solidFill>
                  <a:srgbClr val="000000"/>
                </a:solidFill>
                <a:latin typeface="Consolas" panose="020B0609020204030204" pitchFamily="49" charset="0"/>
              </a:rPr>
              <a:t>;</a:t>
            </a:r>
          </a:p>
          <a:p>
            <a:pPr marL="457200" lvl="1" indent="0">
              <a:buNone/>
            </a:pPr>
            <a:r>
              <a:rPr lang="en-US" sz="2000" smtClean="0">
                <a:solidFill>
                  <a:srgbClr val="000000"/>
                </a:solidFill>
                <a:latin typeface="Consolas" panose="020B0609020204030204" pitchFamily="49" charset="0"/>
              </a:rPr>
              <a:t>} </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F4B4A01C-5AFD-4F27-BE05-BA8B90AEC2FD}"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117</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830578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365128"/>
            <a:ext cx="8543925" cy="530799"/>
          </a:xfrm>
        </p:spPr>
        <p:txBody>
          <a:bodyPr>
            <a:normAutofit fontScale="90000"/>
          </a:bodyPr>
          <a:lstStyle/>
          <a:p>
            <a:r>
              <a:rPr lang="en-US" smtClean="0"/>
              <a:t>A thread example (p. 234)</a:t>
            </a:r>
            <a:endParaRPr lang="en-US"/>
          </a:p>
        </p:txBody>
      </p:sp>
      <p:sp>
        <p:nvSpPr>
          <p:cNvPr id="4" name="날짜 개체 틀 3"/>
          <p:cNvSpPr>
            <a:spLocks noGrp="1"/>
          </p:cNvSpPr>
          <p:nvPr>
            <p:ph type="dt" sz="half" idx="10"/>
          </p:nvPr>
        </p:nvSpPr>
        <p:spPr/>
        <p:txBody>
          <a:bodyPr/>
          <a:lstStyle/>
          <a:p>
            <a:fld id="{3582563F-3CA1-4F37-8CF2-B9F376D1C3DE}"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118</a:t>
            </a:fld>
            <a:endParaRPr lang="en-US"/>
          </a:p>
        </p:txBody>
      </p:sp>
      <p:sp>
        <p:nvSpPr>
          <p:cNvPr id="3" name="내용 개체 틀 2"/>
          <p:cNvSpPr>
            <a:spLocks noGrp="1"/>
          </p:cNvSpPr>
          <p:nvPr>
            <p:ph idx="1"/>
          </p:nvPr>
        </p:nvSpPr>
        <p:spPr>
          <a:xfrm>
            <a:off x="681038" y="1087542"/>
            <a:ext cx="8543925" cy="5479513"/>
          </a:xfrm>
          <a:solidFill>
            <a:schemeClr val="bg1"/>
          </a:solidFill>
          <a:ln>
            <a:solidFill>
              <a:schemeClr val="accent1"/>
            </a:solidFill>
          </a:ln>
        </p:spPr>
        <p:txBody>
          <a:bodyPr>
            <a:normAutofit fontScale="55000" lnSpcReduction="20000"/>
          </a:bodyPr>
          <a:lstStyle/>
          <a:p>
            <a:endParaRPr lang="en-US" smtClean="0">
              <a:solidFill>
                <a:srgbClr val="009A9A"/>
              </a:solidFill>
              <a:latin typeface="Consolas" panose="020B0609020204030204" pitchFamily="49" charset="0"/>
            </a:endParaRPr>
          </a:p>
          <a:p>
            <a:pPr marL="971550" lvl="1" indent="-514350">
              <a:buFont typeface="+mj-lt"/>
              <a:buAutoNum type="arabicPeriod"/>
            </a:pPr>
            <a:r>
              <a:rPr lang="en-US" smtClean="0">
                <a:solidFill>
                  <a:srgbClr val="009A9A"/>
                </a:solidFill>
                <a:latin typeface="Consolas" panose="020B0609020204030204" pitchFamily="49" charset="0"/>
              </a:rPr>
              <a:t>#</a:t>
            </a:r>
            <a:r>
              <a:rPr lang="en-US">
                <a:solidFill>
                  <a:srgbClr val="009A9A"/>
                </a:solidFill>
                <a:latin typeface="Consolas" panose="020B0609020204030204" pitchFamily="49" charset="0"/>
              </a:rPr>
              <a:t>include &lt;stdlib.h</a:t>
            </a:r>
            <a:r>
              <a:rPr lang="en-US" smtClean="0">
                <a:solidFill>
                  <a:srgbClr val="009A9A"/>
                </a:solidFill>
                <a:latin typeface="Consolas" panose="020B0609020204030204" pitchFamily="49" charset="0"/>
              </a:rPr>
              <a:t>&gt;</a:t>
            </a:r>
          </a:p>
          <a:p>
            <a:pPr marL="971550" lvl="1" indent="-514350">
              <a:buFont typeface="+mj-lt"/>
              <a:buAutoNum type="arabicPeriod"/>
            </a:pPr>
            <a:r>
              <a:rPr lang="en-US" smtClean="0">
                <a:solidFill>
                  <a:srgbClr val="009A9A"/>
                </a:solidFill>
                <a:latin typeface="Consolas" panose="020B0609020204030204" pitchFamily="49" charset="0"/>
              </a:rPr>
              <a:t>#</a:t>
            </a:r>
            <a:r>
              <a:rPr lang="en-US">
                <a:solidFill>
                  <a:srgbClr val="009A9A"/>
                </a:solidFill>
                <a:latin typeface="Consolas" panose="020B0609020204030204" pitchFamily="49" charset="0"/>
              </a:rPr>
              <a:t>include &lt;stdio.h</a:t>
            </a:r>
            <a:r>
              <a:rPr lang="en-US" smtClean="0">
                <a:solidFill>
                  <a:srgbClr val="009A9A"/>
                </a:solidFill>
                <a:latin typeface="Consolas" panose="020B0609020204030204" pitchFamily="49" charset="0"/>
              </a:rPr>
              <a:t>&gt;</a:t>
            </a:r>
          </a:p>
          <a:p>
            <a:pPr marL="971550" lvl="1" indent="-514350">
              <a:buFont typeface="+mj-lt"/>
              <a:buAutoNum type="arabicPeriod"/>
            </a:pPr>
            <a:r>
              <a:rPr lang="en-US" smtClean="0">
                <a:solidFill>
                  <a:srgbClr val="009A9A"/>
                </a:solidFill>
                <a:latin typeface="Consolas" panose="020B0609020204030204" pitchFamily="49" charset="0"/>
              </a:rPr>
              <a:t>#</a:t>
            </a:r>
            <a:r>
              <a:rPr lang="en-US">
                <a:solidFill>
                  <a:srgbClr val="009A9A"/>
                </a:solidFill>
                <a:latin typeface="Consolas" panose="020B0609020204030204" pitchFamily="49" charset="0"/>
              </a:rPr>
              <a:t>include &lt;pthread.h&gt;</a:t>
            </a:r>
          </a:p>
          <a:p>
            <a:pPr marL="971550" lvl="1" indent="-514350">
              <a:buFont typeface="+mj-lt"/>
              <a:buAutoNum type="arabicPeriod"/>
            </a:pPr>
            <a:r>
              <a:rPr lang="en-US" b="1">
                <a:solidFill>
                  <a:srgbClr val="007789"/>
                </a:solidFill>
                <a:latin typeface="Consolas" panose="020B0609020204030204" pitchFamily="49" charset="0"/>
              </a:rPr>
              <a:t>void </a:t>
            </a:r>
            <a:r>
              <a:rPr lang="en-US">
                <a:solidFill>
                  <a:srgbClr val="555555"/>
                </a:solidFill>
                <a:latin typeface="Consolas" panose="020B0609020204030204" pitchFamily="49" charset="0"/>
              </a:rPr>
              <a:t>* </a:t>
            </a:r>
            <a:r>
              <a:rPr lang="en-US">
                <a:solidFill>
                  <a:srgbClr val="CD00FF"/>
                </a:solidFill>
                <a:latin typeface="Consolas" panose="020B0609020204030204" pitchFamily="49" charset="0"/>
              </a:rPr>
              <a:t>start_thread </a:t>
            </a:r>
            <a:r>
              <a:rPr lang="en-US">
                <a:solidFill>
                  <a:srgbClr val="000000"/>
                </a:solidFill>
                <a:latin typeface="Consolas" panose="020B0609020204030204" pitchFamily="49" charset="0"/>
              </a:rPr>
              <a:t>(</a:t>
            </a:r>
            <a:r>
              <a:rPr lang="en-US" b="1">
                <a:solidFill>
                  <a:srgbClr val="007789"/>
                </a:solidFill>
                <a:latin typeface="Consolas" panose="020B0609020204030204" pitchFamily="49" charset="0"/>
              </a:rPr>
              <a:t>void </a:t>
            </a:r>
            <a:r>
              <a:rPr lang="en-US">
                <a:solidFill>
                  <a:srgbClr val="555555"/>
                </a:solidFill>
                <a:latin typeface="Consolas" panose="020B0609020204030204" pitchFamily="49" charset="0"/>
              </a:rPr>
              <a:t>*</a:t>
            </a:r>
            <a:r>
              <a:rPr lang="en-US">
                <a:solidFill>
                  <a:srgbClr val="000089"/>
                </a:solidFill>
                <a:latin typeface="Consolas" panose="020B0609020204030204" pitchFamily="49" charset="0"/>
              </a:rPr>
              <a:t>message</a:t>
            </a:r>
            <a:r>
              <a:rPr lang="en-US" smtClean="0">
                <a:solidFill>
                  <a:srgbClr val="000000"/>
                </a:solidFill>
                <a:latin typeface="Consolas" panose="020B0609020204030204" pitchFamily="49" charset="0"/>
              </a:rPr>
              <a:t>) {</a:t>
            </a:r>
            <a:endParaRPr lang="en-US">
              <a:solidFill>
                <a:srgbClr val="000000"/>
              </a:solidFill>
              <a:latin typeface="Consolas" panose="020B0609020204030204" pitchFamily="49" charset="0"/>
            </a:endParaRPr>
          </a:p>
          <a:p>
            <a:pPr marL="971550" lvl="1" indent="-514350">
              <a:buFont typeface="+mj-lt"/>
              <a:buAutoNum type="arabicPeriod"/>
            </a:pPr>
            <a:r>
              <a:rPr lang="en-US" smtClean="0">
                <a:solidFill>
                  <a:srgbClr val="000089"/>
                </a:solidFill>
                <a:latin typeface="Consolas" panose="020B0609020204030204" pitchFamily="49" charset="0"/>
              </a:rPr>
              <a:t>   printf </a:t>
            </a:r>
            <a:r>
              <a:rPr lang="en-US">
                <a:solidFill>
                  <a:srgbClr val="000000"/>
                </a:solidFill>
                <a:latin typeface="Consolas" panose="020B0609020204030204" pitchFamily="49" charset="0"/>
              </a:rPr>
              <a:t>(</a:t>
            </a:r>
            <a:r>
              <a:rPr lang="en-US">
                <a:solidFill>
                  <a:srgbClr val="CD3300"/>
                </a:solidFill>
                <a:latin typeface="Consolas" panose="020B0609020204030204" pitchFamily="49" charset="0"/>
              </a:rPr>
              <a:t>"%s</a:t>
            </a:r>
            <a:r>
              <a:rPr lang="en-US" b="1">
                <a:solidFill>
                  <a:srgbClr val="CD3300"/>
                </a:solidFill>
                <a:latin typeface="Consolas" panose="020B0609020204030204" pitchFamily="49" charset="0"/>
              </a:rPr>
              <a:t>\n</a:t>
            </a:r>
            <a:r>
              <a:rPr lang="en-US">
                <a:solidFill>
                  <a:srgbClr val="CD3300"/>
                </a:solidFill>
                <a:latin typeface="Consolas" panose="020B0609020204030204" pitchFamily="49" charset="0"/>
              </a:rPr>
              <a:t>"</a:t>
            </a:r>
            <a:r>
              <a:rPr lang="en-US">
                <a:solidFill>
                  <a:srgbClr val="000000"/>
                </a:solidFill>
                <a:latin typeface="Consolas" panose="020B0609020204030204" pitchFamily="49" charset="0"/>
              </a:rPr>
              <a:t>, (</a:t>
            </a:r>
            <a:r>
              <a:rPr lang="en-US" b="1">
                <a:solidFill>
                  <a:srgbClr val="00669A"/>
                </a:solidFill>
                <a:latin typeface="Consolas" panose="020B0609020204030204" pitchFamily="49" charset="0"/>
              </a:rPr>
              <a:t>const </a:t>
            </a:r>
            <a:r>
              <a:rPr lang="en-US" b="1">
                <a:solidFill>
                  <a:srgbClr val="007789"/>
                </a:solidFill>
                <a:latin typeface="Consolas" panose="020B0609020204030204" pitchFamily="49" charset="0"/>
              </a:rPr>
              <a:t>char </a:t>
            </a:r>
            <a:r>
              <a:rPr lang="en-US">
                <a:solidFill>
                  <a:srgbClr val="555555"/>
                </a:solidFill>
                <a:latin typeface="Consolas" panose="020B0609020204030204" pitchFamily="49" charset="0"/>
              </a:rPr>
              <a:t>*</a:t>
            </a:r>
            <a:r>
              <a:rPr lang="en-US">
                <a:solidFill>
                  <a:srgbClr val="000000"/>
                </a:solidFill>
                <a:latin typeface="Consolas" panose="020B0609020204030204" pitchFamily="49" charset="0"/>
              </a:rPr>
              <a:t>) </a:t>
            </a:r>
            <a:r>
              <a:rPr lang="en-US">
                <a:solidFill>
                  <a:srgbClr val="000089"/>
                </a:solidFill>
                <a:latin typeface="Consolas" panose="020B0609020204030204" pitchFamily="49" charset="0"/>
              </a:rPr>
              <a:t>message</a:t>
            </a:r>
            <a:r>
              <a:rPr lang="en-US" smtClean="0">
                <a:solidFill>
                  <a:srgbClr val="000000"/>
                </a:solidFill>
                <a:latin typeface="Consolas" panose="020B0609020204030204" pitchFamily="49" charset="0"/>
              </a:rPr>
              <a:t>);</a:t>
            </a:r>
          </a:p>
          <a:p>
            <a:pPr marL="971550" lvl="1" indent="-514350">
              <a:buFont typeface="+mj-lt"/>
              <a:buAutoNum type="arabicPeriod"/>
            </a:pPr>
            <a:r>
              <a:rPr lang="en-US" b="1" smtClean="0">
                <a:solidFill>
                  <a:srgbClr val="00669A"/>
                </a:solidFill>
                <a:latin typeface="Consolas" panose="020B0609020204030204" pitchFamily="49" charset="0"/>
              </a:rPr>
              <a:t>   return </a:t>
            </a:r>
            <a:r>
              <a:rPr lang="en-US">
                <a:solidFill>
                  <a:srgbClr val="000089"/>
                </a:solidFill>
                <a:latin typeface="Consolas" panose="020B0609020204030204" pitchFamily="49" charset="0"/>
              </a:rPr>
              <a:t>message</a:t>
            </a:r>
            <a:r>
              <a:rPr lang="en-US">
                <a:solidFill>
                  <a:srgbClr val="000000"/>
                </a:solidFill>
                <a:latin typeface="Consolas" panose="020B0609020204030204" pitchFamily="49" charset="0"/>
              </a:rPr>
              <a:t>;</a:t>
            </a:r>
          </a:p>
          <a:p>
            <a:pPr marL="971550" lvl="1" indent="-514350">
              <a:buFont typeface="+mj-lt"/>
              <a:buAutoNum type="arabicPeriod"/>
            </a:pPr>
            <a:r>
              <a:rPr lang="en-US">
                <a:solidFill>
                  <a:srgbClr val="000000"/>
                </a:solidFill>
                <a:latin typeface="Consolas" panose="020B0609020204030204" pitchFamily="49" charset="0"/>
              </a:rPr>
              <a:t>}</a:t>
            </a:r>
          </a:p>
          <a:p>
            <a:pPr marL="971550" lvl="1" indent="-514350">
              <a:buFont typeface="+mj-lt"/>
              <a:buAutoNum type="arabicPeriod"/>
            </a:pPr>
            <a:r>
              <a:rPr lang="en-US" b="1">
                <a:solidFill>
                  <a:srgbClr val="007789"/>
                </a:solidFill>
                <a:latin typeface="Consolas" panose="020B0609020204030204" pitchFamily="49" charset="0"/>
              </a:rPr>
              <a:t>int </a:t>
            </a:r>
            <a:r>
              <a:rPr lang="en-US">
                <a:solidFill>
                  <a:srgbClr val="CD00FF"/>
                </a:solidFill>
                <a:latin typeface="Consolas" panose="020B0609020204030204" pitchFamily="49" charset="0"/>
              </a:rPr>
              <a:t>main </a:t>
            </a:r>
            <a:r>
              <a:rPr lang="en-US">
                <a:solidFill>
                  <a:srgbClr val="000000"/>
                </a:solidFill>
                <a:latin typeface="Consolas" panose="020B0609020204030204" pitchFamily="49" charset="0"/>
              </a:rPr>
              <a:t>(</a:t>
            </a:r>
            <a:r>
              <a:rPr lang="en-US" b="1">
                <a:solidFill>
                  <a:srgbClr val="007789"/>
                </a:solidFill>
                <a:latin typeface="Consolas" panose="020B0609020204030204" pitchFamily="49" charset="0"/>
              </a:rPr>
              <a:t>void</a:t>
            </a:r>
            <a:r>
              <a:rPr lang="en-US" smtClean="0">
                <a:solidFill>
                  <a:srgbClr val="000000"/>
                </a:solidFill>
                <a:latin typeface="Consolas" panose="020B0609020204030204" pitchFamily="49" charset="0"/>
              </a:rPr>
              <a:t>) {</a:t>
            </a:r>
            <a:endParaRPr lang="en-US">
              <a:solidFill>
                <a:srgbClr val="000000"/>
              </a:solidFill>
              <a:latin typeface="Consolas" panose="020B0609020204030204" pitchFamily="49" charset="0"/>
            </a:endParaRPr>
          </a:p>
          <a:p>
            <a:pPr marL="971550" lvl="1" indent="-514350">
              <a:buFont typeface="+mj-lt"/>
              <a:buAutoNum type="arabicPeriod"/>
            </a:pPr>
            <a:r>
              <a:rPr lang="en-US" smtClean="0">
                <a:solidFill>
                  <a:srgbClr val="000089"/>
                </a:solidFill>
                <a:latin typeface="Consolas" panose="020B0609020204030204" pitchFamily="49" charset="0"/>
              </a:rPr>
              <a:t>   pthread_t </a:t>
            </a:r>
            <a:r>
              <a:rPr lang="en-US">
                <a:solidFill>
                  <a:srgbClr val="000089"/>
                </a:solidFill>
                <a:latin typeface="Consolas" panose="020B0609020204030204" pitchFamily="49" charset="0"/>
              </a:rPr>
              <a:t>thing1</a:t>
            </a:r>
            <a:r>
              <a:rPr lang="en-US">
                <a:solidFill>
                  <a:srgbClr val="000000"/>
                </a:solidFill>
                <a:latin typeface="Consolas" panose="020B0609020204030204" pitchFamily="49" charset="0"/>
              </a:rPr>
              <a:t>, </a:t>
            </a:r>
            <a:r>
              <a:rPr lang="en-US">
                <a:solidFill>
                  <a:srgbClr val="000089"/>
                </a:solidFill>
                <a:latin typeface="Consolas" panose="020B0609020204030204" pitchFamily="49" charset="0"/>
              </a:rPr>
              <a:t>thing2</a:t>
            </a:r>
            <a:r>
              <a:rPr lang="en-US">
                <a:solidFill>
                  <a:srgbClr val="000000"/>
                </a:solidFill>
                <a:latin typeface="Consolas" panose="020B0609020204030204" pitchFamily="49" charset="0"/>
              </a:rPr>
              <a:t>;</a:t>
            </a:r>
          </a:p>
          <a:p>
            <a:pPr marL="971550" lvl="1" indent="-514350">
              <a:buFont typeface="+mj-lt"/>
              <a:buAutoNum type="arabicPeriod"/>
            </a:pPr>
            <a:r>
              <a:rPr lang="en-US" b="1" smtClean="0">
                <a:solidFill>
                  <a:srgbClr val="00669A"/>
                </a:solidFill>
                <a:latin typeface="Consolas" panose="020B0609020204030204" pitchFamily="49" charset="0"/>
              </a:rPr>
              <a:t>   const </a:t>
            </a:r>
            <a:r>
              <a:rPr lang="en-US" b="1">
                <a:solidFill>
                  <a:srgbClr val="007789"/>
                </a:solidFill>
                <a:latin typeface="Consolas" panose="020B0609020204030204" pitchFamily="49" charset="0"/>
              </a:rPr>
              <a:t>char </a:t>
            </a:r>
            <a:r>
              <a:rPr lang="en-US">
                <a:solidFill>
                  <a:srgbClr val="555555"/>
                </a:solidFill>
                <a:latin typeface="Consolas" panose="020B0609020204030204" pitchFamily="49" charset="0"/>
              </a:rPr>
              <a:t>*</a:t>
            </a:r>
            <a:r>
              <a:rPr lang="en-US">
                <a:solidFill>
                  <a:srgbClr val="000089"/>
                </a:solidFill>
                <a:latin typeface="Consolas" panose="020B0609020204030204" pitchFamily="49" charset="0"/>
              </a:rPr>
              <a:t>message1 </a:t>
            </a:r>
            <a:r>
              <a:rPr lang="en-US">
                <a:solidFill>
                  <a:srgbClr val="555555"/>
                </a:solidFill>
                <a:latin typeface="Consolas" panose="020B0609020204030204" pitchFamily="49" charset="0"/>
              </a:rPr>
              <a:t>= </a:t>
            </a:r>
            <a:r>
              <a:rPr lang="en-US">
                <a:solidFill>
                  <a:srgbClr val="CD3300"/>
                </a:solidFill>
                <a:latin typeface="Consolas" panose="020B0609020204030204" pitchFamily="49" charset="0"/>
              </a:rPr>
              <a:t>"Thing 1</a:t>
            </a:r>
            <a:r>
              <a:rPr lang="en-US" smtClean="0">
                <a:solidFill>
                  <a:srgbClr val="CD3300"/>
                </a:solidFill>
                <a:latin typeface="Consolas" panose="020B0609020204030204" pitchFamily="49" charset="0"/>
              </a:rPr>
              <a:t>"</a:t>
            </a:r>
            <a:r>
              <a:rPr lang="en-US" smtClean="0">
                <a:solidFill>
                  <a:srgbClr val="000000"/>
                </a:solidFill>
                <a:latin typeface="Consolas" panose="020B0609020204030204" pitchFamily="49" charset="0"/>
              </a:rPr>
              <a:t>;</a:t>
            </a:r>
          </a:p>
          <a:p>
            <a:pPr marL="971550" lvl="1" indent="-514350">
              <a:buFont typeface="+mj-lt"/>
              <a:buAutoNum type="arabicPeriod"/>
            </a:pPr>
            <a:r>
              <a:rPr lang="en-US" b="1" smtClean="0">
                <a:solidFill>
                  <a:srgbClr val="00669A"/>
                </a:solidFill>
                <a:latin typeface="Consolas" panose="020B0609020204030204" pitchFamily="49" charset="0"/>
              </a:rPr>
              <a:t>   const </a:t>
            </a:r>
            <a:r>
              <a:rPr lang="en-US" b="1">
                <a:solidFill>
                  <a:srgbClr val="007789"/>
                </a:solidFill>
                <a:latin typeface="Consolas" panose="020B0609020204030204" pitchFamily="49" charset="0"/>
              </a:rPr>
              <a:t>char </a:t>
            </a:r>
            <a:r>
              <a:rPr lang="en-US">
                <a:solidFill>
                  <a:srgbClr val="555555"/>
                </a:solidFill>
                <a:latin typeface="Consolas" panose="020B0609020204030204" pitchFamily="49" charset="0"/>
              </a:rPr>
              <a:t>*</a:t>
            </a:r>
            <a:r>
              <a:rPr lang="en-US">
                <a:solidFill>
                  <a:srgbClr val="000089"/>
                </a:solidFill>
                <a:latin typeface="Consolas" panose="020B0609020204030204" pitchFamily="49" charset="0"/>
              </a:rPr>
              <a:t>message2 </a:t>
            </a:r>
            <a:r>
              <a:rPr lang="en-US">
                <a:solidFill>
                  <a:srgbClr val="555555"/>
                </a:solidFill>
                <a:latin typeface="Consolas" panose="020B0609020204030204" pitchFamily="49" charset="0"/>
              </a:rPr>
              <a:t>= </a:t>
            </a:r>
            <a:r>
              <a:rPr lang="en-US">
                <a:solidFill>
                  <a:srgbClr val="CD3300"/>
                </a:solidFill>
                <a:latin typeface="Consolas" panose="020B0609020204030204" pitchFamily="49" charset="0"/>
              </a:rPr>
              <a:t>"Thing 2</a:t>
            </a:r>
            <a:r>
              <a:rPr lang="en-US" smtClean="0">
                <a:solidFill>
                  <a:srgbClr val="CD3300"/>
                </a:solidFill>
                <a:latin typeface="Consolas" panose="020B0609020204030204" pitchFamily="49" charset="0"/>
              </a:rPr>
              <a:t>"</a:t>
            </a:r>
            <a:r>
              <a:rPr lang="en-US" smtClean="0">
                <a:solidFill>
                  <a:srgbClr val="000000"/>
                </a:solidFill>
                <a:latin typeface="Consolas" panose="020B0609020204030204" pitchFamily="49" charset="0"/>
              </a:rPr>
              <a:t>;</a:t>
            </a:r>
          </a:p>
          <a:p>
            <a:pPr marL="971550" lvl="1" indent="-514350">
              <a:buFont typeface="+mj-lt"/>
              <a:buAutoNum type="arabicPeriod"/>
            </a:pPr>
            <a:r>
              <a:rPr lang="en-US" smtClean="0">
                <a:solidFill>
                  <a:srgbClr val="000000"/>
                </a:solidFill>
                <a:latin typeface="Consolas" panose="020B0609020204030204" pitchFamily="49" charset="0"/>
              </a:rPr>
              <a:t>   /* create threads */</a:t>
            </a:r>
            <a:endParaRPr lang="en-US">
              <a:solidFill>
                <a:srgbClr val="000000"/>
              </a:solidFill>
              <a:latin typeface="Consolas" panose="020B0609020204030204" pitchFamily="49" charset="0"/>
            </a:endParaRPr>
          </a:p>
          <a:p>
            <a:pPr marL="971550" lvl="1" indent="-514350">
              <a:buFont typeface="+mj-lt"/>
              <a:buAutoNum type="arabicPeriod"/>
            </a:pPr>
            <a:r>
              <a:rPr lang="en-US" smtClean="0">
                <a:solidFill>
                  <a:srgbClr val="000089"/>
                </a:solidFill>
                <a:latin typeface="Consolas" panose="020B0609020204030204" pitchFamily="49" charset="0"/>
              </a:rPr>
              <a:t>   pthread_create </a:t>
            </a:r>
            <a:r>
              <a:rPr lang="en-US">
                <a:solidFill>
                  <a:srgbClr val="000000"/>
                </a:solidFill>
                <a:latin typeface="Consolas" panose="020B0609020204030204" pitchFamily="49" charset="0"/>
              </a:rPr>
              <a:t>(</a:t>
            </a:r>
            <a:r>
              <a:rPr lang="en-US">
                <a:solidFill>
                  <a:srgbClr val="555555"/>
                </a:solidFill>
                <a:latin typeface="Consolas" panose="020B0609020204030204" pitchFamily="49" charset="0"/>
              </a:rPr>
              <a:t>&amp;</a:t>
            </a:r>
            <a:r>
              <a:rPr lang="en-US">
                <a:solidFill>
                  <a:srgbClr val="000089"/>
                </a:solidFill>
                <a:latin typeface="Consolas" panose="020B0609020204030204" pitchFamily="49" charset="0"/>
              </a:rPr>
              <a:t>thing1</a:t>
            </a:r>
            <a:r>
              <a:rPr lang="en-US">
                <a:solidFill>
                  <a:srgbClr val="000000"/>
                </a:solidFill>
                <a:latin typeface="Consolas" panose="020B0609020204030204" pitchFamily="49" charset="0"/>
              </a:rPr>
              <a:t>, </a:t>
            </a:r>
            <a:r>
              <a:rPr lang="en-US">
                <a:solidFill>
                  <a:srgbClr val="336666"/>
                </a:solidFill>
                <a:latin typeface="Consolas" panose="020B0609020204030204" pitchFamily="49" charset="0"/>
              </a:rPr>
              <a:t>NULL</a:t>
            </a:r>
            <a:r>
              <a:rPr lang="en-US">
                <a:solidFill>
                  <a:srgbClr val="000000"/>
                </a:solidFill>
                <a:latin typeface="Consolas" panose="020B0609020204030204" pitchFamily="49" charset="0"/>
              </a:rPr>
              <a:t>, </a:t>
            </a:r>
            <a:r>
              <a:rPr lang="en-US">
                <a:solidFill>
                  <a:srgbClr val="000089"/>
                </a:solidFill>
                <a:latin typeface="Consolas" panose="020B0609020204030204" pitchFamily="49" charset="0"/>
              </a:rPr>
              <a:t>start_thread</a:t>
            </a:r>
            <a:r>
              <a:rPr lang="en-US">
                <a:solidFill>
                  <a:srgbClr val="000000"/>
                </a:solidFill>
                <a:latin typeface="Consolas" panose="020B0609020204030204" pitchFamily="49" charset="0"/>
              </a:rPr>
              <a:t>, (</a:t>
            </a:r>
            <a:r>
              <a:rPr lang="en-US" b="1">
                <a:solidFill>
                  <a:srgbClr val="007789"/>
                </a:solidFill>
                <a:latin typeface="Consolas" panose="020B0609020204030204" pitchFamily="49" charset="0"/>
              </a:rPr>
              <a:t>void </a:t>
            </a:r>
            <a:r>
              <a:rPr lang="en-US">
                <a:solidFill>
                  <a:srgbClr val="555555"/>
                </a:solidFill>
                <a:latin typeface="Consolas" panose="020B0609020204030204" pitchFamily="49" charset="0"/>
              </a:rPr>
              <a:t>*</a:t>
            </a:r>
            <a:r>
              <a:rPr lang="en-US">
                <a:solidFill>
                  <a:srgbClr val="000000"/>
                </a:solidFill>
                <a:latin typeface="Consolas" panose="020B0609020204030204" pitchFamily="49" charset="0"/>
              </a:rPr>
              <a:t>) </a:t>
            </a:r>
            <a:r>
              <a:rPr lang="en-US">
                <a:solidFill>
                  <a:srgbClr val="000089"/>
                </a:solidFill>
                <a:latin typeface="Consolas" panose="020B0609020204030204" pitchFamily="49" charset="0"/>
              </a:rPr>
              <a:t>message1</a:t>
            </a:r>
            <a:r>
              <a:rPr lang="en-US">
                <a:solidFill>
                  <a:srgbClr val="000000"/>
                </a:solidFill>
                <a:latin typeface="Consolas" panose="020B0609020204030204" pitchFamily="49" charset="0"/>
              </a:rPr>
              <a:t>);</a:t>
            </a:r>
          </a:p>
          <a:p>
            <a:pPr marL="971550" lvl="1" indent="-514350">
              <a:buFont typeface="+mj-lt"/>
              <a:buAutoNum type="arabicPeriod"/>
            </a:pPr>
            <a:r>
              <a:rPr lang="en-US" smtClean="0">
                <a:solidFill>
                  <a:srgbClr val="000089"/>
                </a:solidFill>
                <a:latin typeface="Consolas" panose="020B0609020204030204" pitchFamily="49" charset="0"/>
              </a:rPr>
              <a:t>   pthread_create </a:t>
            </a:r>
            <a:r>
              <a:rPr lang="en-US">
                <a:solidFill>
                  <a:srgbClr val="000000"/>
                </a:solidFill>
                <a:latin typeface="Consolas" panose="020B0609020204030204" pitchFamily="49" charset="0"/>
              </a:rPr>
              <a:t>(</a:t>
            </a:r>
            <a:r>
              <a:rPr lang="en-US">
                <a:solidFill>
                  <a:srgbClr val="555555"/>
                </a:solidFill>
                <a:latin typeface="Consolas" panose="020B0609020204030204" pitchFamily="49" charset="0"/>
              </a:rPr>
              <a:t>&amp;</a:t>
            </a:r>
            <a:r>
              <a:rPr lang="en-US">
                <a:solidFill>
                  <a:srgbClr val="000089"/>
                </a:solidFill>
                <a:latin typeface="Consolas" panose="020B0609020204030204" pitchFamily="49" charset="0"/>
              </a:rPr>
              <a:t>thing2</a:t>
            </a:r>
            <a:r>
              <a:rPr lang="en-US">
                <a:solidFill>
                  <a:srgbClr val="000000"/>
                </a:solidFill>
                <a:latin typeface="Consolas" panose="020B0609020204030204" pitchFamily="49" charset="0"/>
              </a:rPr>
              <a:t>, </a:t>
            </a:r>
            <a:r>
              <a:rPr lang="en-US">
                <a:solidFill>
                  <a:srgbClr val="336666"/>
                </a:solidFill>
                <a:latin typeface="Consolas" panose="020B0609020204030204" pitchFamily="49" charset="0"/>
              </a:rPr>
              <a:t>NULL</a:t>
            </a:r>
            <a:r>
              <a:rPr lang="en-US">
                <a:solidFill>
                  <a:srgbClr val="000000"/>
                </a:solidFill>
                <a:latin typeface="Consolas" panose="020B0609020204030204" pitchFamily="49" charset="0"/>
              </a:rPr>
              <a:t>, </a:t>
            </a:r>
            <a:r>
              <a:rPr lang="en-US">
                <a:solidFill>
                  <a:srgbClr val="000089"/>
                </a:solidFill>
                <a:latin typeface="Consolas" panose="020B0609020204030204" pitchFamily="49" charset="0"/>
              </a:rPr>
              <a:t>start_thread</a:t>
            </a:r>
            <a:r>
              <a:rPr lang="en-US">
                <a:solidFill>
                  <a:srgbClr val="000000"/>
                </a:solidFill>
                <a:latin typeface="Consolas" panose="020B0609020204030204" pitchFamily="49" charset="0"/>
              </a:rPr>
              <a:t>, (</a:t>
            </a:r>
            <a:r>
              <a:rPr lang="en-US" b="1">
                <a:solidFill>
                  <a:srgbClr val="007789"/>
                </a:solidFill>
                <a:latin typeface="Consolas" panose="020B0609020204030204" pitchFamily="49" charset="0"/>
              </a:rPr>
              <a:t>void </a:t>
            </a:r>
            <a:r>
              <a:rPr lang="en-US">
                <a:solidFill>
                  <a:srgbClr val="555555"/>
                </a:solidFill>
                <a:latin typeface="Consolas" panose="020B0609020204030204" pitchFamily="49" charset="0"/>
              </a:rPr>
              <a:t>*</a:t>
            </a:r>
            <a:r>
              <a:rPr lang="en-US">
                <a:solidFill>
                  <a:srgbClr val="000000"/>
                </a:solidFill>
                <a:latin typeface="Consolas" panose="020B0609020204030204" pitchFamily="49" charset="0"/>
              </a:rPr>
              <a:t>) </a:t>
            </a:r>
            <a:r>
              <a:rPr lang="en-US">
                <a:solidFill>
                  <a:srgbClr val="000089"/>
                </a:solidFill>
                <a:latin typeface="Consolas" panose="020B0609020204030204" pitchFamily="49" charset="0"/>
              </a:rPr>
              <a:t>message2</a:t>
            </a:r>
            <a:r>
              <a:rPr lang="en-US">
                <a:solidFill>
                  <a:srgbClr val="000000"/>
                </a:solidFill>
                <a:latin typeface="Consolas" panose="020B0609020204030204" pitchFamily="49" charset="0"/>
              </a:rPr>
              <a:t>);</a:t>
            </a:r>
          </a:p>
          <a:p>
            <a:pPr marL="971550" lvl="1" indent="-514350">
              <a:buFont typeface="+mj-lt"/>
              <a:buAutoNum type="arabicPeriod"/>
            </a:pPr>
            <a:r>
              <a:rPr lang="en-US" i="1" smtClean="0">
                <a:solidFill>
                  <a:srgbClr val="35586C"/>
                </a:solidFill>
                <a:latin typeface="Consolas" panose="020B0609020204030204" pitchFamily="49" charset="0"/>
              </a:rPr>
              <a:t>   /*  </a:t>
            </a:r>
            <a:r>
              <a:rPr lang="en-US" i="1">
                <a:solidFill>
                  <a:srgbClr val="35586C"/>
                </a:solidFill>
                <a:latin typeface="Consolas" panose="020B0609020204030204" pitchFamily="49" charset="0"/>
              </a:rPr>
              <a:t>Wait for the threads to exit</a:t>
            </a:r>
            <a:r>
              <a:rPr lang="en-US" i="1" smtClean="0">
                <a:solidFill>
                  <a:srgbClr val="35586C"/>
                </a:solidFill>
                <a:latin typeface="Consolas" panose="020B0609020204030204" pitchFamily="49" charset="0"/>
              </a:rPr>
              <a:t>. */</a:t>
            </a:r>
            <a:endParaRPr lang="en-US" i="1">
              <a:solidFill>
                <a:srgbClr val="35586C"/>
              </a:solidFill>
              <a:latin typeface="Consolas" panose="020B0609020204030204" pitchFamily="49" charset="0"/>
            </a:endParaRPr>
          </a:p>
          <a:p>
            <a:pPr marL="971550" lvl="1" indent="-514350">
              <a:buFont typeface="+mj-lt"/>
              <a:buAutoNum type="arabicPeriod"/>
            </a:pPr>
            <a:r>
              <a:rPr lang="en-US" smtClean="0">
                <a:solidFill>
                  <a:srgbClr val="000089"/>
                </a:solidFill>
                <a:latin typeface="Consolas" panose="020B0609020204030204" pitchFamily="49" charset="0"/>
              </a:rPr>
              <a:t>   pthread_join </a:t>
            </a:r>
            <a:r>
              <a:rPr lang="en-US">
                <a:solidFill>
                  <a:srgbClr val="000000"/>
                </a:solidFill>
                <a:latin typeface="Consolas" panose="020B0609020204030204" pitchFamily="49" charset="0"/>
              </a:rPr>
              <a:t>(</a:t>
            </a:r>
            <a:r>
              <a:rPr lang="en-US">
                <a:solidFill>
                  <a:srgbClr val="000089"/>
                </a:solidFill>
                <a:latin typeface="Consolas" panose="020B0609020204030204" pitchFamily="49" charset="0"/>
              </a:rPr>
              <a:t>thing1</a:t>
            </a:r>
            <a:r>
              <a:rPr lang="en-US">
                <a:solidFill>
                  <a:srgbClr val="000000"/>
                </a:solidFill>
                <a:latin typeface="Consolas" panose="020B0609020204030204" pitchFamily="49" charset="0"/>
              </a:rPr>
              <a:t>, </a:t>
            </a:r>
            <a:r>
              <a:rPr lang="en-US">
                <a:solidFill>
                  <a:srgbClr val="336666"/>
                </a:solidFill>
                <a:latin typeface="Consolas" panose="020B0609020204030204" pitchFamily="49" charset="0"/>
              </a:rPr>
              <a:t>NULL</a:t>
            </a:r>
            <a:r>
              <a:rPr lang="en-US">
                <a:solidFill>
                  <a:srgbClr val="000000"/>
                </a:solidFill>
                <a:latin typeface="Consolas" panose="020B0609020204030204" pitchFamily="49" charset="0"/>
              </a:rPr>
              <a:t>);</a:t>
            </a:r>
          </a:p>
          <a:p>
            <a:pPr marL="971550" lvl="1" indent="-514350">
              <a:buFont typeface="+mj-lt"/>
              <a:buAutoNum type="arabicPeriod"/>
            </a:pPr>
            <a:r>
              <a:rPr lang="en-US" smtClean="0">
                <a:solidFill>
                  <a:srgbClr val="000089"/>
                </a:solidFill>
                <a:latin typeface="Consolas" panose="020B0609020204030204" pitchFamily="49" charset="0"/>
              </a:rPr>
              <a:t>   pthread_join </a:t>
            </a:r>
            <a:r>
              <a:rPr lang="en-US">
                <a:solidFill>
                  <a:srgbClr val="000000"/>
                </a:solidFill>
                <a:latin typeface="Consolas" panose="020B0609020204030204" pitchFamily="49" charset="0"/>
              </a:rPr>
              <a:t>(</a:t>
            </a:r>
            <a:r>
              <a:rPr lang="en-US">
                <a:solidFill>
                  <a:srgbClr val="000089"/>
                </a:solidFill>
                <a:latin typeface="Consolas" panose="020B0609020204030204" pitchFamily="49" charset="0"/>
              </a:rPr>
              <a:t>thing2</a:t>
            </a:r>
            <a:r>
              <a:rPr lang="en-US">
                <a:solidFill>
                  <a:srgbClr val="000000"/>
                </a:solidFill>
                <a:latin typeface="Consolas" panose="020B0609020204030204" pitchFamily="49" charset="0"/>
              </a:rPr>
              <a:t>, </a:t>
            </a:r>
            <a:r>
              <a:rPr lang="en-US">
                <a:solidFill>
                  <a:srgbClr val="336666"/>
                </a:solidFill>
                <a:latin typeface="Consolas" panose="020B0609020204030204" pitchFamily="49" charset="0"/>
              </a:rPr>
              <a:t>NULL</a:t>
            </a:r>
            <a:r>
              <a:rPr lang="en-US">
                <a:solidFill>
                  <a:srgbClr val="000000"/>
                </a:solidFill>
                <a:latin typeface="Consolas" panose="020B0609020204030204" pitchFamily="49" charset="0"/>
              </a:rPr>
              <a:t>);</a:t>
            </a:r>
          </a:p>
          <a:p>
            <a:pPr marL="971550" lvl="1" indent="-514350">
              <a:buFont typeface="+mj-lt"/>
              <a:buAutoNum type="arabicPeriod"/>
            </a:pPr>
            <a:r>
              <a:rPr lang="en-US" b="1" smtClean="0">
                <a:solidFill>
                  <a:srgbClr val="00669A"/>
                </a:solidFill>
                <a:latin typeface="Consolas" panose="020B0609020204030204" pitchFamily="49" charset="0"/>
              </a:rPr>
              <a:t>   return </a:t>
            </a:r>
            <a:r>
              <a:rPr lang="en-US">
                <a:solidFill>
                  <a:srgbClr val="FF6600"/>
                </a:solidFill>
                <a:latin typeface="Consolas" panose="020B0609020204030204" pitchFamily="49" charset="0"/>
              </a:rPr>
              <a:t>0</a:t>
            </a:r>
            <a:r>
              <a:rPr lang="en-US">
                <a:solidFill>
                  <a:srgbClr val="000000"/>
                </a:solidFill>
                <a:latin typeface="Consolas" panose="020B0609020204030204" pitchFamily="49" charset="0"/>
              </a:rPr>
              <a:t>;</a:t>
            </a:r>
          </a:p>
          <a:p>
            <a:pPr marL="971550" lvl="1" indent="-514350">
              <a:buFont typeface="+mj-lt"/>
              <a:buAutoNum type="arabicPeriod"/>
            </a:pPr>
            <a:r>
              <a:rPr lang="en-US">
                <a:solidFill>
                  <a:srgbClr val="000000"/>
                </a:solidFill>
                <a:latin typeface="Consolas" panose="020B0609020204030204" pitchFamily="49" charset="0"/>
              </a:rPr>
              <a:t>}</a:t>
            </a:r>
          </a:p>
          <a:p>
            <a:pPr lvl="1"/>
            <a:endParaRPr lang="en-US" smtClean="0">
              <a:solidFill>
                <a:srgbClr val="000000"/>
              </a:solidFill>
              <a:latin typeface="Consolas" panose="020B0609020204030204" pitchFamily="49" charset="0"/>
            </a:endParaRPr>
          </a:p>
          <a:p>
            <a:pPr lvl="1"/>
            <a:r>
              <a:rPr lang="en-US" smtClean="0">
                <a:solidFill>
                  <a:srgbClr val="000000"/>
                </a:solidFill>
                <a:latin typeface="Consolas" panose="020B0609020204030204" pitchFamily="49" charset="0"/>
              </a:rPr>
              <a:t>$ gcc </a:t>
            </a:r>
            <a:r>
              <a:rPr lang="en-US">
                <a:solidFill>
                  <a:srgbClr val="000000"/>
                </a:solidFill>
                <a:latin typeface="Consolas" panose="020B0609020204030204" pitchFamily="49" charset="0"/>
              </a:rPr>
              <a:t>-Wall -O2 -pthread example.c -o </a:t>
            </a:r>
            <a:r>
              <a:rPr lang="en-US" smtClean="0">
                <a:solidFill>
                  <a:srgbClr val="000000"/>
                </a:solidFill>
                <a:latin typeface="Consolas" panose="020B0609020204030204" pitchFamily="49" charset="0"/>
              </a:rPr>
              <a:t>example </a:t>
            </a:r>
            <a:endParaRPr lang="en-US">
              <a:latin typeface="Consolas" panose="020B0609020204030204" pitchFamily="49" charset="0"/>
            </a:endParaRPr>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4147495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689206" y="3354158"/>
            <a:ext cx="6361471" cy="1692656"/>
          </a:xfrm>
        </p:spPr>
        <p:txBody>
          <a:bodyPr>
            <a:normAutofit/>
          </a:bodyPr>
          <a:lstStyle/>
          <a:p>
            <a:r>
              <a:rPr lang="en-US" sz="4800" smtClean="0"/>
              <a:t>Qt Programming</a:t>
            </a:r>
            <a:endParaRPr lang="en-US" sz="4800"/>
          </a:p>
        </p:txBody>
      </p:sp>
      <p:sp>
        <p:nvSpPr>
          <p:cNvPr id="3" name="부제목 2"/>
          <p:cNvSpPr>
            <a:spLocks noGrp="1"/>
          </p:cNvSpPr>
          <p:nvPr>
            <p:ph type="subTitle" idx="1"/>
          </p:nvPr>
        </p:nvSpPr>
        <p:spPr>
          <a:xfrm>
            <a:off x="3485660" y="1774109"/>
            <a:ext cx="2768564" cy="649922"/>
          </a:xfrm>
        </p:spPr>
        <p:txBody>
          <a:bodyPr/>
          <a:lstStyle/>
          <a:p>
            <a:r>
              <a:rPr lang="en-US" smtClean="0"/>
              <a:t>Qt</a:t>
            </a:r>
            <a:endParaRPr lang="en-US"/>
          </a:p>
        </p:txBody>
      </p:sp>
    </p:spTree>
    <p:extLst>
      <p:ext uri="{BB962C8B-B14F-4D97-AF65-F5344CB8AC3E}">
        <p14:creationId xmlns:p14="http://schemas.microsoft.com/office/powerpoint/2010/main" val="29810460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VM </a:t>
            </a:r>
            <a:r>
              <a:rPr lang="ko-KR" altLang="en-US" smtClean="0"/>
              <a:t>메모리 설정</a:t>
            </a:r>
            <a:endParaRPr lang="en-US"/>
          </a:p>
        </p:txBody>
      </p:sp>
      <p:sp>
        <p:nvSpPr>
          <p:cNvPr id="3" name="내용 개체 틀 2"/>
          <p:cNvSpPr>
            <a:spLocks noGrp="1"/>
          </p:cNvSpPr>
          <p:nvPr>
            <p:ph idx="1"/>
          </p:nvPr>
        </p:nvSpPr>
        <p:spPr>
          <a:xfrm>
            <a:off x="681038" y="1255271"/>
            <a:ext cx="8543925" cy="582765"/>
          </a:xfrm>
        </p:spPr>
        <p:txBody>
          <a:bodyPr/>
          <a:lstStyle/>
          <a:p>
            <a:r>
              <a:rPr lang="ko-KR" altLang="en-US" smtClean="0"/>
              <a:t>메모리를 최대 추천 메모리 크기로 설정</a:t>
            </a:r>
            <a:r>
              <a:rPr lang="en-US" altLang="ko-KR" smtClean="0"/>
              <a:t>.</a:t>
            </a:r>
            <a:endParaRPr lang="en-US"/>
          </a:p>
        </p:txBody>
      </p:sp>
      <p:sp>
        <p:nvSpPr>
          <p:cNvPr id="4" name="날짜 개체 틀 3"/>
          <p:cNvSpPr>
            <a:spLocks noGrp="1"/>
          </p:cNvSpPr>
          <p:nvPr>
            <p:ph type="dt" sz="half" idx="10"/>
          </p:nvPr>
        </p:nvSpPr>
        <p:spPr/>
        <p:txBody>
          <a:bodyPr/>
          <a:lstStyle/>
          <a:p>
            <a:fld id="{7C692C92-2E4A-42E8-A715-ACB6AA734C2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a:t>
            </a:fld>
            <a:endParaRPr lang="en-US"/>
          </a:p>
        </p:txBody>
      </p:sp>
      <p:pic>
        <p:nvPicPr>
          <p:cNvPr id="7" name="그림 6"/>
          <p:cNvPicPr>
            <a:picLocks noChangeAspect="1"/>
          </p:cNvPicPr>
          <p:nvPr/>
        </p:nvPicPr>
        <p:blipFill>
          <a:blip r:embed="rId2"/>
          <a:stretch>
            <a:fillRect/>
          </a:stretch>
        </p:blipFill>
        <p:spPr>
          <a:xfrm>
            <a:off x="2121560" y="2021342"/>
            <a:ext cx="5662880" cy="4151703"/>
          </a:xfrm>
          <a:prstGeom prst="rect">
            <a:avLst/>
          </a:prstGeom>
        </p:spPr>
      </p:pic>
      <p:sp>
        <p:nvSpPr>
          <p:cNvPr id="9" name="모서리가 둥근 직사각형 8"/>
          <p:cNvSpPr/>
          <p:nvPr/>
        </p:nvSpPr>
        <p:spPr>
          <a:xfrm>
            <a:off x="4849090" y="3398983"/>
            <a:ext cx="2147023" cy="350982"/>
          </a:xfrm>
          <a:prstGeom prst="roundRect">
            <a:avLst/>
          </a:prstGeom>
          <a:solidFill>
            <a:srgbClr val="FFFF00">
              <a:alpha val="2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304797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Qt </a:t>
            </a:r>
            <a:r>
              <a:rPr lang="ko-KR" altLang="en-US" smtClean="0"/>
              <a:t>프로그램 예제 실행</a:t>
            </a:r>
            <a:endParaRPr lang="en-US"/>
          </a:p>
        </p:txBody>
      </p:sp>
      <p:sp>
        <p:nvSpPr>
          <p:cNvPr id="3" name="내용 개체 틀 2"/>
          <p:cNvSpPr>
            <a:spLocks noGrp="1"/>
          </p:cNvSpPr>
          <p:nvPr>
            <p:ph idx="1"/>
          </p:nvPr>
        </p:nvSpPr>
        <p:spPr>
          <a:xfrm>
            <a:off x="681038" y="1255271"/>
            <a:ext cx="8543925" cy="3205893"/>
          </a:xfrm>
        </p:spPr>
        <p:txBody>
          <a:bodyPr/>
          <a:lstStyle/>
          <a:p>
            <a:r>
              <a:rPr lang="en-US">
                <a:hlinkClick r:id="rId2"/>
              </a:rPr>
              <a:t>https://www.qt.io/what-is-qt</a:t>
            </a:r>
            <a:r>
              <a:rPr lang="en-US" smtClean="0">
                <a:hlinkClick r:id="rId2"/>
              </a:rPr>
              <a:t>/</a:t>
            </a:r>
            <a:r>
              <a:rPr lang="en-US" smtClean="0"/>
              <a:t> </a:t>
            </a:r>
          </a:p>
          <a:p>
            <a:r>
              <a:rPr lang="en-US" smtClean="0"/>
              <a:t>Qt-Creator </a:t>
            </a:r>
            <a:r>
              <a:rPr lang="ko-KR" altLang="en-US" smtClean="0"/>
              <a:t>실행</a:t>
            </a:r>
            <a:endParaRPr lang="en-US" altLang="ko-KR" smtClean="0"/>
          </a:p>
          <a:p>
            <a:r>
              <a:rPr lang="en-US" smtClean="0"/>
              <a:t>Qt-Example </a:t>
            </a:r>
            <a:r>
              <a:rPr lang="ko-KR" altLang="en-US" smtClean="0"/>
              <a:t>실행</a:t>
            </a:r>
            <a:endParaRPr lang="en-US"/>
          </a:p>
        </p:txBody>
      </p:sp>
      <p:sp>
        <p:nvSpPr>
          <p:cNvPr id="4" name="날짜 개체 틀 3"/>
          <p:cNvSpPr>
            <a:spLocks noGrp="1"/>
          </p:cNvSpPr>
          <p:nvPr>
            <p:ph type="dt" sz="half" idx="10"/>
          </p:nvPr>
        </p:nvSpPr>
        <p:spPr/>
        <p:txBody>
          <a:bodyPr/>
          <a:lstStyle/>
          <a:p>
            <a:fld id="{6DCA903A-2ED4-48A5-A545-7DBD100D3BD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120</a:t>
            </a:fld>
            <a:endParaRPr lang="en-US"/>
          </a:p>
        </p:txBody>
      </p:sp>
      <p:pic>
        <p:nvPicPr>
          <p:cNvPr id="7" name="그림 6"/>
          <p:cNvPicPr>
            <a:picLocks noChangeAspect="1"/>
          </p:cNvPicPr>
          <p:nvPr/>
        </p:nvPicPr>
        <p:blipFill>
          <a:blip r:embed="rId3"/>
          <a:stretch>
            <a:fillRect/>
          </a:stretch>
        </p:blipFill>
        <p:spPr>
          <a:xfrm>
            <a:off x="2583140" y="2982730"/>
            <a:ext cx="4739719" cy="3118142"/>
          </a:xfrm>
          <a:prstGeom prst="rect">
            <a:avLst/>
          </a:prstGeom>
        </p:spPr>
      </p:pic>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81759283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Qt Documentation</a:t>
            </a:r>
            <a:endParaRPr lang="en-US"/>
          </a:p>
        </p:txBody>
      </p:sp>
      <p:sp>
        <p:nvSpPr>
          <p:cNvPr id="3" name="내용 개체 틀 2"/>
          <p:cNvSpPr>
            <a:spLocks noGrp="1"/>
          </p:cNvSpPr>
          <p:nvPr>
            <p:ph idx="1"/>
          </p:nvPr>
        </p:nvSpPr>
        <p:spPr>
          <a:xfrm>
            <a:off x="681038" y="1255271"/>
            <a:ext cx="8543925" cy="1737311"/>
          </a:xfrm>
        </p:spPr>
        <p:txBody>
          <a:bodyPr/>
          <a:lstStyle/>
          <a:p>
            <a:r>
              <a:rPr lang="en-US"/>
              <a:t>Reference : </a:t>
            </a:r>
            <a:endParaRPr lang="en-US" smtClean="0"/>
          </a:p>
          <a:p>
            <a:pPr lvl="1"/>
            <a:r>
              <a:rPr lang="en-US">
                <a:hlinkClick r:id="rId2"/>
              </a:rPr>
              <a:t>http://</a:t>
            </a:r>
            <a:r>
              <a:rPr lang="en-US" smtClean="0">
                <a:hlinkClick r:id="rId2"/>
              </a:rPr>
              <a:t>doc.qt.io</a:t>
            </a:r>
            <a:r>
              <a:rPr lang="en-US"/>
              <a:t> </a:t>
            </a:r>
            <a:r>
              <a:rPr lang="en-US" smtClean="0"/>
              <a:t> </a:t>
            </a:r>
            <a:endParaRPr lang="en-US"/>
          </a:p>
          <a:p>
            <a:pPr lvl="1"/>
            <a:r>
              <a:rPr lang="en-US" smtClean="0">
                <a:hlinkClick r:id="rId3"/>
              </a:rPr>
              <a:t>http</a:t>
            </a:r>
            <a:r>
              <a:rPr lang="en-US">
                <a:hlinkClick r:id="rId3"/>
              </a:rPr>
              <a:t>://doc.qt.io/qt-5/designer-using-a-ui-file.html</a:t>
            </a:r>
            <a:endParaRPr lang="en-US"/>
          </a:p>
        </p:txBody>
      </p:sp>
      <p:sp>
        <p:nvSpPr>
          <p:cNvPr id="4" name="날짜 개체 틀 3"/>
          <p:cNvSpPr>
            <a:spLocks noGrp="1"/>
          </p:cNvSpPr>
          <p:nvPr>
            <p:ph type="dt" sz="half" idx="10"/>
          </p:nvPr>
        </p:nvSpPr>
        <p:spPr/>
        <p:txBody>
          <a:bodyPr/>
          <a:lstStyle/>
          <a:p>
            <a:fld id="{EFAF87A6-4536-4E53-80A3-61ED1B61E20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121</a:t>
            </a:fld>
            <a:endParaRPr lang="en-US"/>
          </a:p>
        </p:txBody>
      </p:sp>
      <p:pic>
        <p:nvPicPr>
          <p:cNvPr id="7" name="그림 6"/>
          <p:cNvPicPr>
            <a:picLocks noChangeAspect="1"/>
          </p:cNvPicPr>
          <p:nvPr/>
        </p:nvPicPr>
        <p:blipFill>
          <a:blip r:embed="rId4"/>
          <a:stretch>
            <a:fillRect/>
          </a:stretch>
        </p:blipFill>
        <p:spPr>
          <a:xfrm>
            <a:off x="2090521" y="2992582"/>
            <a:ext cx="5724957" cy="2966299"/>
          </a:xfrm>
          <a:prstGeom prst="rect">
            <a:avLst/>
          </a:prstGeom>
          <a:ln>
            <a:solidFill>
              <a:schemeClr val="accent1"/>
            </a:solidFill>
          </a:ln>
        </p:spPr>
      </p:pic>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5266347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Qt Project Create</a:t>
            </a:r>
            <a:endParaRPr lang="en-US"/>
          </a:p>
        </p:txBody>
      </p:sp>
      <p:pic>
        <p:nvPicPr>
          <p:cNvPr id="7" name="내용 개체 틀 6"/>
          <p:cNvPicPr>
            <a:picLocks noGrp="1" noChangeAspect="1"/>
          </p:cNvPicPr>
          <p:nvPr>
            <p:ph idx="1"/>
          </p:nvPr>
        </p:nvPicPr>
        <p:blipFill>
          <a:blip r:embed="rId2"/>
          <a:stretch>
            <a:fillRect/>
          </a:stretch>
        </p:blipFill>
        <p:spPr>
          <a:xfrm>
            <a:off x="1006958" y="1261322"/>
            <a:ext cx="7892083" cy="4921250"/>
          </a:xfrm>
          <a:prstGeom prst="rect">
            <a:avLst/>
          </a:prstGeom>
        </p:spPr>
      </p:pic>
      <p:sp>
        <p:nvSpPr>
          <p:cNvPr id="4" name="날짜 개체 틀 3"/>
          <p:cNvSpPr>
            <a:spLocks noGrp="1"/>
          </p:cNvSpPr>
          <p:nvPr>
            <p:ph type="dt" sz="half" idx="10"/>
          </p:nvPr>
        </p:nvSpPr>
        <p:spPr/>
        <p:txBody>
          <a:bodyPr/>
          <a:lstStyle/>
          <a:p>
            <a:fld id="{1B56F162-F6A0-4306-935F-1BF19BD77F35}"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122</a:t>
            </a:fld>
            <a:endParaRPr lang="en-US"/>
          </a:p>
        </p:txBody>
      </p:sp>
      <p:sp>
        <p:nvSpPr>
          <p:cNvPr id="8" name="모서리가 둥근 직사각형 7"/>
          <p:cNvSpPr/>
          <p:nvPr/>
        </p:nvSpPr>
        <p:spPr>
          <a:xfrm>
            <a:off x="2840898" y="1801915"/>
            <a:ext cx="1309072" cy="41374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sp>
        <p:nvSpPr>
          <p:cNvPr id="9" name="모서리가 둥근 직사각형 8"/>
          <p:cNvSpPr/>
          <p:nvPr/>
        </p:nvSpPr>
        <p:spPr>
          <a:xfrm>
            <a:off x="7749936" y="5444861"/>
            <a:ext cx="1309072" cy="41374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cxnSp>
        <p:nvCxnSpPr>
          <p:cNvPr id="11" name="직선 화살표 연결선 10"/>
          <p:cNvCxnSpPr/>
          <p:nvPr/>
        </p:nvCxnSpPr>
        <p:spPr>
          <a:xfrm>
            <a:off x="4149970" y="2215663"/>
            <a:ext cx="3599966" cy="3229198"/>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모서리가 둥근 직사각형 9"/>
          <p:cNvSpPr/>
          <p:nvPr/>
        </p:nvSpPr>
        <p:spPr>
          <a:xfrm>
            <a:off x="4757443" y="2645579"/>
            <a:ext cx="2068230" cy="43936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2548406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프로젝트 폴더 설정</a:t>
            </a:r>
            <a:endParaRPr lang="en-US"/>
          </a:p>
        </p:txBody>
      </p:sp>
      <p:sp>
        <p:nvSpPr>
          <p:cNvPr id="4" name="날짜 개체 틀 3"/>
          <p:cNvSpPr>
            <a:spLocks noGrp="1"/>
          </p:cNvSpPr>
          <p:nvPr>
            <p:ph type="dt" sz="half" idx="10"/>
          </p:nvPr>
        </p:nvSpPr>
        <p:spPr/>
        <p:txBody>
          <a:bodyPr/>
          <a:lstStyle/>
          <a:p>
            <a:fld id="{DB0ABA57-4335-4DF6-967F-A020FA8EB80B}"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123</a:t>
            </a:fld>
            <a:endParaRPr lang="en-US"/>
          </a:p>
        </p:txBody>
      </p:sp>
      <p:grpSp>
        <p:nvGrpSpPr>
          <p:cNvPr id="16" name="그룹 15"/>
          <p:cNvGrpSpPr/>
          <p:nvPr/>
        </p:nvGrpSpPr>
        <p:grpSpPr>
          <a:xfrm>
            <a:off x="1140345" y="1800227"/>
            <a:ext cx="7440585" cy="4921250"/>
            <a:chOff x="1205000" y="1255713"/>
            <a:chExt cx="7440585" cy="4921250"/>
          </a:xfrm>
        </p:grpSpPr>
        <p:pic>
          <p:nvPicPr>
            <p:cNvPr id="15" name="내용 개체 틀 11"/>
            <p:cNvPicPr>
              <a:picLocks noChangeAspect="1"/>
            </p:cNvPicPr>
            <p:nvPr/>
          </p:nvPicPr>
          <p:blipFill>
            <a:blip r:embed="rId2"/>
            <a:stretch>
              <a:fillRect/>
            </a:stretch>
          </p:blipFill>
          <p:spPr>
            <a:xfrm>
              <a:off x="1205000" y="1255713"/>
              <a:ext cx="7385169" cy="4921250"/>
            </a:xfrm>
            <a:prstGeom prst="rect">
              <a:avLst/>
            </a:prstGeom>
          </p:spPr>
        </p:pic>
        <p:sp>
          <p:nvSpPr>
            <p:cNvPr id="10" name="모서리가 둥근 직사각형 9"/>
            <p:cNvSpPr/>
            <p:nvPr/>
          </p:nvSpPr>
          <p:spPr>
            <a:xfrm>
              <a:off x="3482111" y="4156364"/>
              <a:ext cx="5163474" cy="32327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sp>
          <p:nvSpPr>
            <p:cNvPr id="13" name="모서리가 둥근 직사각형 12"/>
            <p:cNvSpPr/>
            <p:nvPr/>
          </p:nvSpPr>
          <p:spPr>
            <a:xfrm>
              <a:off x="3486729" y="4576619"/>
              <a:ext cx="5158855" cy="32327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grpSp>
      <p:sp>
        <p:nvSpPr>
          <p:cNvPr id="14" name="내용 개체 틀 13"/>
          <p:cNvSpPr>
            <a:spLocks noGrp="1"/>
          </p:cNvSpPr>
          <p:nvPr>
            <p:ph idx="1"/>
          </p:nvPr>
        </p:nvSpPr>
        <p:spPr>
          <a:xfrm>
            <a:off x="681038" y="1255271"/>
            <a:ext cx="8543925" cy="739784"/>
          </a:xfrm>
        </p:spPr>
        <p:txBody>
          <a:bodyPr/>
          <a:lstStyle/>
          <a:p>
            <a:r>
              <a:rPr lang="ko-KR" altLang="en-US" smtClean="0"/>
              <a:t>사용자 홈디렉토리에 </a:t>
            </a:r>
            <a:r>
              <a:rPr lang="en-US" altLang="ko-KR" smtClean="0"/>
              <a:t>qt </a:t>
            </a:r>
            <a:r>
              <a:rPr lang="ko-KR" altLang="en-US" smtClean="0"/>
              <a:t>폴더 생성</a:t>
            </a:r>
            <a:endParaRPr lang="en-US"/>
          </a:p>
        </p:txBody>
      </p:sp>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9792629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내용 개체 틀 8"/>
          <p:cNvPicPr>
            <a:picLocks noGrp="1" noChangeAspect="1"/>
          </p:cNvPicPr>
          <p:nvPr>
            <p:ph idx="1"/>
          </p:nvPr>
        </p:nvPicPr>
        <p:blipFill>
          <a:blip r:embed="rId2"/>
          <a:stretch>
            <a:fillRect/>
          </a:stretch>
        </p:blipFill>
        <p:spPr>
          <a:xfrm>
            <a:off x="1257109" y="1255713"/>
            <a:ext cx="7391783" cy="4921250"/>
          </a:xfrm>
          <a:prstGeom prst="rect">
            <a:avLst/>
          </a:prstGeom>
        </p:spPr>
      </p:pic>
      <p:sp>
        <p:nvSpPr>
          <p:cNvPr id="2" name="제목 1"/>
          <p:cNvSpPr>
            <a:spLocks noGrp="1"/>
          </p:cNvSpPr>
          <p:nvPr>
            <p:ph type="title"/>
          </p:nvPr>
        </p:nvSpPr>
        <p:spPr/>
        <p:txBody>
          <a:bodyPr/>
          <a:lstStyle/>
          <a:p>
            <a:r>
              <a:rPr lang="en-US" smtClean="0"/>
              <a:t>Kit Selection</a:t>
            </a:r>
            <a:endParaRPr lang="en-US"/>
          </a:p>
        </p:txBody>
      </p:sp>
      <p:sp>
        <p:nvSpPr>
          <p:cNvPr id="4" name="날짜 개체 틀 3"/>
          <p:cNvSpPr>
            <a:spLocks noGrp="1"/>
          </p:cNvSpPr>
          <p:nvPr>
            <p:ph type="dt" sz="half" idx="10"/>
          </p:nvPr>
        </p:nvSpPr>
        <p:spPr/>
        <p:txBody>
          <a:bodyPr/>
          <a:lstStyle/>
          <a:p>
            <a:fld id="{3A04BD21-088C-492F-B40C-FAA0DD679A2A}"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124</a:t>
            </a:fld>
            <a:endParaRPr lang="en-US"/>
          </a:p>
        </p:txBody>
      </p:sp>
      <p:sp>
        <p:nvSpPr>
          <p:cNvPr id="8" name="모서리가 둥근 직사각형 7"/>
          <p:cNvSpPr/>
          <p:nvPr/>
        </p:nvSpPr>
        <p:spPr>
          <a:xfrm>
            <a:off x="3142766" y="3722255"/>
            <a:ext cx="5853452" cy="27708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4630089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UI </a:t>
            </a:r>
            <a:r>
              <a:rPr lang="ko-KR" altLang="en-US" smtClean="0"/>
              <a:t>디자인</a:t>
            </a:r>
            <a:endParaRPr lang="en-US"/>
          </a:p>
        </p:txBody>
      </p:sp>
      <p:sp>
        <p:nvSpPr>
          <p:cNvPr id="4" name="날짜 개체 틀 3"/>
          <p:cNvSpPr>
            <a:spLocks noGrp="1"/>
          </p:cNvSpPr>
          <p:nvPr>
            <p:ph type="dt" sz="half" idx="10"/>
          </p:nvPr>
        </p:nvSpPr>
        <p:spPr/>
        <p:txBody>
          <a:bodyPr/>
          <a:lstStyle/>
          <a:p>
            <a:fld id="{6DE3FDE8-06C4-4808-9F0B-A99B88D40B14}"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125</a:t>
            </a:fld>
            <a:endParaRPr lang="en-US"/>
          </a:p>
        </p:txBody>
      </p:sp>
      <p:sp>
        <p:nvSpPr>
          <p:cNvPr id="10" name="내용 개체 틀 9"/>
          <p:cNvSpPr>
            <a:spLocks noGrp="1"/>
          </p:cNvSpPr>
          <p:nvPr>
            <p:ph idx="1"/>
          </p:nvPr>
        </p:nvSpPr>
        <p:spPr>
          <a:xfrm>
            <a:off x="681038" y="1255271"/>
            <a:ext cx="8543925" cy="1220074"/>
          </a:xfrm>
        </p:spPr>
        <p:txBody>
          <a:bodyPr/>
          <a:lstStyle/>
          <a:p>
            <a:r>
              <a:rPr lang="en-US" smtClean="0"/>
              <a:t>Forms &gt; mainwindow.ui </a:t>
            </a:r>
            <a:r>
              <a:rPr lang="ko-KR" altLang="en-US" smtClean="0"/>
              <a:t>파일 더블 클릭</a:t>
            </a:r>
            <a:r>
              <a:rPr lang="en-US" smtClean="0"/>
              <a:t> </a:t>
            </a:r>
            <a:endParaRPr lang="en-US"/>
          </a:p>
        </p:txBody>
      </p:sp>
      <p:grpSp>
        <p:nvGrpSpPr>
          <p:cNvPr id="12" name="그룹 11"/>
          <p:cNvGrpSpPr/>
          <p:nvPr/>
        </p:nvGrpSpPr>
        <p:grpSpPr>
          <a:xfrm>
            <a:off x="1117600" y="1865308"/>
            <a:ext cx="7599228" cy="4921250"/>
            <a:chOff x="1117600" y="1865308"/>
            <a:chExt cx="7599228" cy="4921250"/>
          </a:xfrm>
        </p:grpSpPr>
        <p:pic>
          <p:nvPicPr>
            <p:cNvPr id="11" name="내용 개체 틀 7"/>
            <p:cNvPicPr>
              <a:picLocks noChangeAspect="1"/>
            </p:cNvPicPr>
            <p:nvPr/>
          </p:nvPicPr>
          <p:blipFill>
            <a:blip r:embed="rId2"/>
            <a:stretch>
              <a:fillRect/>
            </a:stretch>
          </p:blipFill>
          <p:spPr>
            <a:xfrm>
              <a:off x="1318483" y="1865308"/>
              <a:ext cx="7398345" cy="4921250"/>
            </a:xfrm>
            <a:prstGeom prst="rect">
              <a:avLst/>
            </a:prstGeom>
          </p:spPr>
        </p:pic>
        <p:sp>
          <p:nvSpPr>
            <p:cNvPr id="9" name="모서리가 둥근 직사각형 8"/>
            <p:cNvSpPr/>
            <p:nvPr/>
          </p:nvSpPr>
          <p:spPr>
            <a:xfrm>
              <a:off x="1117600" y="3079460"/>
              <a:ext cx="2946400" cy="35646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grpSp>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8710553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UI </a:t>
            </a:r>
            <a:r>
              <a:rPr lang="ko-KR" altLang="en-US" smtClean="0"/>
              <a:t>디자인</a:t>
            </a:r>
            <a:endParaRPr lang="en-US"/>
          </a:p>
        </p:txBody>
      </p:sp>
      <p:sp>
        <p:nvSpPr>
          <p:cNvPr id="4" name="날짜 개체 틀 3"/>
          <p:cNvSpPr>
            <a:spLocks noGrp="1"/>
          </p:cNvSpPr>
          <p:nvPr>
            <p:ph type="dt" sz="half" idx="10"/>
          </p:nvPr>
        </p:nvSpPr>
        <p:spPr/>
        <p:txBody>
          <a:bodyPr/>
          <a:lstStyle/>
          <a:p>
            <a:fld id="{129FD802-EDFC-4278-AE68-3981702222C9}"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126</a:t>
            </a:fld>
            <a:endParaRPr lang="en-US"/>
          </a:p>
        </p:txBody>
      </p:sp>
      <p:sp>
        <p:nvSpPr>
          <p:cNvPr id="3" name="내용 개체 틀 2"/>
          <p:cNvSpPr>
            <a:spLocks noGrp="1"/>
          </p:cNvSpPr>
          <p:nvPr>
            <p:ph idx="1"/>
          </p:nvPr>
        </p:nvSpPr>
        <p:spPr>
          <a:xfrm>
            <a:off x="681038" y="1255272"/>
            <a:ext cx="7677871" cy="1608840"/>
          </a:xfrm>
        </p:spPr>
        <p:txBody>
          <a:bodyPr>
            <a:normAutofit fontScale="70000" lnSpcReduction="20000"/>
          </a:bodyPr>
          <a:lstStyle/>
          <a:p>
            <a:pPr>
              <a:lnSpc>
                <a:spcPct val="120000"/>
              </a:lnSpc>
            </a:pPr>
            <a:r>
              <a:rPr lang="en-US" smtClean="0"/>
              <a:t>Widget </a:t>
            </a:r>
            <a:r>
              <a:rPr lang="ko-KR" altLang="en-US" smtClean="0"/>
              <a:t>추가</a:t>
            </a:r>
            <a:endParaRPr lang="en-US" smtClean="0"/>
          </a:p>
          <a:p>
            <a:pPr lvl="1">
              <a:lnSpc>
                <a:spcPct val="120000"/>
              </a:lnSpc>
            </a:pPr>
            <a:r>
              <a:rPr lang="en-US" smtClean="0"/>
              <a:t>PushButton</a:t>
            </a:r>
          </a:p>
          <a:p>
            <a:pPr lvl="1">
              <a:lnSpc>
                <a:spcPct val="120000"/>
              </a:lnSpc>
            </a:pPr>
            <a:r>
              <a:rPr lang="en-US" smtClean="0"/>
              <a:t>Label</a:t>
            </a:r>
          </a:p>
          <a:p>
            <a:pPr lvl="1">
              <a:lnSpc>
                <a:spcPct val="120000"/>
              </a:lnSpc>
            </a:pPr>
            <a:r>
              <a:rPr lang="en-US" smtClean="0"/>
              <a:t>LineEdit</a:t>
            </a:r>
            <a:endParaRPr lang="en-US"/>
          </a:p>
        </p:txBody>
      </p:sp>
      <p:grpSp>
        <p:nvGrpSpPr>
          <p:cNvPr id="10" name="그룹 9"/>
          <p:cNvGrpSpPr/>
          <p:nvPr/>
        </p:nvGrpSpPr>
        <p:grpSpPr>
          <a:xfrm>
            <a:off x="3092955" y="2189019"/>
            <a:ext cx="6313113" cy="4167333"/>
            <a:chOff x="3092955" y="2189019"/>
            <a:chExt cx="6313113" cy="4167333"/>
          </a:xfrm>
        </p:grpSpPr>
        <p:pic>
          <p:nvPicPr>
            <p:cNvPr id="8" name="그림 7"/>
            <p:cNvPicPr>
              <a:picLocks noChangeAspect="1"/>
            </p:cNvPicPr>
            <p:nvPr/>
          </p:nvPicPr>
          <p:blipFill>
            <a:blip r:embed="rId2"/>
            <a:stretch>
              <a:fillRect/>
            </a:stretch>
          </p:blipFill>
          <p:spPr>
            <a:xfrm>
              <a:off x="3092955" y="2189019"/>
              <a:ext cx="6313113" cy="4167333"/>
            </a:xfrm>
            <a:prstGeom prst="rect">
              <a:avLst/>
            </a:prstGeom>
            <a:ln>
              <a:solidFill>
                <a:schemeClr val="accent1"/>
              </a:solidFill>
            </a:ln>
          </p:spPr>
        </p:pic>
        <p:sp>
          <p:nvSpPr>
            <p:cNvPr id="9" name="모서리가 둥근 직사각형 8"/>
            <p:cNvSpPr/>
            <p:nvPr/>
          </p:nvSpPr>
          <p:spPr>
            <a:xfrm>
              <a:off x="4776311" y="2528023"/>
              <a:ext cx="2649725" cy="193314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gr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5941527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Widget Slot </a:t>
            </a:r>
            <a:r>
              <a:rPr lang="ko-KR" altLang="en-US" smtClean="0"/>
              <a:t>선언</a:t>
            </a:r>
            <a:endParaRPr lang="en-US"/>
          </a:p>
        </p:txBody>
      </p:sp>
      <p:sp>
        <p:nvSpPr>
          <p:cNvPr id="3" name="내용 개체 틀 2"/>
          <p:cNvSpPr>
            <a:spLocks noGrp="1"/>
          </p:cNvSpPr>
          <p:nvPr>
            <p:ph idx="1"/>
          </p:nvPr>
        </p:nvSpPr>
        <p:spPr>
          <a:xfrm>
            <a:off x="681038" y="1255271"/>
            <a:ext cx="8543925" cy="688830"/>
          </a:xfrm>
        </p:spPr>
        <p:txBody>
          <a:bodyPr>
            <a:normAutofit fontScale="70000" lnSpcReduction="20000"/>
          </a:bodyPr>
          <a:lstStyle/>
          <a:p>
            <a:r>
              <a:rPr lang="en-US" smtClean="0"/>
              <a:t>Headers -&gt; mainwindow.h </a:t>
            </a:r>
          </a:p>
          <a:p>
            <a:pPr lvl="1"/>
            <a:r>
              <a:rPr lang="en-US" smtClean="0"/>
              <a:t>clickButton() </a:t>
            </a:r>
            <a:r>
              <a:rPr lang="en-US" altLang="ko-KR" smtClean="0"/>
              <a:t>slot</a:t>
            </a:r>
            <a:r>
              <a:rPr lang="en-US" smtClean="0"/>
              <a:t> </a:t>
            </a:r>
            <a:r>
              <a:rPr lang="ko-KR" altLang="en-US" smtClean="0"/>
              <a:t>추가</a:t>
            </a:r>
            <a:r>
              <a:rPr lang="en-US" smtClean="0"/>
              <a:t>  </a:t>
            </a:r>
            <a:endParaRPr lang="en-US"/>
          </a:p>
        </p:txBody>
      </p:sp>
      <p:sp>
        <p:nvSpPr>
          <p:cNvPr id="4" name="날짜 개체 틀 3"/>
          <p:cNvSpPr>
            <a:spLocks noGrp="1"/>
          </p:cNvSpPr>
          <p:nvPr>
            <p:ph type="dt" sz="half" idx="10"/>
          </p:nvPr>
        </p:nvSpPr>
        <p:spPr/>
        <p:txBody>
          <a:bodyPr/>
          <a:lstStyle/>
          <a:p>
            <a:fld id="{E0095145-B52E-4EB6-B769-9F4F0C63CE5E}"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127</a:t>
            </a:fld>
            <a:endParaRPr lang="en-US"/>
          </a:p>
        </p:txBody>
      </p:sp>
      <p:grpSp>
        <p:nvGrpSpPr>
          <p:cNvPr id="10" name="그룹 9"/>
          <p:cNvGrpSpPr/>
          <p:nvPr/>
        </p:nvGrpSpPr>
        <p:grpSpPr>
          <a:xfrm>
            <a:off x="1480243" y="2006596"/>
            <a:ext cx="6787141" cy="4652386"/>
            <a:chOff x="1428894" y="1914670"/>
            <a:chExt cx="6787141" cy="4652386"/>
          </a:xfrm>
        </p:grpSpPr>
        <p:pic>
          <p:nvPicPr>
            <p:cNvPr id="9" name="그림 8"/>
            <p:cNvPicPr>
              <a:picLocks noChangeAspect="1"/>
            </p:cNvPicPr>
            <p:nvPr/>
          </p:nvPicPr>
          <p:blipFill>
            <a:blip r:embed="rId2"/>
            <a:stretch>
              <a:fillRect/>
            </a:stretch>
          </p:blipFill>
          <p:spPr>
            <a:xfrm>
              <a:off x="1428894" y="1914670"/>
              <a:ext cx="6630295" cy="4652386"/>
            </a:xfrm>
            <a:prstGeom prst="rect">
              <a:avLst/>
            </a:prstGeom>
            <a:ln>
              <a:solidFill>
                <a:schemeClr val="accent1"/>
              </a:solidFill>
            </a:ln>
          </p:spPr>
        </p:pic>
        <p:sp>
          <p:nvSpPr>
            <p:cNvPr id="8" name="모서리가 둥근 직사각형 7"/>
            <p:cNvSpPr/>
            <p:nvPr/>
          </p:nvSpPr>
          <p:spPr>
            <a:xfrm>
              <a:off x="4089460" y="5291597"/>
              <a:ext cx="4126575" cy="6003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gr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6096006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Widget Slot </a:t>
            </a:r>
            <a:r>
              <a:rPr lang="ko-KR" altLang="en-US" smtClean="0"/>
              <a:t>정의 및 연결</a:t>
            </a:r>
            <a:endParaRPr lang="en-US"/>
          </a:p>
        </p:txBody>
      </p:sp>
      <p:sp>
        <p:nvSpPr>
          <p:cNvPr id="3" name="내용 개체 틀 2"/>
          <p:cNvSpPr>
            <a:spLocks noGrp="1"/>
          </p:cNvSpPr>
          <p:nvPr>
            <p:ph idx="1"/>
          </p:nvPr>
        </p:nvSpPr>
        <p:spPr>
          <a:xfrm>
            <a:off x="681038" y="1255271"/>
            <a:ext cx="8543925" cy="1071400"/>
          </a:xfrm>
        </p:spPr>
        <p:txBody>
          <a:bodyPr>
            <a:normAutofit fontScale="77500" lnSpcReduction="20000"/>
          </a:bodyPr>
          <a:lstStyle/>
          <a:p>
            <a:r>
              <a:rPr lang="en-US" smtClean="0"/>
              <a:t>Sources -&gt; mainwindow.cpp</a:t>
            </a:r>
          </a:p>
          <a:p>
            <a:pPr lvl="1"/>
            <a:r>
              <a:rPr lang="en-US" smtClean="0"/>
              <a:t>clickButton() </a:t>
            </a:r>
            <a:r>
              <a:rPr lang="ko-KR" altLang="en-US" smtClean="0"/>
              <a:t>함수 추가</a:t>
            </a:r>
            <a:endParaRPr lang="en-US" altLang="ko-KR" smtClean="0"/>
          </a:p>
          <a:p>
            <a:pPr lvl="1"/>
            <a:r>
              <a:rPr lang="en-US" smtClean="0"/>
              <a:t>connect( …. ) </a:t>
            </a:r>
            <a:r>
              <a:rPr lang="ko-KR" altLang="en-US" smtClean="0"/>
              <a:t>슬롯 연결</a:t>
            </a:r>
            <a:r>
              <a:rPr lang="en-US" smtClean="0"/>
              <a:t> </a:t>
            </a:r>
            <a:endParaRPr lang="en-US"/>
          </a:p>
        </p:txBody>
      </p:sp>
      <p:sp>
        <p:nvSpPr>
          <p:cNvPr id="4" name="날짜 개체 틀 3"/>
          <p:cNvSpPr>
            <a:spLocks noGrp="1"/>
          </p:cNvSpPr>
          <p:nvPr>
            <p:ph type="dt" sz="half" idx="10"/>
          </p:nvPr>
        </p:nvSpPr>
        <p:spPr/>
        <p:txBody>
          <a:bodyPr/>
          <a:lstStyle/>
          <a:p>
            <a:fld id="{C0A20B96-357F-4D29-B772-C4B4E13930B4}"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128</a:t>
            </a:fld>
            <a:endParaRPr lang="en-US"/>
          </a:p>
        </p:txBody>
      </p:sp>
      <p:grpSp>
        <p:nvGrpSpPr>
          <p:cNvPr id="12" name="그룹 11"/>
          <p:cNvGrpSpPr/>
          <p:nvPr/>
        </p:nvGrpSpPr>
        <p:grpSpPr>
          <a:xfrm>
            <a:off x="945500" y="2326671"/>
            <a:ext cx="8279463" cy="4060274"/>
            <a:chOff x="945500" y="2326671"/>
            <a:chExt cx="8279463" cy="4060274"/>
          </a:xfrm>
        </p:grpSpPr>
        <p:pic>
          <p:nvPicPr>
            <p:cNvPr id="7" name="그림 6"/>
            <p:cNvPicPr>
              <a:picLocks noChangeAspect="1"/>
            </p:cNvPicPr>
            <p:nvPr/>
          </p:nvPicPr>
          <p:blipFill>
            <a:blip r:embed="rId2"/>
            <a:stretch>
              <a:fillRect/>
            </a:stretch>
          </p:blipFill>
          <p:spPr>
            <a:xfrm>
              <a:off x="945500" y="2326671"/>
              <a:ext cx="8138375" cy="4029681"/>
            </a:xfrm>
            <a:prstGeom prst="rect">
              <a:avLst/>
            </a:prstGeom>
            <a:ln>
              <a:solidFill>
                <a:schemeClr val="accent1"/>
              </a:solidFill>
            </a:ln>
          </p:spPr>
        </p:pic>
        <p:sp>
          <p:nvSpPr>
            <p:cNvPr id="8" name="모서리가 둥근 직사각형 7"/>
            <p:cNvSpPr/>
            <p:nvPr/>
          </p:nvSpPr>
          <p:spPr>
            <a:xfrm>
              <a:off x="4264271" y="4271356"/>
              <a:ext cx="4960692" cy="38377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sp>
          <p:nvSpPr>
            <p:cNvPr id="11" name="모서리가 둥근 직사각형 10"/>
            <p:cNvSpPr/>
            <p:nvPr/>
          </p:nvSpPr>
          <p:spPr>
            <a:xfrm>
              <a:off x="3686970" y="5446295"/>
              <a:ext cx="3887398" cy="9406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grpSp>
      <p:sp>
        <p:nvSpPr>
          <p:cNvPr id="9" name="바닥글 개체 틀 8"/>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4930929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어플리케이션 실행</a:t>
            </a:r>
            <a:endParaRPr lang="en-US"/>
          </a:p>
        </p:txBody>
      </p:sp>
      <p:sp>
        <p:nvSpPr>
          <p:cNvPr id="3" name="내용 개체 틀 2"/>
          <p:cNvSpPr>
            <a:spLocks noGrp="1"/>
          </p:cNvSpPr>
          <p:nvPr>
            <p:ph idx="1"/>
          </p:nvPr>
        </p:nvSpPr>
        <p:spPr>
          <a:xfrm>
            <a:off x="681038" y="1255271"/>
            <a:ext cx="8543925" cy="822737"/>
          </a:xfrm>
        </p:spPr>
        <p:txBody>
          <a:bodyPr>
            <a:normAutofit fontScale="85000" lnSpcReduction="20000"/>
          </a:bodyPr>
          <a:lstStyle/>
          <a:p>
            <a:r>
              <a:rPr lang="ko-KR" altLang="en-US" smtClean="0"/>
              <a:t>빌드 버튼 클릭</a:t>
            </a:r>
            <a:endParaRPr lang="en-US" altLang="ko-KR" smtClean="0"/>
          </a:p>
          <a:p>
            <a:r>
              <a:rPr lang="ko-KR" altLang="en-US" smtClean="0"/>
              <a:t>실행 버튼 클릭</a:t>
            </a:r>
            <a:endParaRPr lang="en-US"/>
          </a:p>
        </p:txBody>
      </p:sp>
      <p:sp>
        <p:nvSpPr>
          <p:cNvPr id="4" name="날짜 개체 틀 3"/>
          <p:cNvSpPr>
            <a:spLocks noGrp="1"/>
          </p:cNvSpPr>
          <p:nvPr>
            <p:ph type="dt" sz="half" idx="10"/>
          </p:nvPr>
        </p:nvSpPr>
        <p:spPr/>
        <p:txBody>
          <a:bodyPr/>
          <a:lstStyle/>
          <a:p>
            <a:fld id="{AE8EC066-5F68-4911-BEFE-863C8EA6F330}"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129</a:t>
            </a:fld>
            <a:endParaRPr lang="en-US"/>
          </a:p>
        </p:txBody>
      </p:sp>
      <p:grpSp>
        <p:nvGrpSpPr>
          <p:cNvPr id="13" name="그룹 12"/>
          <p:cNvGrpSpPr/>
          <p:nvPr/>
        </p:nvGrpSpPr>
        <p:grpSpPr>
          <a:xfrm>
            <a:off x="1019669" y="2114523"/>
            <a:ext cx="7429500" cy="4424391"/>
            <a:chOff x="400833" y="2078008"/>
            <a:chExt cx="7429500" cy="4424391"/>
          </a:xfrm>
        </p:grpSpPr>
        <p:pic>
          <p:nvPicPr>
            <p:cNvPr id="7" name="그림 6"/>
            <p:cNvPicPr>
              <a:picLocks noChangeAspect="1"/>
            </p:cNvPicPr>
            <p:nvPr/>
          </p:nvPicPr>
          <p:blipFill>
            <a:blip r:embed="rId2"/>
            <a:stretch>
              <a:fillRect/>
            </a:stretch>
          </p:blipFill>
          <p:spPr>
            <a:xfrm>
              <a:off x="1795463" y="2078008"/>
              <a:ext cx="6034870" cy="4424391"/>
            </a:xfrm>
            <a:prstGeom prst="rect">
              <a:avLst/>
            </a:prstGeom>
            <a:ln>
              <a:solidFill>
                <a:schemeClr val="accent1"/>
              </a:solidFill>
            </a:ln>
          </p:spPr>
        </p:pic>
        <p:sp>
          <p:nvSpPr>
            <p:cNvPr id="11" name="모서리가 둥근 직사각형 10"/>
            <p:cNvSpPr/>
            <p:nvPr/>
          </p:nvSpPr>
          <p:spPr>
            <a:xfrm>
              <a:off x="400833" y="6142182"/>
              <a:ext cx="1843604" cy="36021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solidFill>
                    <a:schemeClr val="tx1"/>
                  </a:solidFill>
                  <a:latin typeface="바탕체" panose="02030609000101010101" pitchFamily="17" charset="-127"/>
                  <a:ea typeface="바탕체" panose="02030609000101010101" pitchFamily="17" charset="-127"/>
                  <a:cs typeface="Times New Roman" panose="02020603050405020304" pitchFamily="18" charset="0"/>
                </a:rPr>
                <a:t>(1) </a:t>
              </a:r>
              <a:r>
                <a:rPr lang="ko-KR" altLang="en-US" smtClean="0">
                  <a:solidFill>
                    <a:schemeClr val="tx1"/>
                  </a:solidFill>
                  <a:latin typeface="바탕체" panose="02030609000101010101" pitchFamily="17" charset="-127"/>
                  <a:ea typeface="바탕체" panose="02030609000101010101" pitchFamily="17" charset="-127"/>
                  <a:cs typeface="Times New Roman" panose="02020603050405020304" pitchFamily="18" charset="0"/>
                </a:rPr>
                <a:t>빌드</a:t>
              </a:r>
              <a:endParaRPr lang="en-US">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sp>
          <p:nvSpPr>
            <p:cNvPr id="12" name="모서리가 둥근 직사각형 11"/>
            <p:cNvSpPr/>
            <p:nvPr/>
          </p:nvSpPr>
          <p:spPr>
            <a:xfrm>
              <a:off x="400833" y="5648058"/>
              <a:ext cx="1843604" cy="36021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solidFill>
                    <a:schemeClr val="tx1"/>
                  </a:solidFill>
                  <a:latin typeface="바탕체" panose="02030609000101010101" pitchFamily="17" charset="-127"/>
                  <a:ea typeface="바탕체" panose="02030609000101010101" pitchFamily="17" charset="-127"/>
                  <a:cs typeface="Times New Roman" panose="02020603050405020304" pitchFamily="18" charset="0"/>
                </a:rPr>
                <a:t>(2) </a:t>
              </a:r>
              <a:r>
                <a:rPr lang="ko-KR" altLang="en-US" smtClean="0">
                  <a:solidFill>
                    <a:schemeClr val="tx1"/>
                  </a:solidFill>
                  <a:latin typeface="바탕체" panose="02030609000101010101" pitchFamily="17" charset="-127"/>
                  <a:ea typeface="바탕체" panose="02030609000101010101" pitchFamily="17" charset="-127"/>
                  <a:cs typeface="Times New Roman" panose="02020603050405020304" pitchFamily="18" charset="0"/>
                </a:rPr>
                <a:t>실행</a:t>
              </a:r>
              <a:endParaRPr lang="en-US">
                <a:solidFill>
                  <a:schemeClr val="tx1"/>
                </a:solidFill>
                <a:latin typeface="바탕체" panose="02030609000101010101" pitchFamily="17" charset="-127"/>
                <a:ea typeface="바탕체" panose="02030609000101010101" pitchFamily="17" charset="-127"/>
                <a:cs typeface="Times New Roman" panose="02020603050405020304" pitchFamily="18" charset="0"/>
              </a:endParaRPr>
            </a:p>
          </p:txBody>
        </p:sp>
      </p:grpSp>
      <p:pic>
        <p:nvPicPr>
          <p:cNvPr id="14" name="그림 13"/>
          <p:cNvPicPr>
            <a:picLocks noChangeAspect="1"/>
          </p:cNvPicPr>
          <p:nvPr/>
        </p:nvPicPr>
        <p:blipFill>
          <a:blip r:embed="rId3"/>
          <a:stretch>
            <a:fillRect/>
          </a:stretch>
        </p:blipFill>
        <p:spPr>
          <a:xfrm>
            <a:off x="5809385" y="1395846"/>
            <a:ext cx="3166257" cy="2583414"/>
          </a:xfrm>
          <a:prstGeom prst="rect">
            <a:avLst/>
          </a:prstGeom>
          <a:ln>
            <a:solidFill>
              <a:schemeClr val="accent1"/>
            </a:solidFill>
          </a:ln>
        </p:spPr>
      </p:pic>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752474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VMWare Network Adapter</a:t>
            </a:r>
            <a:endParaRPr lang="en-US"/>
          </a:p>
        </p:txBody>
      </p:sp>
      <p:sp>
        <p:nvSpPr>
          <p:cNvPr id="3" name="내용 개체 틀 2"/>
          <p:cNvSpPr>
            <a:spLocks noGrp="1"/>
          </p:cNvSpPr>
          <p:nvPr>
            <p:ph idx="1"/>
          </p:nvPr>
        </p:nvSpPr>
        <p:spPr>
          <a:xfrm>
            <a:off x="681038" y="1255271"/>
            <a:ext cx="8543925" cy="977975"/>
          </a:xfrm>
        </p:spPr>
        <p:txBody>
          <a:bodyPr/>
          <a:lstStyle/>
          <a:p>
            <a:r>
              <a:rPr lang="en-US" smtClean="0"/>
              <a:t>WindowKey + X -&gt; Settings -&gt; Network &amp; Internet -&gt; Change adaptor options</a:t>
            </a:r>
            <a:endParaRPr lang="en-US"/>
          </a:p>
        </p:txBody>
      </p:sp>
      <p:sp>
        <p:nvSpPr>
          <p:cNvPr id="4" name="날짜 개체 틀 3"/>
          <p:cNvSpPr>
            <a:spLocks noGrp="1"/>
          </p:cNvSpPr>
          <p:nvPr>
            <p:ph type="dt" sz="half" idx="10"/>
          </p:nvPr>
        </p:nvSpPr>
        <p:spPr/>
        <p:txBody>
          <a:bodyPr/>
          <a:lstStyle/>
          <a:p>
            <a:fld id="{6A717593-2597-4E24-BE5F-C0D393FFD882}"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a:t>
            </a:fld>
            <a:endParaRPr lang="en-US"/>
          </a:p>
        </p:txBody>
      </p:sp>
      <p:pic>
        <p:nvPicPr>
          <p:cNvPr id="7" name="그림 6"/>
          <p:cNvPicPr>
            <a:picLocks noChangeAspect="1"/>
          </p:cNvPicPr>
          <p:nvPr/>
        </p:nvPicPr>
        <p:blipFill>
          <a:blip r:embed="rId2"/>
          <a:stretch>
            <a:fillRect/>
          </a:stretch>
        </p:blipFill>
        <p:spPr>
          <a:xfrm>
            <a:off x="1048483" y="2481629"/>
            <a:ext cx="8020050" cy="2457450"/>
          </a:xfrm>
          <a:prstGeom prst="rect">
            <a:avLst/>
          </a:prstGeom>
        </p:spPr>
      </p:pic>
      <p:grpSp>
        <p:nvGrpSpPr>
          <p:cNvPr id="19" name="그룹 18"/>
          <p:cNvGrpSpPr/>
          <p:nvPr/>
        </p:nvGrpSpPr>
        <p:grpSpPr>
          <a:xfrm>
            <a:off x="1296998" y="4457701"/>
            <a:ext cx="2147023" cy="1714017"/>
            <a:chOff x="1296998" y="4457701"/>
            <a:chExt cx="2147023" cy="1714017"/>
          </a:xfrm>
        </p:grpSpPr>
        <p:cxnSp>
          <p:nvCxnSpPr>
            <p:cNvPr id="10" name="직선 화살표 연결선 9"/>
            <p:cNvCxnSpPr>
              <a:stCxn id="8" idx="0"/>
            </p:cNvCxnSpPr>
            <p:nvPr/>
          </p:nvCxnSpPr>
          <p:spPr>
            <a:xfrm flipH="1" flipV="1">
              <a:off x="2365131" y="4457701"/>
              <a:ext cx="5379" cy="829888"/>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8" name="모서리가 둥근 직사각형 7"/>
            <p:cNvSpPr/>
            <p:nvPr/>
          </p:nvSpPr>
          <p:spPr>
            <a:xfrm>
              <a:off x="1296998" y="5287589"/>
              <a:ext cx="2147023" cy="884129"/>
            </a:xfrm>
            <a:prstGeom prst="roundRect">
              <a:avLst/>
            </a:prstGeom>
            <a:solidFill>
              <a:srgbClr val="FFFF00">
                <a:alpha val="2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Default </a:t>
              </a:r>
            </a:p>
            <a:p>
              <a:pPr algn="ctr"/>
              <a:r>
                <a:rPr lang="en-US" smtClean="0">
                  <a:solidFill>
                    <a:schemeClr val="tx1"/>
                  </a:solidFill>
                </a:rPr>
                <a:t>Virtual VMWare</a:t>
              </a:r>
            </a:p>
            <a:p>
              <a:pPr algn="ctr"/>
              <a:r>
                <a:rPr lang="en-US" smtClean="0">
                  <a:solidFill>
                    <a:schemeClr val="tx1"/>
                  </a:solidFill>
                </a:rPr>
                <a:t>Network Adapter</a:t>
              </a:r>
              <a:endParaRPr lang="en-US">
                <a:solidFill>
                  <a:schemeClr val="tx1"/>
                </a:solidFill>
              </a:endParaRPr>
            </a:p>
          </p:txBody>
        </p:sp>
      </p:grpSp>
      <p:grpSp>
        <p:nvGrpSpPr>
          <p:cNvPr id="9" name="그룹 8"/>
          <p:cNvGrpSpPr/>
          <p:nvPr/>
        </p:nvGrpSpPr>
        <p:grpSpPr>
          <a:xfrm>
            <a:off x="6188451" y="4457701"/>
            <a:ext cx="2147023" cy="1679329"/>
            <a:chOff x="6188451" y="4457701"/>
            <a:chExt cx="2147023" cy="1679329"/>
          </a:xfrm>
        </p:grpSpPr>
        <p:sp>
          <p:nvSpPr>
            <p:cNvPr id="13" name="모서리가 둥근 직사각형 12"/>
            <p:cNvSpPr/>
            <p:nvPr/>
          </p:nvSpPr>
          <p:spPr>
            <a:xfrm>
              <a:off x="6188451" y="5472223"/>
              <a:ext cx="2147023" cy="664807"/>
            </a:xfrm>
            <a:prstGeom prst="roundRect">
              <a:avLst/>
            </a:prstGeom>
            <a:solidFill>
              <a:srgbClr val="FFFF00">
                <a:alpha val="2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Physical Wi-Fi</a:t>
              </a:r>
            </a:p>
            <a:p>
              <a:pPr algn="ctr"/>
              <a:r>
                <a:rPr lang="en-US" smtClean="0">
                  <a:solidFill>
                    <a:schemeClr val="tx1"/>
                  </a:solidFill>
                </a:rPr>
                <a:t>Network Adapter</a:t>
              </a:r>
              <a:endParaRPr lang="en-US">
                <a:solidFill>
                  <a:schemeClr val="tx1"/>
                </a:solidFill>
              </a:endParaRPr>
            </a:p>
          </p:txBody>
        </p:sp>
        <p:cxnSp>
          <p:nvCxnSpPr>
            <p:cNvPr id="14" name="직선 화살표 연결선 13"/>
            <p:cNvCxnSpPr>
              <a:stCxn id="13" idx="0"/>
            </p:cNvCxnSpPr>
            <p:nvPr/>
          </p:nvCxnSpPr>
          <p:spPr>
            <a:xfrm flipH="1" flipV="1">
              <a:off x="7253654" y="4457701"/>
              <a:ext cx="8309" cy="1014522"/>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grpSp>
      <p:sp>
        <p:nvSpPr>
          <p:cNvPr id="11" name="바닥글 개체 틀 10"/>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4783811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UI </a:t>
            </a:r>
            <a:r>
              <a:rPr lang="ko-KR" altLang="en-US" smtClean="0"/>
              <a:t>구성요소 용어 비교</a:t>
            </a:r>
            <a:endParaRPr lang="en-US"/>
          </a:p>
        </p:txBody>
      </p:sp>
      <p:graphicFrame>
        <p:nvGraphicFramePr>
          <p:cNvPr id="7" name="내용 개체 틀 6"/>
          <p:cNvGraphicFramePr>
            <a:graphicFrameLocks noGrp="1"/>
          </p:cNvGraphicFramePr>
          <p:nvPr>
            <p:ph idx="1"/>
            <p:extLst>
              <p:ext uri="{D42A27DB-BD31-4B8C-83A1-F6EECF244321}">
                <p14:modId xmlns:p14="http://schemas.microsoft.com/office/powerpoint/2010/main" val="2399687098"/>
              </p:ext>
            </p:extLst>
          </p:nvPr>
        </p:nvGraphicFramePr>
        <p:xfrm>
          <a:off x="681038" y="1255713"/>
          <a:ext cx="8543925" cy="2225040"/>
        </p:xfrm>
        <a:graphic>
          <a:graphicData uri="http://schemas.openxmlformats.org/drawingml/2006/table">
            <a:tbl>
              <a:tblPr firstRow="1" bandRow="1">
                <a:tableStyleId>{5C22544A-7EE6-4342-B048-85BDC9FD1C3A}</a:tableStyleId>
              </a:tblPr>
              <a:tblGrid>
                <a:gridCol w="1708785">
                  <a:extLst>
                    <a:ext uri="{9D8B030D-6E8A-4147-A177-3AD203B41FA5}">
                      <a16:colId xmlns:a16="http://schemas.microsoft.com/office/drawing/2014/main" val="1592964750"/>
                    </a:ext>
                  </a:extLst>
                </a:gridCol>
                <a:gridCol w="1708785">
                  <a:extLst>
                    <a:ext uri="{9D8B030D-6E8A-4147-A177-3AD203B41FA5}">
                      <a16:colId xmlns:a16="http://schemas.microsoft.com/office/drawing/2014/main" val="1358543680"/>
                    </a:ext>
                  </a:extLst>
                </a:gridCol>
                <a:gridCol w="1708785">
                  <a:extLst>
                    <a:ext uri="{9D8B030D-6E8A-4147-A177-3AD203B41FA5}">
                      <a16:colId xmlns:a16="http://schemas.microsoft.com/office/drawing/2014/main" val="4286584953"/>
                    </a:ext>
                  </a:extLst>
                </a:gridCol>
                <a:gridCol w="1708785">
                  <a:extLst>
                    <a:ext uri="{9D8B030D-6E8A-4147-A177-3AD203B41FA5}">
                      <a16:colId xmlns:a16="http://schemas.microsoft.com/office/drawing/2014/main" val="342196673"/>
                    </a:ext>
                  </a:extLst>
                </a:gridCol>
                <a:gridCol w="1708785">
                  <a:extLst>
                    <a:ext uri="{9D8B030D-6E8A-4147-A177-3AD203B41FA5}">
                      <a16:colId xmlns:a16="http://schemas.microsoft.com/office/drawing/2014/main" val="1538619406"/>
                    </a:ext>
                  </a:extLst>
                </a:gridCol>
              </a:tblGrid>
              <a:tr h="370840">
                <a:tc>
                  <a:txBody>
                    <a:bodyPr/>
                    <a:lstStyle/>
                    <a:p>
                      <a:pPr algn="ctr"/>
                      <a:endParaRPr lang="en-US"/>
                    </a:p>
                  </a:txBody>
                  <a:tcPr/>
                </a:tc>
                <a:tc>
                  <a:txBody>
                    <a:bodyPr/>
                    <a:lstStyle/>
                    <a:p>
                      <a:pPr algn="ctr"/>
                      <a:r>
                        <a:rPr lang="en-US" smtClean="0"/>
                        <a:t>UI Set</a:t>
                      </a:r>
                      <a:endParaRPr lang="en-US"/>
                    </a:p>
                  </a:txBody>
                  <a:tcPr/>
                </a:tc>
                <a:tc>
                  <a:txBody>
                    <a:bodyPr/>
                    <a:lstStyle/>
                    <a:p>
                      <a:pPr algn="ctr"/>
                      <a:r>
                        <a:rPr lang="en-US" smtClean="0"/>
                        <a:t>Component</a:t>
                      </a:r>
                      <a:endParaRPr lang="en-US"/>
                    </a:p>
                  </a:txBody>
                  <a:tcPr/>
                </a:tc>
                <a:tc>
                  <a:txBody>
                    <a:bodyPr/>
                    <a:lstStyle/>
                    <a:p>
                      <a:pPr algn="ctr"/>
                      <a:r>
                        <a:rPr lang="en-US" smtClean="0"/>
                        <a:t>Event</a:t>
                      </a:r>
                      <a:endParaRPr lang="en-US"/>
                    </a:p>
                  </a:txBody>
                  <a:tcPr/>
                </a:tc>
                <a:tc>
                  <a:txBody>
                    <a:bodyPr/>
                    <a:lstStyle/>
                    <a:p>
                      <a:pPr algn="ctr"/>
                      <a:r>
                        <a:rPr lang="en-US" smtClean="0"/>
                        <a:t>Listener</a:t>
                      </a:r>
                      <a:endParaRPr lang="en-US"/>
                    </a:p>
                  </a:txBody>
                  <a:tcPr/>
                </a:tc>
                <a:extLst>
                  <a:ext uri="{0D108BD9-81ED-4DB2-BD59-A6C34878D82A}">
                    <a16:rowId xmlns:a16="http://schemas.microsoft.com/office/drawing/2014/main" val="4102481973"/>
                  </a:ext>
                </a:extLst>
              </a:tr>
              <a:tr h="370840">
                <a:tc>
                  <a:txBody>
                    <a:bodyPr/>
                    <a:lstStyle/>
                    <a:p>
                      <a:pPr algn="ctr"/>
                      <a:r>
                        <a:rPr lang="en-US" smtClean="0"/>
                        <a:t>Qt</a:t>
                      </a:r>
                      <a:endParaRPr lang="en-US"/>
                    </a:p>
                  </a:txBody>
                  <a:tcPr/>
                </a:tc>
                <a:tc>
                  <a:txBody>
                    <a:bodyPr/>
                    <a:lstStyle/>
                    <a:p>
                      <a:pPr algn="ctr"/>
                      <a:r>
                        <a:rPr lang="en-US" smtClean="0"/>
                        <a:t>ui</a:t>
                      </a:r>
                      <a:endParaRPr lang="en-US"/>
                    </a:p>
                  </a:txBody>
                  <a:tcPr/>
                </a:tc>
                <a:tc>
                  <a:txBody>
                    <a:bodyPr/>
                    <a:lstStyle/>
                    <a:p>
                      <a:pPr algn="ctr"/>
                      <a:r>
                        <a:rPr lang="en-US" smtClean="0"/>
                        <a:t>Widget</a:t>
                      </a:r>
                      <a:endParaRPr lang="en-US"/>
                    </a:p>
                  </a:txBody>
                  <a:tcPr/>
                </a:tc>
                <a:tc>
                  <a:txBody>
                    <a:bodyPr/>
                    <a:lstStyle/>
                    <a:p>
                      <a:pPr algn="ctr"/>
                      <a:r>
                        <a:rPr lang="en-US" smtClean="0"/>
                        <a:t>Signal</a:t>
                      </a:r>
                      <a:endParaRPr lang="en-US"/>
                    </a:p>
                  </a:txBody>
                  <a:tcPr/>
                </a:tc>
                <a:tc>
                  <a:txBody>
                    <a:bodyPr/>
                    <a:lstStyle/>
                    <a:p>
                      <a:pPr algn="ctr"/>
                      <a:r>
                        <a:rPr lang="en-US" smtClean="0"/>
                        <a:t>Slot</a:t>
                      </a:r>
                      <a:endParaRPr lang="en-US"/>
                    </a:p>
                  </a:txBody>
                  <a:tcPr/>
                </a:tc>
                <a:extLst>
                  <a:ext uri="{0D108BD9-81ED-4DB2-BD59-A6C34878D82A}">
                    <a16:rowId xmlns:a16="http://schemas.microsoft.com/office/drawing/2014/main" val="666642256"/>
                  </a:ext>
                </a:extLst>
              </a:tr>
              <a:tr h="370840">
                <a:tc>
                  <a:txBody>
                    <a:bodyPr/>
                    <a:lstStyle/>
                    <a:p>
                      <a:pPr algn="ctr"/>
                      <a:r>
                        <a:rPr lang="en-US" smtClean="0"/>
                        <a:t>Visual</a:t>
                      </a:r>
                      <a:r>
                        <a:rPr lang="en-US" baseline="0" smtClean="0"/>
                        <a:t> Studio</a:t>
                      </a:r>
                      <a:endParaRPr lang="en-US"/>
                    </a:p>
                  </a:txBody>
                  <a:tcPr/>
                </a:tc>
                <a:tc>
                  <a:txBody>
                    <a:bodyPr/>
                    <a:lstStyle/>
                    <a:p>
                      <a:pPr algn="ctr"/>
                      <a:endParaRPr lang="en-US"/>
                    </a:p>
                  </a:txBody>
                  <a:tcPr/>
                </a:tc>
                <a:tc>
                  <a:txBody>
                    <a:bodyPr/>
                    <a:lstStyle/>
                    <a:p>
                      <a:pPr algn="ctr"/>
                      <a:r>
                        <a:rPr lang="en-US" smtClean="0"/>
                        <a:t>Control/Form</a:t>
                      </a:r>
                      <a:endParaRPr lang="en-US"/>
                    </a:p>
                  </a:txBody>
                  <a:tcPr/>
                </a:tc>
                <a:tc>
                  <a:txBody>
                    <a:bodyPr/>
                    <a:lstStyle/>
                    <a:p>
                      <a:pPr algn="ctr"/>
                      <a:r>
                        <a:rPr lang="en-US" smtClean="0"/>
                        <a:t>Event</a:t>
                      </a:r>
                      <a:endParaRPr lang="en-US"/>
                    </a:p>
                  </a:txBody>
                  <a:tcPr/>
                </a:tc>
                <a:tc>
                  <a:txBody>
                    <a:bodyPr/>
                    <a:lstStyle/>
                    <a:p>
                      <a:pPr algn="ctr"/>
                      <a:r>
                        <a:rPr lang="en-US" smtClean="0"/>
                        <a:t>EventHandler</a:t>
                      </a:r>
                      <a:endParaRPr lang="en-US"/>
                    </a:p>
                  </a:txBody>
                  <a:tcPr/>
                </a:tc>
                <a:extLst>
                  <a:ext uri="{0D108BD9-81ED-4DB2-BD59-A6C34878D82A}">
                    <a16:rowId xmlns:a16="http://schemas.microsoft.com/office/drawing/2014/main" val="864394269"/>
                  </a:ext>
                </a:extLst>
              </a:tr>
              <a:tr h="370840">
                <a:tc>
                  <a:txBody>
                    <a:bodyPr/>
                    <a:lstStyle/>
                    <a:p>
                      <a:pPr algn="ctr"/>
                      <a:r>
                        <a:rPr lang="en-US" smtClean="0"/>
                        <a:t>Java</a:t>
                      </a:r>
                      <a:endParaRPr lang="en-US"/>
                    </a:p>
                  </a:txBody>
                  <a:tcPr/>
                </a:tc>
                <a:tc>
                  <a:txBody>
                    <a:bodyPr/>
                    <a:lstStyle/>
                    <a:p>
                      <a:pPr algn="ctr"/>
                      <a:endParaRPr lang="en-US"/>
                    </a:p>
                  </a:txBody>
                  <a:tcPr/>
                </a:tc>
                <a:tc>
                  <a:txBody>
                    <a:bodyPr/>
                    <a:lstStyle/>
                    <a:p>
                      <a:pPr algn="ctr"/>
                      <a:r>
                        <a:rPr lang="en-US" smtClean="0"/>
                        <a:t>Component</a:t>
                      </a:r>
                      <a:endParaRPr lang="en-US"/>
                    </a:p>
                  </a:txBody>
                  <a:tcPr/>
                </a:tc>
                <a:tc>
                  <a:txBody>
                    <a:bodyPr/>
                    <a:lstStyle/>
                    <a:p>
                      <a:pPr algn="ctr"/>
                      <a:r>
                        <a:rPr lang="en-US" smtClean="0"/>
                        <a:t>Event</a:t>
                      </a:r>
                      <a:endParaRPr lang="en-US"/>
                    </a:p>
                  </a:txBody>
                  <a:tcPr/>
                </a:tc>
                <a:tc>
                  <a:txBody>
                    <a:bodyPr/>
                    <a:lstStyle/>
                    <a:p>
                      <a:pPr algn="ctr"/>
                      <a:r>
                        <a:rPr lang="en-US" smtClean="0"/>
                        <a:t>Listener</a:t>
                      </a:r>
                      <a:endParaRPr lang="en-US"/>
                    </a:p>
                  </a:txBody>
                  <a:tcPr/>
                </a:tc>
                <a:extLst>
                  <a:ext uri="{0D108BD9-81ED-4DB2-BD59-A6C34878D82A}">
                    <a16:rowId xmlns:a16="http://schemas.microsoft.com/office/drawing/2014/main" val="1890906230"/>
                  </a:ext>
                </a:extLst>
              </a:tr>
              <a:tr h="370840">
                <a:tc>
                  <a:txBody>
                    <a:bodyPr/>
                    <a:lstStyle/>
                    <a:p>
                      <a:pPr algn="ctr"/>
                      <a:r>
                        <a:rPr lang="en-US" smtClean="0"/>
                        <a:t>Android</a:t>
                      </a:r>
                      <a:endParaRPr lang="en-US"/>
                    </a:p>
                  </a:txBody>
                  <a:tcPr/>
                </a:tc>
                <a:tc>
                  <a:txBody>
                    <a:bodyPr/>
                    <a:lstStyle/>
                    <a:p>
                      <a:pPr algn="ctr"/>
                      <a:r>
                        <a:rPr lang="en-US" smtClean="0"/>
                        <a:t>Activity</a:t>
                      </a:r>
                      <a:endParaRPr lang="en-US"/>
                    </a:p>
                  </a:txBody>
                  <a:tcPr/>
                </a:tc>
                <a:tc>
                  <a:txBody>
                    <a:bodyPr/>
                    <a:lstStyle/>
                    <a:p>
                      <a:pPr algn="ctr"/>
                      <a:r>
                        <a:rPr lang="en-US" smtClean="0"/>
                        <a:t>Component</a:t>
                      </a:r>
                      <a:endParaRPr lang="en-US"/>
                    </a:p>
                  </a:txBody>
                  <a:tcPr/>
                </a:tc>
                <a:tc>
                  <a:txBody>
                    <a:bodyPr/>
                    <a:lstStyle/>
                    <a:p>
                      <a:pPr algn="ctr"/>
                      <a:r>
                        <a:rPr lang="en-US" smtClean="0"/>
                        <a:t>Event</a:t>
                      </a:r>
                      <a:endParaRPr lang="en-US"/>
                    </a:p>
                  </a:txBody>
                  <a:tcPr/>
                </a:tc>
                <a:tc>
                  <a:txBody>
                    <a:bodyPr/>
                    <a:lstStyle/>
                    <a:p>
                      <a:pPr algn="ctr"/>
                      <a:r>
                        <a:rPr lang="en-US" smtClean="0"/>
                        <a:t>Listener</a:t>
                      </a:r>
                      <a:endParaRPr lang="en-US"/>
                    </a:p>
                  </a:txBody>
                  <a:tcPr/>
                </a:tc>
                <a:extLst>
                  <a:ext uri="{0D108BD9-81ED-4DB2-BD59-A6C34878D82A}">
                    <a16:rowId xmlns:a16="http://schemas.microsoft.com/office/drawing/2014/main" val="42535927"/>
                  </a:ext>
                </a:extLst>
              </a:tr>
              <a:tr h="370840">
                <a:tc>
                  <a:txBody>
                    <a:bodyPr/>
                    <a:lstStyle/>
                    <a:p>
                      <a:pPr algn="ctr"/>
                      <a:r>
                        <a:rPr lang="en-US" smtClean="0"/>
                        <a:t>Swift</a:t>
                      </a:r>
                      <a:endParaRPr lang="en-US"/>
                    </a:p>
                  </a:txBody>
                  <a:tcPr/>
                </a:tc>
                <a:tc>
                  <a:txBody>
                    <a:bodyPr/>
                    <a:lstStyle/>
                    <a:p>
                      <a:pPr algn="ctr"/>
                      <a:r>
                        <a:rPr lang="en-US" smtClean="0"/>
                        <a:t>Activity</a:t>
                      </a: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866142970"/>
                  </a:ext>
                </a:extLst>
              </a:tr>
            </a:tbl>
          </a:graphicData>
        </a:graphic>
      </p:graphicFrame>
      <p:sp>
        <p:nvSpPr>
          <p:cNvPr id="4" name="날짜 개체 틀 3"/>
          <p:cNvSpPr>
            <a:spLocks noGrp="1"/>
          </p:cNvSpPr>
          <p:nvPr>
            <p:ph type="dt" sz="half" idx="10"/>
          </p:nvPr>
        </p:nvSpPr>
        <p:spPr/>
        <p:txBody>
          <a:bodyPr/>
          <a:lstStyle/>
          <a:p>
            <a:fld id="{78703854-5D40-44BF-BD5B-08456C002C83}" type="datetime1">
              <a:rPr lang="ko-KR" altLang="en-US" smtClean="0"/>
              <a:pPr/>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pPr/>
              <a:t>130</a:t>
            </a:fld>
            <a:endParaRPr lang="en-US"/>
          </a:p>
        </p:txBody>
      </p:sp>
    </p:spTree>
    <p:extLst>
      <p:ext uri="{BB962C8B-B14F-4D97-AF65-F5344CB8AC3E}">
        <p14:creationId xmlns:p14="http://schemas.microsoft.com/office/powerpoint/2010/main" val="21906787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793981" y="2171699"/>
            <a:ext cx="6361471" cy="827239"/>
          </a:xfrm>
        </p:spPr>
        <p:txBody>
          <a:bodyPr>
            <a:normAutofit/>
          </a:bodyPr>
          <a:lstStyle/>
          <a:p>
            <a:r>
              <a:rPr lang="en-US" sz="4800" smtClean="0"/>
              <a:t>Database</a:t>
            </a:r>
            <a:endParaRPr lang="en-US" sz="4800"/>
          </a:p>
        </p:txBody>
      </p:sp>
      <p:sp>
        <p:nvSpPr>
          <p:cNvPr id="4" name="부제목 3"/>
          <p:cNvSpPr>
            <a:spLocks noGrp="1"/>
          </p:cNvSpPr>
          <p:nvPr>
            <p:ph type="subTitle" idx="1"/>
          </p:nvPr>
        </p:nvSpPr>
        <p:spPr>
          <a:xfrm>
            <a:off x="2905125" y="3249613"/>
            <a:ext cx="4210050" cy="741362"/>
          </a:xfrm>
        </p:spPr>
        <p:txBody>
          <a:bodyPr/>
          <a:lstStyle/>
          <a:p>
            <a:r>
              <a:rPr lang="en-US" smtClean="0"/>
              <a:t>SQLite Programming </a:t>
            </a:r>
            <a:endParaRPr lang="en-US"/>
          </a:p>
        </p:txBody>
      </p:sp>
    </p:spTree>
    <p:extLst>
      <p:ext uri="{BB962C8B-B14F-4D97-AF65-F5344CB8AC3E}">
        <p14:creationId xmlns:p14="http://schemas.microsoft.com/office/powerpoint/2010/main" val="414004919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SQLite Database programming </a:t>
            </a:r>
            <a:r>
              <a:rPr lang="ko-KR" altLang="en-US" smtClean="0"/>
              <a:t>개요</a:t>
            </a:r>
            <a:endParaRPr lang="en-US"/>
          </a:p>
        </p:txBody>
      </p:sp>
      <p:sp>
        <p:nvSpPr>
          <p:cNvPr id="3" name="내용 개체 틀 2"/>
          <p:cNvSpPr>
            <a:spLocks noGrp="1"/>
          </p:cNvSpPr>
          <p:nvPr>
            <p:ph idx="1"/>
          </p:nvPr>
        </p:nvSpPr>
        <p:spPr/>
        <p:txBody>
          <a:bodyPr/>
          <a:lstStyle/>
          <a:p>
            <a:r>
              <a:rPr lang="en-US" smtClean="0"/>
              <a:t>SQLite </a:t>
            </a:r>
            <a:r>
              <a:rPr lang="ko-KR" altLang="en-US" smtClean="0"/>
              <a:t>소개</a:t>
            </a:r>
            <a:endParaRPr lang="en-US" altLang="ko-KR"/>
          </a:p>
          <a:p>
            <a:r>
              <a:rPr lang="en-US" smtClean="0"/>
              <a:t>DBMS/SQL </a:t>
            </a:r>
            <a:r>
              <a:rPr lang="ko-KR" altLang="en-US" smtClean="0"/>
              <a:t>개념</a:t>
            </a:r>
            <a:endParaRPr lang="en-US" smtClean="0"/>
          </a:p>
          <a:p>
            <a:r>
              <a:rPr lang="en-US" smtClean="0"/>
              <a:t>SQL </a:t>
            </a:r>
            <a:r>
              <a:rPr lang="ko-KR" altLang="en-US" smtClean="0"/>
              <a:t>실습</a:t>
            </a:r>
            <a:endParaRPr lang="en-US" altLang="ko-KR" smtClean="0"/>
          </a:p>
          <a:p>
            <a:r>
              <a:rPr lang="en-US" altLang="ko-KR" smtClean="0"/>
              <a:t>SQLite C Api </a:t>
            </a:r>
          </a:p>
          <a:p>
            <a:r>
              <a:rPr lang="en-US" altLang="ko-KR" smtClean="0"/>
              <a:t>Sqlite Browser build</a:t>
            </a:r>
          </a:p>
          <a:p>
            <a:endParaRPr lang="en-US" smtClean="0"/>
          </a:p>
          <a:p>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132</a:t>
            </a:fld>
            <a:endParaRPr lang="en-US"/>
          </a:p>
        </p:txBody>
      </p:sp>
    </p:spTree>
    <p:extLst>
      <p:ext uri="{BB962C8B-B14F-4D97-AF65-F5344CB8AC3E}">
        <p14:creationId xmlns:p14="http://schemas.microsoft.com/office/powerpoint/2010/main" val="39109671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mtClean="0"/>
              <a:t>SQLite </a:t>
            </a:r>
            <a:r>
              <a:rPr lang="ko-KR" altLang="en-US" smtClean="0"/>
              <a:t>개요</a:t>
            </a:r>
            <a:endParaRPr lang="ko-KR" altLang="en-US"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133</a:t>
            </a:fld>
            <a:endParaRPr lang="ko-KR" altLang="en-US"/>
          </a:p>
        </p:txBody>
      </p:sp>
      <p:sp>
        <p:nvSpPr>
          <p:cNvPr id="5" name="내용 개체 틀 4"/>
          <p:cNvSpPr>
            <a:spLocks noGrp="1"/>
          </p:cNvSpPr>
          <p:nvPr>
            <p:ph sz="quarter" idx="1"/>
          </p:nvPr>
        </p:nvSpPr>
        <p:spPr>
          <a:xfrm>
            <a:off x="1295400" y="1408208"/>
            <a:ext cx="7772400" cy="4572000"/>
          </a:xfrm>
        </p:spPr>
        <p:txBody>
          <a:bodyPr>
            <a:normAutofit/>
          </a:bodyPr>
          <a:lstStyle/>
          <a:p>
            <a:r>
              <a:rPr lang="ko-KR" altLang="en-US" smtClean="0"/>
              <a:t>홈페이지</a:t>
            </a:r>
            <a:endParaRPr lang="en-US" altLang="ko-KR"/>
          </a:p>
          <a:p>
            <a:pPr lvl="1"/>
            <a:r>
              <a:rPr lang="en-US" altLang="ko-KR" smtClean="0">
                <a:hlinkClick r:id="rId2"/>
              </a:rPr>
              <a:t>http://</a:t>
            </a:r>
            <a:r>
              <a:rPr lang="en-US" altLang="ko-KR">
                <a:hlinkClick r:id="rId2"/>
              </a:rPr>
              <a:t>www.sqlite.org</a:t>
            </a:r>
            <a:r>
              <a:rPr lang="en-US" altLang="ko-KR" smtClean="0">
                <a:hlinkClick r:id="rId2"/>
              </a:rPr>
              <a:t>/</a:t>
            </a:r>
            <a:r>
              <a:rPr lang="en-US" altLang="ko-KR" smtClean="0"/>
              <a:t> </a:t>
            </a:r>
          </a:p>
          <a:p>
            <a:pPr lvl="1"/>
            <a:endParaRPr lang="en-US" altLang="ko-KR" dirty="0" smtClean="0"/>
          </a:p>
          <a:p>
            <a:r>
              <a:rPr lang="en-US" altLang="ko-KR" dirty="0" smtClean="0"/>
              <a:t>SQLite</a:t>
            </a:r>
          </a:p>
          <a:p>
            <a:pPr lvl="1"/>
            <a:r>
              <a:rPr lang="ko-KR" altLang="en-US" smtClean="0"/>
              <a:t>가장 인기 높은 임베디드 데이터베이스</a:t>
            </a:r>
            <a:endParaRPr lang="en-US" altLang="ko-KR" smtClean="0"/>
          </a:p>
          <a:p>
            <a:pPr lvl="1"/>
            <a:r>
              <a:rPr lang="ko-KR" altLang="en-US" smtClean="0"/>
              <a:t>파일 포맷으로 사용</a:t>
            </a:r>
            <a:endParaRPr lang="en-US" altLang="ko-KR" smtClean="0"/>
          </a:p>
          <a:p>
            <a:pPr lvl="1"/>
            <a:r>
              <a:rPr lang="ko-KR" altLang="en-US" smtClean="0"/>
              <a:t>윈도우</a:t>
            </a:r>
            <a:r>
              <a:rPr lang="en-US" altLang="ko-KR" smtClean="0"/>
              <a:t>/</a:t>
            </a:r>
            <a:r>
              <a:rPr lang="ko-KR" altLang="en-US" smtClean="0"/>
              <a:t>유닉스</a:t>
            </a:r>
            <a:r>
              <a:rPr lang="en-US" altLang="ko-KR" smtClean="0"/>
              <a:t>/</a:t>
            </a:r>
            <a:r>
              <a:rPr lang="ko-KR" altLang="en-US" smtClean="0"/>
              <a:t>안드로이드</a:t>
            </a:r>
            <a:r>
              <a:rPr lang="en-US" altLang="ko-KR" smtClean="0"/>
              <a:t>/</a:t>
            </a:r>
            <a:r>
              <a:rPr lang="ko-KR" altLang="en-US" smtClean="0"/>
              <a:t>아이폰 지원</a:t>
            </a:r>
            <a:endParaRPr lang="en-US" altLang="ko-KR" smtClean="0"/>
          </a:p>
          <a:p>
            <a:pPr lvl="1"/>
            <a:r>
              <a:rPr lang="ko-KR" altLang="en-US" smtClean="0"/>
              <a:t>프로그램 크기가 작다</a:t>
            </a:r>
            <a:r>
              <a:rPr lang="en-US" altLang="ko-KR" smtClean="0"/>
              <a:t>.</a:t>
            </a:r>
          </a:p>
          <a:p>
            <a:pPr lvl="1"/>
            <a:r>
              <a:rPr lang="ko-KR" altLang="en-US" smtClean="0"/>
              <a:t>메모리 데이터 베이스 지원</a:t>
            </a:r>
            <a:endParaRPr lang="en-US" altLang="ko-KR" dirty="0" smtClean="0"/>
          </a:p>
        </p:txBody>
      </p:sp>
      <p:sp>
        <p:nvSpPr>
          <p:cNvPr id="6" name="날짜 개체 틀 5"/>
          <p:cNvSpPr>
            <a:spLocks noGrp="1"/>
          </p:cNvSpPr>
          <p:nvPr>
            <p:ph type="dt" sz="half" idx="10"/>
          </p:nvPr>
        </p:nvSpPr>
        <p:spPr/>
        <p:txBody>
          <a:bodyPr/>
          <a:lstStyle/>
          <a:p>
            <a:fld id="{C3B82DFE-77D7-4CEC-881A-BBF9FBCA0458}" type="datetime1">
              <a:rPr lang="ko-KR" altLang="en-US" smtClean="0"/>
              <a:t>2018-12-02</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85992644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SQLite </a:t>
            </a:r>
            <a:r>
              <a:rPr lang="ko-KR" altLang="en-US" smtClean="0"/>
              <a:t>컴파일 방법</a:t>
            </a:r>
            <a:endParaRPr lang="en-US"/>
          </a:p>
        </p:txBody>
      </p:sp>
      <p:sp>
        <p:nvSpPr>
          <p:cNvPr id="3" name="내용 개체 틀 2"/>
          <p:cNvSpPr>
            <a:spLocks noGrp="1"/>
          </p:cNvSpPr>
          <p:nvPr>
            <p:ph idx="1"/>
          </p:nvPr>
        </p:nvSpPr>
        <p:spPr>
          <a:xfrm>
            <a:off x="681038" y="1255271"/>
            <a:ext cx="8993904" cy="4921692"/>
          </a:xfrm>
        </p:spPr>
        <p:txBody>
          <a:bodyPr>
            <a:normAutofit lnSpcReduction="10000"/>
          </a:bodyPr>
          <a:lstStyle/>
          <a:p>
            <a:r>
              <a:rPr lang="ko-KR" altLang="en-US" smtClean="0"/>
              <a:t>소스</a:t>
            </a:r>
            <a:r>
              <a:rPr lang="en-US" altLang="ko-KR"/>
              <a:t> </a:t>
            </a:r>
            <a:r>
              <a:rPr lang="ko-KR" altLang="en-US" smtClean="0"/>
              <a:t>다운로드</a:t>
            </a:r>
            <a:endParaRPr lang="en-US" altLang="ko-KR" smtClean="0"/>
          </a:p>
          <a:p>
            <a:pPr lvl="1"/>
            <a:r>
              <a:rPr lang="en-US">
                <a:hlinkClick r:id="rId2"/>
              </a:rPr>
              <a:t>https://</a:t>
            </a:r>
            <a:r>
              <a:rPr lang="en-US" smtClean="0">
                <a:hlinkClick r:id="rId2"/>
              </a:rPr>
              <a:t>www.sqlite.org/index.html</a:t>
            </a:r>
            <a:r>
              <a:rPr lang="en-US" smtClean="0"/>
              <a:t> </a:t>
            </a:r>
            <a:endParaRPr lang="en-US"/>
          </a:p>
          <a:p>
            <a:pPr lvl="1"/>
            <a:r>
              <a:rPr lang="en-US" smtClean="0">
                <a:hlinkClick r:id="rId3"/>
              </a:rPr>
              <a:t>https</a:t>
            </a:r>
            <a:r>
              <a:rPr lang="en-US">
                <a:hlinkClick r:id="rId3"/>
              </a:rPr>
              <a:t>://</a:t>
            </a:r>
            <a:r>
              <a:rPr lang="en-US" smtClean="0">
                <a:hlinkClick r:id="rId3"/>
              </a:rPr>
              <a:t>www.sqlite.org/download.html</a:t>
            </a:r>
            <a:r>
              <a:rPr lang="en-US" smtClean="0"/>
              <a:t> </a:t>
            </a:r>
          </a:p>
          <a:p>
            <a:pPr lvl="1"/>
            <a:r>
              <a:rPr lang="en-US">
                <a:hlinkClick r:id="rId4"/>
              </a:rPr>
              <a:t>https://</a:t>
            </a:r>
            <a:r>
              <a:rPr lang="en-US" smtClean="0">
                <a:hlinkClick r:id="rId4"/>
              </a:rPr>
              <a:t>www.sqlite.org/2018/sqlite-src-3250200.zip</a:t>
            </a:r>
            <a:r>
              <a:rPr lang="en-US" smtClean="0"/>
              <a:t> </a:t>
            </a:r>
            <a:endParaRPr lang="en-US"/>
          </a:p>
          <a:p>
            <a:r>
              <a:rPr lang="ko-KR" altLang="en-US" smtClean="0"/>
              <a:t>컴파일 방법</a:t>
            </a:r>
            <a:endParaRPr lang="en-US" altLang="ko-KR" smtClean="0"/>
          </a:p>
          <a:p>
            <a:pPr lvl="1"/>
            <a:r>
              <a:rPr lang="en-US">
                <a:hlinkClick r:id="rId5"/>
              </a:rPr>
              <a:t>https://</a:t>
            </a:r>
            <a:r>
              <a:rPr lang="en-US" smtClean="0">
                <a:hlinkClick r:id="rId5"/>
              </a:rPr>
              <a:t>www.sqlite.org/howtocompile.html</a:t>
            </a:r>
            <a:r>
              <a:rPr lang="en-US" smtClean="0"/>
              <a:t> </a:t>
            </a:r>
          </a:p>
          <a:p>
            <a:pPr lvl="1"/>
            <a:r>
              <a:rPr lang="en-US" smtClean="0"/>
              <a:t>Unix </a:t>
            </a:r>
            <a:r>
              <a:rPr lang="ko-KR" altLang="en-US" smtClean="0"/>
              <a:t>환경</a:t>
            </a:r>
            <a:endParaRPr lang="en-US"/>
          </a:p>
          <a:p>
            <a:pPr lvl="2"/>
            <a:r>
              <a:rPr lang="en-US"/>
              <a:t>gcc -</a:t>
            </a:r>
            <a:r>
              <a:rPr lang="en-US" smtClean="0"/>
              <a:t>o sqlite shell.c </a:t>
            </a:r>
            <a:r>
              <a:rPr lang="en-US"/>
              <a:t>sqlite3.c -lpthread </a:t>
            </a:r>
            <a:r>
              <a:rPr lang="en-US" smtClean="0"/>
              <a:t>–ldl</a:t>
            </a:r>
          </a:p>
          <a:p>
            <a:pPr lvl="1"/>
            <a:r>
              <a:rPr lang="en-US" smtClean="0"/>
              <a:t>MSVC </a:t>
            </a:r>
            <a:r>
              <a:rPr lang="ko-KR" altLang="en-US" smtClean="0"/>
              <a:t>환경</a:t>
            </a:r>
            <a:endParaRPr lang="en-US" smtClean="0"/>
          </a:p>
          <a:p>
            <a:pPr lvl="2"/>
            <a:r>
              <a:rPr lang="en-US" smtClean="0"/>
              <a:t>cl sqlite.exe </a:t>
            </a:r>
            <a:r>
              <a:rPr lang="en-US"/>
              <a:t>shell.c sqlite3.c -Fesqlite3.exe</a:t>
            </a:r>
          </a:p>
        </p:txBody>
      </p:sp>
      <p:sp>
        <p:nvSpPr>
          <p:cNvPr id="4" name="날짜 개체 틀 3"/>
          <p:cNvSpPr>
            <a:spLocks noGrp="1"/>
          </p:cNvSpPr>
          <p:nvPr>
            <p:ph type="dt" sz="half" idx="10"/>
          </p:nvPr>
        </p:nvSpPr>
        <p:spPr/>
        <p:txBody>
          <a:bodyPr/>
          <a:lstStyle/>
          <a:p>
            <a:fld id="{96CC5C46-1332-45E8-8EAE-056074F7C241}"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134</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4476542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SQL </a:t>
            </a:r>
            <a:r>
              <a:rPr lang="ko-KR" altLang="en-US" smtClean="0"/>
              <a:t>실습</a:t>
            </a:r>
            <a:endParaRPr lang="en-US"/>
          </a:p>
        </p:txBody>
      </p:sp>
      <p:sp>
        <p:nvSpPr>
          <p:cNvPr id="3" name="내용 개체 틀 2"/>
          <p:cNvSpPr>
            <a:spLocks noGrp="1"/>
          </p:cNvSpPr>
          <p:nvPr>
            <p:ph idx="1"/>
          </p:nvPr>
        </p:nvSpPr>
        <p:spPr/>
        <p:txBody>
          <a:bodyPr/>
          <a:lstStyle/>
          <a:p>
            <a:r>
              <a:rPr lang="ko-KR" altLang="en-US" smtClean="0"/>
              <a:t>참고 자료</a:t>
            </a:r>
            <a:endParaRPr lang="en-US" altLang="ko-KR" smtClean="0"/>
          </a:p>
          <a:p>
            <a:pPr lvl="1"/>
            <a:r>
              <a:rPr lang="en-US">
                <a:hlinkClick r:id="rId2"/>
              </a:rPr>
              <a:t>https://www.tutorialspoint.com/sqlite</a:t>
            </a:r>
            <a:r>
              <a:rPr lang="en-US" smtClean="0">
                <a:hlinkClick r:id="rId2"/>
              </a:rPr>
              <a:t>/</a:t>
            </a:r>
            <a:r>
              <a:rPr lang="en-US" smtClean="0"/>
              <a:t> </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135</a:t>
            </a:fld>
            <a:endParaRPr lang="en-US"/>
          </a:p>
        </p:txBody>
      </p:sp>
    </p:spTree>
    <p:extLst>
      <p:ext uri="{BB962C8B-B14F-4D97-AF65-F5344CB8AC3E}">
        <p14:creationId xmlns:p14="http://schemas.microsoft.com/office/powerpoint/2010/main" val="24281936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Database</a:t>
            </a:r>
            <a:r>
              <a:rPr lang="ko-KR" altLang="en-US" dirty="0" smtClean="0"/>
              <a:t>를 사용하는 목적</a:t>
            </a:r>
            <a:endParaRPr lang="ko-KR" altLang="en-US"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136</a:t>
            </a:fld>
            <a:endParaRPr lang="ko-KR" altLang="en-US"/>
          </a:p>
        </p:txBody>
      </p:sp>
      <p:sp>
        <p:nvSpPr>
          <p:cNvPr id="5" name="내용 개체 틀 4"/>
          <p:cNvSpPr>
            <a:spLocks noGrp="1"/>
          </p:cNvSpPr>
          <p:nvPr>
            <p:ph sz="quarter" idx="1"/>
          </p:nvPr>
        </p:nvSpPr>
        <p:spPr>
          <a:xfrm>
            <a:off x="800100" y="1274335"/>
            <a:ext cx="8267700" cy="3516739"/>
          </a:xfrm>
        </p:spPr>
        <p:txBody>
          <a:bodyPr>
            <a:normAutofit/>
          </a:bodyPr>
          <a:lstStyle/>
          <a:p>
            <a:r>
              <a:rPr lang="ko-KR" altLang="en-US" sz="2400" dirty="0"/>
              <a:t>모든 </a:t>
            </a:r>
            <a:r>
              <a:rPr lang="ko-KR" altLang="en-US" sz="2400"/>
              <a:t>데이터 </a:t>
            </a:r>
            <a:r>
              <a:rPr lang="ko-KR" altLang="en-US" sz="2400" smtClean="0"/>
              <a:t>관리를 </a:t>
            </a:r>
            <a:r>
              <a:rPr lang="en-US" altLang="ko-KR" sz="2400" dirty="0"/>
              <a:t>DB</a:t>
            </a:r>
            <a:r>
              <a:rPr lang="ko-KR" altLang="en-US" sz="2400" dirty="0"/>
              <a:t>에서 </a:t>
            </a:r>
            <a:r>
              <a:rPr lang="ko-KR" altLang="en-US" sz="2400"/>
              <a:t>한다</a:t>
            </a:r>
            <a:r>
              <a:rPr lang="en-US" altLang="ko-KR" sz="2400" smtClean="0"/>
              <a:t>.</a:t>
            </a:r>
          </a:p>
          <a:p>
            <a:pPr lvl="1"/>
            <a:r>
              <a:rPr lang="ko-KR" altLang="en-US" sz="2400" smtClean="0"/>
              <a:t>입력</a:t>
            </a:r>
            <a:r>
              <a:rPr lang="en-US" altLang="ko-KR" sz="2400"/>
              <a:t>/</a:t>
            </a:r>
            <a:r>
              <a:rPr lang="ko-KR" altLang="en-US" sz="2400"/>
              <a:t>조회</a:t>
            </a:r>
            <a:r>
              <a:rPr lang="en-US" altLang="ko-KR" sz="2400"/>
              <a:t>/</a:t>
            </a:r>
            <a:r>
              <a:rPr lang="ko-KR" altLang="en-US" sz="2400"/>
              <a:t>수정</a:t>
            </a:r>
            <a:r>
              <a:rPr lang="en-US" altLang="ko-KR" sz="2400"/>
              <a:t>/</a:t>
            </a:r>
            <a:r>
              <a:rPr lang="ko-KR" altLang="en-US" sz="2400" smtClean="0"/>
              <a:t>삭제</a:t>
            </a:r>
            <a:endParaRPr lang="en-US" altLang="ko-KR" sz="2400" dirty="0"/>
          </a:p>
          <a:p>
            <a:r>
              <a:rPr lang="ko-KR" altLang="en-US" sz="2400" dirty="0"/>
              <a:t>모든 데이터의 기준은 </a:t>
            </a:r>
            <a:r>
              <a:rPr lang="en-US" altLang="ko-KR" sz="2400" dirty="0"/>
              <a:t>DB </a:t>
            </a:r>
            <a:r>
              <a:rPr lang="ko-KR" altLang="en-US" sz="2400" dirty="0"/>
              <a:t>이다</a:t>
            </a:r>
            <a:r>
              <a:rPr lang="en-US" altLang="ko-KR" sz="2400" dirty="0"/>
              <a:t>.</a:t>
            </a:r>
          </a:p>
          <a:p>
            <a:r>
              <a:rPr lang="ko-KR" altLang="en-US" sz="2400" dirty="0"/>
              <a:t>대용량 데이터를 처리한다</a:t>
            </a:r>
            <a:r>
              <a:rPr lang="en-US" altLang="ko-KR" sz="2400" dirty="0"/>
              <a:t>.</a:t>
            </a:r>
            <a:endParaRPr lang="ko-KR" altLang="en-US" sz="2400" dirty="0"/>
          </a:p>
        </p:txBody>
      </p:sp>
      <p:sp>
        <p:nvSpPr>
          <p:cNvPr id="11" name="날짜 개체 틀 10"/>
          <p:cNvSpPr>
            <a:spLocks noGrp="1"/>
          </p:cNvSpPr>
          <p:nvPr>
            <p:ph type="dt" sz="half" idx="10"/>
          </p:nvPr>
        </p:nvSpPr>
        <p:spPr/>
        <p:txBody>
          <a:bodyPr/>
          <a:lstStyle/>
          <a:p>
            <a:fld id="{BD5949DC-0BA1-4CA2-96D5-2E14977D46D7}" type="datetime1">
              <a:rPr lang="ko-KR" altLang="en-US" smtClean="0"/>
              <a:t>2018-12-02</a:t>
            </a:fld>
            <a:endParaRPr lang="en-US"/>
          </a:p>
        </p:txBody>
      </p:sp>
      <p:sp>
        <p:nvSpPr>
          <p:cNvPr id="12" name="바닥글 개체 틀 11"/>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25031485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SQL</a:t>
            </a:r>
            <a:endParaRPr lang="en-US"/>
          </a:p>
        </p:txBody>
      </p:sp>
      <p:sp>
        <p:nvSpPr>
          <p:cNvPr id="3" name="내용 개체 틀 2"/>
          <p:cNvSpPr>
            <a:spLocks noGrp="1"/>
          </p:cNvSpPr>
          <p:nvPr>
            <p:ph idx="1"/>
          </p:nvPr>
        </p:nvSpPr>
        <p:spPr/>
        <p:txBody>
          <a:bodyPr>
            <a:normAutofit fontScale="55000" lnSpcReduction="20000"/>
          </a:bodyPr>
          <a:lstStyle/>
          <a:p>
            <a:r>
              <a:rPr lang="ko-KR" altLang="en-US" smtClean="0"/>
              <a:t>정규화</a:t>
            </a:r>
            <a:endParaRPr lang="en-US" altLang="ko-KR" smtClean="0"/>
          </a:p>
          <a:p>
            <a:pPr lvl="1"/>
            <a:r>
              <a:rPr lang="ko-KR" altLang="en-US" smtClean="0"/>
              <a:t>테이블 분할 </a:t>
            </a:r>
            <a:r>
              <a:rPr lang="en-US" altLang="ko-KR" smtClean="0"/>
              <a:t>-&gt; </a:t>
            </a:r>
            <a:r>
              <a:rPr lang="ko-KR" altLang="en-US" smtClean="0"/>
              <a:t>중복 데이터 최소화</a:t>
            </a:r>
            <a:endParaRPr lang="en-US" altLang="ko-KR" smtClean="0"/>
          </a:p>
          <a:p>
            <a:pPr lvl="1"/>
            <a:r>
              <a:rPr lang="ko-KR" altLang="en-US" smtClean="0"/>
              <a:t>빠른 조회</a:t>
            </a:r>
            <a:endParaRPr lang="en-US" smtClean="0"/>
          </a:p>
          <a:p>
            <a:r>
              <a:rPr lang="en-US" smtClean="0"/>
              <a:t>DML</a:t>
            </a:r>
            <a:r>
              <a:rPr lang="ko-KR" altLang="en-US" smtClean="0"/>
              <a:t>은 조합가능하다</a:t>
            </a:r>
            <a:r>
              <a:rPr lang="en-US" altLang="ko-KR" smtClean="0"/>
              <a:t>.</a:t>
            </a:r>
          </a:p>
          <a:p>
            <a:pPr lvl="1"/>
            <a:r>
              <a:rPr lang="en-US" smtClean="0"/>
              <a:t>SELECT + SELECT</a:t>
            </a:r>
          </a:p>
          <a:p>
            <a:pPr lvl="1"/>
            <a:r>
              <a:rPr lang="en-US" smtClean="0"/>
              <a:t>INSERT/UPDATE/DELTE + SELECT</a:t>
            </a:r>
          </a:p>
          <a:p>
            <a:pPr lvl="1"/>
            <a:r>
              <a:rPr lang="en-US" smtClean="0"/>
              <a:t>CREATE + SELECT</a:t>
            </a:r>
            <a:endParaRPr lang="en-US"/>
          </a:p>
          <a:p>
            <a:r>
              <a:rPr lang="en-US" smtClean="0"/>
              <a:t>PRIMARY KEY</a:t>
            </a:r>
          </a:p>
          <a:p>
            <a:pPr lvl="1"/>
            <a:r>
              <a:rPr lang="ko-KR" altLang="en-US" smtClean="0"/>
              <a:t>레코드 아이디</a:t>
            </a:r>
            <a:endParaRPr lang="en-US" smtClean="0"/>
          </a:p>
          <a:p>
            <a:r>
              <a:rPr lang="en-US" smtClean="0"/>
              <a:t>FOREIGN KEY</a:t>
            </a:r>
          </a:p>
          <a:p>
            <a:pPr lvl="1"/>
            <a:r>
              <a:rPr lang="ko-KR" altLang="en-US" smtClean="0"/>
              <a:t>다른 테이블의 데이터를 참조한다</a:t>
            </a:r>
            <a:r>
              <a:rPr lang="en-US" altLang="ko-KR" smtClean="0"/>
              <a:t>.</a:t>
            </a:r>
          </a:p>
          <a:p>
            <a:r>
              <a:rPr lang="en-US" altLang="ko-KR" smtClean="0"/>
              <a:t>JOIN</a:t>
            </a:r>
          </a:p>
          <a:p>
            <a:pPr lvl="1"/>
            <a:r>
              <a:rPr lang="ko-KR" altLang="en-US" smtClean="0"/>
              <a:t>테이블 합병</a:t>
            </a:r>
            <a:endParaRPr lang="en-US" altLang="ko-KR" smtClean="0"/>
          </a:p>
          <a:p>
            <a:r>
              <a:rPr lang="en-US" smtClean="0"/>
              <a:t>TRIGGER</a:t>
            </a:r>
          </a:p>
          <a:p>
            <a:pPr lvl="1"/>
            <a:r>
              <a:rPr lang="ko-KR" altLang="en-US" smtClean="0"/>
              <a:t>레코드 변경시에 함수 호출</a:t>
            </a:r>
            <a:endParaRPr lang="en-US" altLang="ko-KR" smtClean="0"/>
          </a:p>
          <a:p>
            <a:r>
              <a:rPr lang="en-US" smtClean="0"/>
              <a:t>INDEX</a:t>
            </a:r>
          </a:p>
          <a:p>
            <a:pPr lvl="1"/>
            <a:r>
              <a:rPr lang="ko-KR" altLang="en-US" smtClean="0"/>
              <a:t>빠른 조회</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137</a:t>
            </a:fld>
            <a:endParaRPr lang="en-US"/>
          </a:p>
        </p:txBody>
      </p:sp>
    </p:spTree>
    <p:extLst>
      <p:ext uri="{BB962C8B-B14F-4D97-AF65-F5344CB8AC3E}">
        <p14:creationId xmlns:p14="http://schemas.microsoft.com/office/powerpoint/2010/main" val="13926190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SQL </a:t>
            </a:r>
            <a:r>
              <a:rPr lang="ko-KR" altLang="en-US" dirty="0" smtClean="0"/>
              <a:t>정리</a:t>
            </a:r>
            <a:endParaRPr lang="ko-KR" altLang="en-US"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138</a:t>
            </a:fld>
            <a:endParaRPr lang="ko-KR" altLang="en-US"/>
          </a:p>
        </p:txBody>
      </p:sp>
      <p:sp>
        <p:nvSpPr>
          <p:cNvPr id="5" name="내용 개체 틀 4"/>
          <p:cNvSpPr>
            <a:spLocks noGrp="1"/>
          </p:cNvSpPr>
          <p:nvPr>
            <p:ph sz="quarter" idx="1"/>
          </p:nvPr>
        </p:nvSpPr>
        <p:spPr>
          <a:xfrm>
            <a:off x="781049" y="1268760"/>
            <a:ext cx="8443913" cy="4751040"/>
          </a:xfrm>
        </p:spPr>
        <p:txBody>
          <a:bodyPr>
            <a:normAutofit fontScale="70000" lnSpcReduction="20000"/>
          </a:bodyPr>
          <a:lstStyle/>
          <a:p>
            <a:r>
              <a:rPr lang="ko-KR" altLang="en-US" dirty="0" smtClean="0"/>
              <a:t>테이블</a:t>
            </a:r>
            <a:endParaRPr lang="en-US" altLang="ko-KR" dirty="0" smtClean="0"/>
          </a:p>
          <a:p>
            <a:pPr lvl="1"/>
            <a:r>
              <a:rPr lang="ko-KR" altLang="en-US" dirty="0" smtClean="0"/>
              <a:t>물리적 테이블 </a:t>
            </a:r>
            <a:r>
              <a:rPr lang="en-US" altLang="ko-KR" dirty="0" smtClean="0"/>
              <a:t>: CREATE TABLE</a:t>
            </a:r>
          </a:p>
          <a:p>
            <a:pPr lvl="1"/>
            <a:r>
              <a:rPr lang="ko-KR" altLang="en-US" dirty="0" smtClean="0"/>
              <a:t>논리적 테이블 </a:t>
            </a:r>
            <a:r>
              <a:rPr lang="en-US" altLang="ko-KR" dirty="0" smtClean="0"/>
              <a:t>: </a:t>
            </a:r>
          </a:p>
          <a:p>
            <a:pPr lvl="2"/>
            <a:r>
              <a:rPr lang="en-US" altLang="ko-KR" dirty="0" smtClean="0"/>
              <a:t>SELECT * FROM</a:t>
            </a:r>
          </a:p>
          <a:p>
            <a:pPr lvl="2"/>
            <a:r>
              <a:rPr lang="en-US" altLang="ko-KR" dirty="0" smtClean="0"/>
              <a:t>CREATE VIEW </a:t>
            </a:r>
          </a:p>
          <a:p>
            <a:pPr lvl="2"/>
            <a:endParaRPr lang="en-US" altLang="ko-KR" dirty="0" smtClean="0"/>
          </a:p>
          <a:p>
            <a:r>
              <a:rPr lang="en-US" altLang="ko-KR" dirty="0" smtClean="0"/>
              <a:t>JOIN : </a:t>
            </a:r>
            <a:r>
              <a:rPr lang="ko-KR" altLang="en-US" dirty="0" smtClean="0"/>
              <a:t>테이블을 합치는 것</a:t>
            </a:r>
            <a:endParaRPr lang="en-US" altLang="ko-KR" dirty="0" smtClean="0"/>
          </a:p>
          <a:p>
            <a:pPr lvl="1"/>
            <a:r>
              <a:rPr lang="en-US" altLang="ko-KR" dirty="0" smtClean="0"/>
              <a:t>CROSS JOIN</a:t>
            </a:r>
          </a:p>
          <a:p>
            <a:pPr lvl="2"/>
            <a:r>
              <a:rPr lang="en-US" altLang="ko-KR" dirty="0" smtClean="0"/>
              <a:t>Cartesian Product</a:t>
            </a:r>
          </a:p>
          <a:p>
            <a:pPr lvl="1"/>
            <a:r>
              <a:rPr lang="en-US" altLang="ko-KR" dirty="0" smtClean="0"/>
              <a:t>INNER JOIN</a:t>
            </a:r>
          </a:p>
          <a:p>
            <a:pPr lvl="2"/>
            <a:r>
              <a:rPr lang="ko-KR" altLang="en-US" dirty="0" smtClean="0"/>
              <a:t>조건에 부합하는 행만 출력</a:t>
            </a:r>
            <a:endParaRPr lang="en-US" altLang="ko-KR" dirty="0" smtClean="0"/>
          </a:p>
          <a:p>
            <a:pPr lvl="1"/>
            <a:r>
              <a:rPr lang="en-US" altLang="ko-KR" dirty="0" smtClean="0"/>
              <a:t>OUTER JOIN</a:t>
            </a:r>
          </a:p>
          <a:p>
            <a:pPr lvl="2"/>
            <a:r>
              <a:rPr lang="ko-KR" altLang="en-US" dirty="0" smtClean="0"/>
              <a:t>기준 테이블은 모두 출력</a:t>
            </a:r>
            <a:endParaRPr lang="en-US" altLang="ko-KR" dirty="0" smtClean="0"/>
          </a:p>
          <a:p>
            <a:pPr lvl="1"/>
            <a:r>
              <a:rPr lang="en-US" altLang="ko-KR" dirty="0" smtClean="0"/>
              <a:t>SELF JOIN</a:t>
            </a:r>
          </a:p>
          <a:p>
            <a:pPr lvl="2"/>
            <a:r>
              <a:rPr lang="ko-KR" altLang="en-US" dirty="0" smtClean="0"/>
              <a:t>같은 테이블을 합치는 것</a:t>
            </a:r>
            <a:endParaRPr lang="ko-KR" altLang="en-US" dirty="0"/>
          </a:p>
        </p:txBody>
      </p:sp>
      <p:sp>
        <p:nvSpPr>
          <p:cNvPr id="6" name="날짜 개체 틀 5"/>
          <p:cNvSpPr>
            <a:spLocks noGrp="1"/>
          </p:cNvSpPr>
          <p:nvPr>
            <p:ph type="dt" sz="half" idx="10"/>
          </p:nvPr>
        </p:nvSpPr>
        <p:spPr/>
        <p:txBody>
          <a:bodyPr/>
          <a:lstStyle/>
          <a:p>
            <a:fld id="{277B7280-4AD3-4BC0-B6A5-29629B0CDAE4}" type="datetime1">
              <a:rPr lang="ko-KR" altLang="en-US" smtClean="0"/>
              <a:t>2018-12-02</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79334873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SQLite Programming</a:t>
            </a:r>
            <a:endParaRPr lang="ko-KR" altLang="en-US"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139</a:t>
            </a:fld>
            <a:endParaRPr lang="ko-KR" altLang="en-US"/>
          </a:p>
        </p:txBody>
      </p:sp>
      <p:sp>
        <p:nvSpPr>
          <p:cNvPr id="5" name="내용 개체 틀 4"/>
          <p:cNvSpPr>
            <a:spLocks noGrp="1"/>
          </p:cNvSpPr>
          <p:nvPr>
            <p:ph sz="quarter" idx="1"/>
          </p:nvPr>
        </p:nvSpPr>
        <p:spPr>
          <a:xfrm>
            <a:off x="1295400" y="1447800"/>
            <a:ext cx="7772400" cy="1837184"/>
          </a:xfrm>
        </p:spPr>
        <p:txBody>
          <a:bodyPr>
            <a:normAutofit/>
          </a:bodyPr>
          <a:lstStyle/>
          <a:p>
            <a:r>
              <a:rPr lang="en-US" altLang="ko-KR" smtClean="0"/>
              <a:t>SQLite Database</a:t>
            </a:r>
            <a:endParaRPr lang="en-US" altLang="ko-KR" dirty="0" smtClean="0"/>
          </a:p>
          <a:p>
            <a:r>
              <a:rPr lang="en-US" altLang="ko-KR" dirty="0" smtClean="0"/>
              <a:t>SQL</a:t>
            </a:r>
          </a:p>
          <a:p>
            <a:r>
              <a:rPr lang="en-US" altLang="ko-KR" smtClean="0"/>
              <a:t>C API</a:t>
            </a:r>
            <a:endParaRPr lang="ko-KR" altLang="en-US" dirty="0"/>
          </a:p>
        </p:txBody>
      </p:sp>
      <p:sp>
        <p:nvSpPr>
          <p:cNvPr id="6" name="모서리가 둥근 직사각형 5"/>
          <p:cNvSpPr/>
          <p:nvPr/>
        </p:nvSpPr>
        <p:spPr>
          <a:xfrm>
            <a:off x="2000672" y="3562350"/>
            <a:ext cx="2232248" cy="2095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smtClean="0"/>
              <a:t>C API</a:t>
            </a:r>
            <a:endParaRPr lang="ko-KR" altLang="en-US" sz="4000" dirty="0"/>
          </a:p>
        </p:txBody>
      </p:sp>
      <p:sp>
        <p:nvSpPr>
          <p:cNvPr id="7" name="원통 6"/>
          <p:cNvSpPr/>
          <p:nvPr/>
        </p:nvSpPr>
        <p:spPr>
          <a:xfrm>
            <a:off x="6518640" y="3562350"/>
            <a:ext cx="1872208" cy="20954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t>Database</a:t>
            </a:r>
            <a:endParaRPr lang="ko-KR" altLang="en-US" sz="3200" dirty="0"/>
          </a:p>
        </p:txBody>
      </p:sp>
      <p:sp>
        <p:nvSpPr>
          <p:cNvPr id="8" name="오른쪽 화살표 7"/>
          <p:cNvSpPr/>
          <p:nvPr/>
        </p:nvSpPr>
        <p:spPr>
          <a:xfrm>
            <a:off x="4577847" y="3827840"/>
            <a:ext cx="1584176" cy="834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t>SQL</a:t>
            </a:r>
            <a:endParaRPr lang="ko-KR" altLang="en-US" sz="2800" dirty="0"/>
          </a:p>
        </p:txBody>
      </p:sp>
      <p:sp>
        <p:nvSpPr>
          <p:cNvPr id="9" name="날짜 개체 틀 8"/>
          <p:cNvSpPr>
            <a:spLocks noGrp="1"/>
          </p:cNvSpPr>
          <p:nvPr>
            <p:ph type="dt" sz="half" idx="10"/>
          </p:nvPr>
        </p:nvSpPr>
        <p:spPr/>
        <p:txBody>
          <a:bodyPr/>
          <a:lstStyle/>
          <a:p>
            <a:fld id="{9113762D-56CD-4459-9F3A-E358C3CA96CD}" type="datetime1">
              <a:rPr lang="ko-KR" altLang="en-US" smtClean="0"/>
              <a:t>2018-12-02</a:t>
            </a:fld>
            <a:endParaRPr lang="en-US"/>
          </a:p>
        </p:txBody>
      </p:sp>
      <p:sp>
        <p:nvSpPr>
          <p:cNvPr id="10" name="바닥글 개체 틀 9"/>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11" name="오른쪽 화살표 10"/>
          <p:cNvSpPr/>
          <p:nvPr/>
        </p:nvSpPr>
        <p:spPr>
          <a:xfrm flipH="1">
            <a:off x="4577847" y="4675013"/>
            <a:ext cx="1584176" cy="834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smtClean="0"/>
              <a:t>결과</a:t>
            </a:r>
            <a:endParaRPr lang="ko-KR" altLang="en-US" sz="2000" dirty="0"/>
          </a:p>
        </p:txBody>
      </p:sp>
    </p:spTree>
    <p:extLst>
      <p:ext uri="{BB962C8B-B14F-4D97-AF65-F5344CB8AC3E}">
        <p14:creationId xmlns:p14="http://schemas.microsoft.com/office/powerpoint/2010/main" val="26899088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VM Virtual Network </a:t>
            </a:r>
            <a:r>
              <a:rPr lang="ko-KR" altLang="en-US" smtClean="0"/>
              <a:t>설정</a:t>
            </a:r>
            <a:endParaRPr lang="en-US"/>
          </a:p>
        </p:txBody>
      </p:sp>
      <p:sp>
        <p:nvSpPr>
          <p:cNvPr id="3" name="내용 개체 틀 2"/>
          <p:cNvSpPr>
            <a:spLocks noGrp="1"/>
          </p:cNvSpPr>
          <p:nvPr>
            <p:ph idx="1"/>
          </p:nvPr>
        </p:nvSpPr>
        <p:spPr>
          <a:xfrm>
            <a:off x="681038" y="1255271"/>
            <a:ext cx="8543925" cy="1605283"/>
          </a:xfrm>
        </p:spPr>
        <p:txBody>
          <a:bodyPr>
            <a:normAutofit fontScale="62500" lnSpcReduction="20000"/>
          </a:bodyPr>
          <a:lstStyle/>
          <a:p>
            <a:r>
              <a:rPr lang="ko-KR" altLang="en-US" smtClean="0"/>
              <a:t>모든 </a:t>
            </a:r>
            <a:r>
              <a:rPr lang="en-US" altLang="ko-KR" smtClean="0"/>
              <a:t>VM</a:t>
            </a:r>
            <a:r>
              <a:rPr lang="ko-KR" altLang="en-US" smtClean="0"/>
              <a:t>을 중지한다</a:t>
            </a:r>
            <a:r>
              <a:rPr lang="en-US" altLang="ko-KR" smtClean="0"/>
              <a:t>.</a:t>
            </a:r>
          </a:p>
          <a:p>
            <a:r>
              <a:rPr lang="en-US" altLang="ko-KR" smtClean="0"/>
              <a:t>Edit -&gt; Virtual Network Editor -&gt; Change Settings</a:t>
            </a:r>
          </a:p>
          <a:p>
            <a:r>
              <a:rPr lang="en-US" altLang="ko-KR" smtClean="0"/>
              <a:t>Virtual Network Editor</a:t>
            </a:r>
            <a:r>
              <a:rPr lang="ko-KR" altLang="en-US" smtClean="0"/>
              <a:t>의</a:t>
            </a:r>
            <a:r>
              <a:rPr lang="en-US" altLang="ko-KR" smtClean="0"/>
              <a:t> VMNet0 </a:t>
            </a:r>
            <a:r>
              <a:rPr lang="ko-KR" altLang="en-US" smtClean="0"/>
              <a:t>확인</a:t>
            </a:r>
            <a:endParaRPr lang="en-US" altLang="ko-KR" smtClean="0"/>
          </a:p>
          <a:p>
            <a:pPr lvl="1"/>
            <a:r>
              <a:rPr lang="en-US" altLang="ko-KR" smtClean="0"/>
              <a:t>Type: Bridged</a:t>
            </a:r>
          </a:p>
          <a:p>
            <a:pPr lvl="1"/>
            <a:r>
              <a:rPr lang="en-US" altLang="ko-KR" smtClean="0"/>
              <a:t>External Connection : Intel® Dual Band ….</a:t>
            </a:r>
          </a:p>
          <a:p>
            <a:endParaRPr lang="en-US"/>
          </a:p>
        </p:txBody>
      </p:sp>
      <p:sp>
        <p:nvSpPr>
          <p:cNvPr id="4" name="날짜 개체 틀 3"/>
          <p:cNvSpPr>
            <a:spLocks noGrp="1"/>
          </p:cNvSpPr>
          <p:nvPr>
            <p:ph type="dt" sz="half" idx="10"/>
          </p:nvPr>
        </p:nvSpPr>
        <p:spPr/>
        <p:txBody>
          <a:bodyPr/>
          <a:lstStyle/>
          <a:p>
            <a:fld id="{8168D66D-3C2F-43B6-A2BE-BB7AC95AF2F5}"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a:t>
            </a:fld>
            <a:endParaRPr lang="en-US"/>
          </a:p>
        </p:txBody>
      </p:sp>
      <p:grpSp>
        <p:nvGrpSpPr>
          <p:cNvPr id="7" name="그룹 6"/>
          <p:cNvGrpSpPr/>
          <p:nvPr/>
        </p:nvGrpSpPr>
        <p:grpSpPr>
          <a:xfrm>
            <a:off x="1241978" y="3028283"/>
            <a:ext cx="7422043" cy="3622363"/>
            <a:chOff x="1802920" y="2916551"/>
            <a:chExt cx="7422043" cy="3622363"/>
          </a:xfrm>
        </p:grpSpPr>
        <p:pic>
          <p:nvPicPr>
            <p:cNvPr id="20" name="그림 19"/>
            <p:cNvPicPr>
              <a:picLocks noChangeAspect="1"/>
            </p:cNvPicPr>
            <p:nvPr/>
          </p:nvPicPr>
          <p:blipFill>
            <a:blip r:embed="rId2"/>
            <a:stretch>
              <a:fillRect/>
            </a:stretch>
          </p:blipFill>
          <p:spPr>
            <a:xfrm>
              <a:off x="3788229" y="2916551"/>
              <a:ext cx="4040064" cy="3622363"/>
            </a:xfrm>
            <a:prstGeom prst="rect">
              <a:avLst/>
            </a:prstGeom>
          </p:spPr>
        </p:pic>
        <p:sp>
          <p:nvSpPr>
            <p:cNvPr id="11" name="모서리가 둥근 직사각형 10"/>
            <p:cNvSpPr/>
            <p:nvPr/>
          </p:nvSpPr>
          <p:spPr>
            <a:xfrm>
              <a:off x="3683478" y="3299725"/>
              <a:ext cx="4304581" cy="241931"/>
            </a:xfrm>
            <a:prstGeom prst="roundRect">
              <a:avLst/>
            </a:prstGeom>
            <a:solidFill>
              <a:srgbClr val="FFFF00">
                <a:alpha val="20000"/>
              </a:srgbClr>
            </a:solidFill>
            <a:ln w="57150">
              <a:solidFill>
                <a:srgbClr val="FF0000">
                  <a:alpha val="4392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그룹 12"/>
            <p:cNvGrpSpPr/>
            <p:nvPr/>
          </p:nvGrpSpPr>
          <p:grpSpPr>
            <a:xfrm>
              <a:off x="1802920" y="5822833"/>
              <a:ext cx="2363642" cy="595224"/>
              <a:chOff x="7231429" y="5746647"/>
              <a:chExt cx="1669432" cy="601216"/>
            </a:xfrm>
          </p:grpSpPr>
          <p:sp>
            <p:nvSpPr>
              <p:cNvPr id="14" name="모서리가 둥근 직사각형 13"/>
              <p:cNvSpPr/>
              <p:nvPr/>
            </p:nvSpPr>
            <p:spPr>
              <a:xfrm>
                <a:off x="7231429" y="5746647"/>
                <a:ext cx="1056497" cy="342281"/>
              </a:xfrm>
              <a:prstGeom prst="roundRect">
                <a:avLst/>
              </a:prstGeom>
              <a:solidFill>
                <a:srgbClr val="FFFF00">
                  <a:alpha val="2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smtClean="0">
                    <a:solidFill>
                      <a:schemeClr val="tx1"/>
                    </a:solidFill>
                  </a:rPr>
                  <a:t>필요시 초기화</a:t>
                </a:r>
                <a:endParaRPr lang="en-US" sz="1050">
                  <a:solidFill>
                    <a:schemeClr val="tx1"/>
                  </a:solidFill>
                </a:endParaRPr>
              </a:p>
            </p:txBody>
          </p:sp>
          <p:cxnSp>
            <p:nvCxnSpPr>
              <p:cNvPr id="17" name="직선 화살표 연결선 16"/>
              <p:cNvCxnSpPr>
                <a:stCxn id="14" idx="3"/>
              </p:cNvCxnSpPr>
              <p:nvPr/>
            </p:nvCxnSpPr>
            <p:spPr>
              <a:xfrm>
                <a:off x="8287926" y="5917788"/>
                <a:ext cx="612935" cy="430075"/>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grpSp>
        <p:sp>
          <p:nvSpPr>
            <p:cNvPr id="28" name="모서리가 둥근 직사각형 27"/>
            <p:cNvSpPr/>
            <p:nvPr/>
          </p:nvSpPr>
          <p:spPr>
            <a:xfrm>
              <a:off x="5352096" y="5400137"/>
              <a:ext cx="3872867" cy="409568"/>
            </a:xfrm>
            <a:prstGeom prst="roundRect">
              <a:avLst/>
            </a:prstGeom>
            <a:solidFill>
              <a:srgbClr val="FFFF00">
                <a:alpha val="20000"/>
              </a:srgbClr>
            </a:solidFill>
            <a:ln w="57150">
              <a:solidFill>
                <a:srgbClr val="FF0000">
                  <a:alpha val="4392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b="1" smtClean="0">
                  <a:solidFill>
                    <a:srgbClr val="FF0000"/>
                  </a:solidFill>
                </a:rPr>
                <a:t>노트북의 무선 네트웍 장치명을 선택</a:t>
              </a:r>
              <a:endParaRPr lang="en-US" b="1">
                <a:solidFill>
                  <a:srgbClr val="FF0000"/>
                </a:solidFill>
              </a:endParaRPr>
            </a:p>
          </p:txBody>
        </p:sp>
      </p:gr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7016724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SQLite C Api</a:t>
            </a:r>
            <a:endParaRPr lang="en-US"/>
          </a:p>
        </p:txBody>
      </p:sp>
      <p:sp>
        <p:nvSpPr>
          <p:cNvPr id="3" name="내용 개체 틀 2"/>
          <p:cNvSpPr>
            <a:spLocks noGrp="1"/>
          </p:cNvSpPr>
          <p:nvPr>
            <p:ph idx="1"/>
          </p:nvPr>
        </p:nvSpPr>
        <p:spPr/>
        <p:txBody>
          <a:bodyPr/>
          <a:lstStyle/>
          <a:p>
            <a:r>
              <a:rPr lang="en-US" smtClean="0"/>
              <a:t>Api </a:t>
            </a:r>
            <a:r>
              <a:rPr lang="ko-KR" altLang="en-US" smtClean="0"/>
              <a:t>문서</a:t>
            </a:r>
            <a:endParaRPr lang="en-US" altLang="ko-KR" smtClean="0"/>
          </a:p>
          <a:p>
            <a:pPr lvl="1"/>
            <a:r>
              <a:rPr lang="en-US">
                <a:hlinkClick r:id="rId2"/>
              </a:rPr>
              <a:t>https://</a:t>
            </a:r>
            <a:r>
              <a:rPr lang="en-US" smtClean="0">
                <a:hlinkClick r:id="rId2"/>
              </a:rPr>
              <a:t>www.sqlite.org/cintro.html</a:t>
            </a:r>
            <a:r>
              <a:rPr lang="en-US" smtClean="0"/>
              <a:t> </a:t>
            </a:r>
            <a:endParaRPr lang="en-US"/>
          </a:p>
          <a:p>
            <a:r>
              <a:rPr lang="ko-KR" altLang="en-US" smtClean="0"/>
              <a:t>예제</a:t>
            </a:r>
            <a:endParaRPr lang="en-US" altLang="ko-KR" smtClean="0"/>
          </a:p>
          <a:p>
            <a:pPr lvl="1"/>
            <a:r>
              <a:rPr lang="en-US">
                <a:hlinkClick r:id="rId3"/>
              </a:rPr>
              <a:t>http://zetcode.com/db/sqlitec</a:t>
            </a:r>
            <a:r>
              <a:rPr lang="en-US" smtClean="0">
                <a:hlinkClick r:id="rId3"/>
              </a:rPr>
              <a:t>/</a:t>
            </a:r>
            <a:r>
              <a:rPr lang="en-US" smtClean="0"/>
              <a:t> </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140</a:t>
            </a:fld>
            <a:endParaRPr lang="en-US"/>
          </a:p>
        </p:txBody>
      </p:sp>
    </p:spTree>
    <p:extLst>
      <p:ext uri="{BB962C8B-B14F-4D97-AF65-F5344CB8AC3E}">
        <p14:creationId xmlns:p14="http://schemas.microsoft.com/office/powerpoint/2010/main" val="28264936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SQLite C API</a:t>
            </a:r>
            <a:endParaRPr lang="en-US"/>
          </a:p>
        </p:txBody>
      </p:sp>
      <p:sp>
        <p:nvSpPr>
          <p:cNvPr id="3" name="내용 개체 틀 2"/>
          <p:cNvSpPr>
            <a:spLocks noGrp="1"/>
          </p:cNvSpPr>
          <p:nvPr>
            <p:ph idx="1"/>
          </p:nvPr>
        </p:nvSpPr>
        <p:spPr/>
        <p:txBody>
          <a:bodyPr>
            <a:normAutofit fontScale="55000" lnSpcReduction="20000"/>
          </a:bodyPr>
          <a:lstStyle/>
          <a:p>
            <a:r>
              <a:rPr lang="en-US" sz="2000"/>
              <a:t>SQLite </a:t>
            </a:r>
            <a:r>
              <a:rPr lang="en-US" sz="2000" smtClean="0"/>
              <a:t>version</a:t>
            </a:r>
          </a:p>
          <a:p>
            <a:pPr lvl="1"/>
            <a:r>
              <a:rPr lang="en-US" altLang="en-US" sz="2000">
                <a:solidFill>
                  <a:srgbClr val="000000"/>
                </a:solidFill>
                <a:latin typeface="Courier New" panose="02070309020205020404" pitchFamily="49" charset="0"/>
              </a:rPr>
              <a:t>sqlite3_libversion()</a:t>
            </a:r>
            <a:r>
              <a:rPr lang="en-US" altLang="en-US" sz="600"/>
              <a:t> </a:t>
            </a:r>
            <a:endParaRPr lang="en-US" sz="2000"/>
          </a:p>
          <a:p>
            <a:r>
              <a:rPr lang="en-US" sz="2000"/>
              <a:t>Inserting </a:t>
            </a:r>
            <a:r>
              <a:rPr lang="en-US" sz="2000" smtClean="0"/>
              <a:t>data</a:t>
            </a:r>
          </a:p>
          <a:p>
            <a:pPr lvl="1"/>
            <a:r>
              <a:rPr lang="en-US" altLang="en-US" sz="2000" smtClean="0">
                <a:solidFill>
                  <a:srgbClr val="000000"/>
                </a:solidFill>
                <a:latin typeface="Courier New" panose="02070309020205020404" pitchFamily="49" charset="0"/>
                <a:cs typeface="Courier New" panose="02070309020205020404" pitchFamily="49" charset="0"/>
              </a:rPr>
              <a:t>sqlite3_exec()</a:t>
            </a:r>
          </a:p>
          <a:p>
            <a:r>
              <a:rPr lang="en-US" sz="2000"/>
              <a:t>The last inserted row </a:t>
            </a:r>
            <a:r>
              <a:rPr lang="en-US" sz="2000" smtClean="0"/>
              <a:t>id</a:t>
            </a:r>
          </a:p>
          <a:p>
            <a:pPr lvl="1"/>
            <a:r>
              <a:rPr lang="en-US" sz="2000">
                <a:latin typeface="Courier New" panose="02070309020205020404" pitchFamily="49" charset="0"/>
                <a:cs typeface="Courier New" panose="02070309020205020404" pitchFamily="49" charset="0"/>
              </a:rPr>
              <a:t>sqlite3_last_insert_rowid()</a:t>
            </a:r>
          </a:p>
          <a:p>
            <a:r>
              <a:rPr lang="en-US" sz="2000"/>
              <a:t>Retrieving </a:t>
            </a:r>
            <a:r>
              <a:rPr lang="en-US" sz="2000" smtClean="0"/>
              <a:t>data</a:t>
            </a:r>
          </a:p>
          <a:p>
            <a:pPr lvl="1"/>
            <a:r>
              <a:rPr lang="en-US" altLang="en-US" sz="2000">
                <a:solidFill>
                  <a:srgbClr val="000000"/>
                </a:solidFill>
                <a:latin typeface="Courier New" panose="02070309020205020404" pitchFamily="49" charset="0"/>
                <a:cs typeface="Courier New" panose="02070309020205020404" pitchFamily="49" charset="0"/>
              </a:rPr>
              <a:t>int callback(void *NotUsed, int argc, char **argv, char **azColName)</a:t>
            </a:r>
            <a:r>
              <a:rPr lang="en-US" altLang="en-US" sz="600"/>
              <a:t> </a:t>
            </a:r>
            <a:endParaRPr lang="en-US" altLang="en-US" sz="4400">
              <a:latin typeface="Arial" panose="020B0604020202020204" pitchFamily="34" charset="0"/>
            </a:endParaRPr>
          </a:p>
          <a:p>
            <a:pPr lvl="1"/>
            <a:r>
              <a:rPr lang="en-US" altLang="en-US" sz="2000">
                <a:solidFill>
                  <a:srgbClr val="000000"/>
                </a:solidFill>
                <a:latin typeface="Courier New" panose="02070309020205020404" pitchFamily="49" charset="0"/>
                <a:cs typeface="Courier New" panose="02070309020205020404" pitchFamily="49" charset="0"/>
              </a:rPr>
              <a:t>rc = sqlite3_exec(db, sql, callback, 0, &amp;err_msg);</a:t>
            </a:r>
            <a:r>
              <a:rPr lang="en-US" altLang="en-US" sz="600"/>
              <a:t> </a:t>
            </a:r>
            <a:endParaRPr lang="en-US" altLang="en-US" sz="600" smtClean="0"/>
          </a:p>
          <a:p>
            <a:r>
              <a:rPr lang="en-US" sz="2000"/>
              <a:t>Parameterized </a:t>
            </a:r>
            <a:r>
              <a:rPr lang="en-US" sz="2000" smtClean="0"/>
              <a:t>queries</a:t>
            </a:r>
          </a:p>
          <a:p>
            <a:pPr lvl="1"/>
            <a:r>
              <a:rPr lang="en-US" altLang="en-US" sz="2000">
                <a:solidFill>
                  <a:srgbClr val="000000"/>
                </a:solidFill>
                <a:latin typeface="Courier New" panose="02070309020205020404" pitchFamily="49" charset="0"/>
                <a:cs typeface="Courier New" panose="02070309020205020404" pitchFamily="49" charset="0"/>
              </a:rPr>
              <a:t>rc = sqlite3_prepare_v2(db, sql, -1, &amp;res, 0</a:t>
            </a:r>
            <a:r>
              <a:rPr lang="en-US" altLang="en-US" sz="2000" smtClean="0">
                <a:solidFill>
                  <a:srgbClr val="000000"/>
                </a:solidFill>
                <a:latin typeface="Courier New" panose="02070309020205020404" pitchFamily="49" charset="0"/>
                <a:cs typeface="Courier New" panose="02070309020205020404" pitchFamily="49" charset="0"/>
              </a:rPr>
              <a:t>);</a:t>
            </a:r>
          </a:p>
          <a:p>
            <a:pPr lvl="1"/>
            <a:r>
              <a:rPr lang="en-US" altLang="en-US" sz="2000">
                <a:solidFill>
                  <a:srgbClr val="000000"/>
                </a:solidFill>
                <a:latin typeface="Courier New" panose="02070309020205020404" pitchFamily="49" charset="0"/>
                <a:cs typeface="Courier New" panose="02070309020205020404" pitchFamily="49" charset="0"/>
              </a:rPr>
              <a:t>sqlite3_bind_int(res, 1, 3</a:t>
            </a:r>
            <a:r>
              <a:rPr lang="en-US" altLang="en-US" sz="2000" smtClean="0">
                <a:solidFill>
                  <a:srgbClr val="000000"/>
                </a:solidFill>
                <a:latin typeface="Courier New" panose="02070309020205020404" pitchFamily="49" charset="0"/>
                <a:cs typeface="Courier New" panose="02070309020205020404" pitchFamily="49" charset="0"/>
              </a:rPr>
              <a:t>);</a:t>
            </a:r>
          </a:p>
          <a:p>
            <a:pPr lvl="1"/>
            <a:r>
              <a:rPr lang="en-US" altLang="en-US" sz="2000">
                <a:solidFill>
                  <a:srgbClr val="000000"/>
                </a:solidFill>
                <a:latin typeface="Courier New" panose="02070309020205020404" pitchFamily="49" charset="0"/>
                <a:cs typeface="Courier New" panose="02070309020205020404" pitchFamily="49" charset="0"/>
              </a:rPr>
              <a:t>int step = sqlite3_step(res</a:t>
            </a:r>
            <a:r>
              <a:rPr lang="en-US" altLang="en-US" sz="2000" smtClean="0">
                <a:solidFill>
                  <a:srgbClr val="000000"/>
                </a:solidFill>
                <a:latin typeface="Courier New" panose="02070309020205020404" pitchFamily="49" charset="0"/>
                <a:cs typeface="Courier New" panose="02070309020205020404" pitchFamily="49" charset="0"/>
              </a:rPr>
              <a:t>);</a:t>
            </a:r>
          </a:p>
          <a:p>
            <a:r>
              <a:rPr lang="en-US" sz="2000"/>
              <a:t>Inserting </a:t>
            </a:r>
            <a:r>
              <a:rPr lang="en-US" sz="2000" smtClean="0"/>
              <a:t>BLOB</a:t>
            </a:r>
          </a:p>
          <a:p>
            <a:pPr lvl="1"/>
            <a:r>
              <a:rPr lang="en-US" altLang="en-US" sz="2000">
                <a:solidFill>
                  <a:srgbClr val="000000"/>
                </a:solidFill>
                <a:latin typeface="Courier New" panose="02070309020205020404" pitchFamily="49" charset="0"/>
                <a:cs typeface="Courier New" panose="02070309020205020404" pitchFamily="49" charset="0"/>
              </a:rPr>
              <a:t>sqlite3_bind_blob(pStmt, 1, data, size, SQLITE_STATIC</a:t>
            </a:r>
            <a:r>
              <a:rPr lang="en-US" altLang="en-US" sz="2000" smtClean="0">
                <a:solidFill>
                  <a:srgbClr val="000000"/>
                </a:solidFill>
                <a:latin typeface="Courier New" panose="02070309020205020404" pitchFamily="49" charset="0"/>
                <a:cs typeface="Courier New" panose="02070309020205020404" pitchFamily="49" charset="0"/>
              </a:rPr>
              <a:t>);</a:t>
            </a:r>
          </a:p>
          <a:p>
            <a:r>
              <a:rPr lang="en-US" sz="2000"/>
              <a:t>Reading </a:t>
            </a:r>
            <a:r>
              <a:rPr lang="en-US" sz="2000" smtClean="0"/>
              <a:t>BLOB</a:t>
            </a:r>
          </a:p>
          <a:p>
            <a:pPr lvl="1"/>
            <a:r>
              <a:rPr lang="en-US" altLang="en-US" sz="2000">
                <a:solidFill>
                  <a:srgbClr val="000000"/>
                </a:solidFill>
                <a:latin typeface="Courier New" panose="02070309020205020404" pitchFamily="49" charset="0"/>
                <a:cs typeface="Courier New" panose="02070309020205020404" pitchFamily="49" charset="0"/>
              </a:rPr>
              <a:t>bytes = sqlite3_column_bytes(pStmt, 0);</a:t>
            </a:r>
            <a:r>
              <a:rPr lang="en-US" altLang="en-US" sz="800"/>
              <a:t> </a:t>
            </a:r>
            <a:endParaRPr lang="en-US" altLang="en-US" sz="4400">
              <a:latin typeface="Arial" panose="020B0604020202020204" pitchFamily="34" charset="0"/>
            </a:endParaRPr>
          </a:p>
          <a:p>
            <a:r>
              <a:rPr lang="en-US" sz="2000" smtClean="0"/>
              <a:t>Metadata</a:t>
            </a:r>
          </a:p>
          <a:p>
            <a:pPr lvl="1"/>
            <a:r>
              <a:rPr lang="en-US" altLang="en-US" sz="2000">
                <a:solidFill>
                  <a:srgbClr val="000000"/>
                </a:solidFill>
                <a:latin typeface="Courier New" panose="02070309020205020404" pitchFamily="49" charset="0"/>
                <a:cs typeface="Courier New" panose="02070309020205020404" pitchFamily="49" charset="0"/>
              </a:rPr>
              <a:t>char *sql = "PRAGMA table_info(Cars)";</a:t>
            </a:r>
            <a:r>
              <a:rPr lang="en-US" altLang="en-US" sz="800"/>
              <a:t> </a:t>
            </a:r>
            <a:endParaRPr lang="en-US" altLang="en-US" sz="4400">
              <a:latin typeface="Arial" panose="020B0604020202020204" pitchFamily="34" charset="0"/>
            </a:endParaRPr>
          </a:p>
          <a:p>
            <a:r>
              <a:rPr lang="en-US" sz="2000" smtClean="0"/>
              <a:t>Transactions</a:t>
            </a:r>
          </a:p>
          <a:p>
            <a:pPr lvl="1"/>
            <a:r>
              <a:rPr lang="en-US" altLang="en-US" sz="2000">
                <a:solidFill>
                  <a:srgbClr val="000000"/>
                </a:solidFill>
                <a:latin typeface="Courier New" panose="02070309020205020404" pitchFamily="49" charset="0"/>
                <a:cs typeface="Courier New" panose="02070309020205020404" pitchFamily="49" charset="0"/>
              </a:rPr>
              <a:t>char *sql </a:t>
            </a:r>
            <a:r>
              <a:rPr lang="en-US" altLang="en-US" sz="2000" smtClean="0">
                <a:solidFill>
                  <a:srgbClr val="000000"/>
                </a:solidFill>
                <a:latin typeface="Courier New" panose="02070309020205020404" pitchFamily="49" charset="0"/>
                <a:cs typeface="Courier New" panose="02070309020205020404" pitchFamily="49" charset="0"/>
              </a:rPr>
              <a:t>= "</a:t>
            </a:r>
            <a:r>
              <a:rPr lang="en-US" altLang="en-US" sz="2000">
                <a:solidFill>
                  <a:srgbClr val="000000"/>
                </a:solidFill>
                <a:latin typeface="Courier New" panose="02070309020205020404" pitchFamily="49" charset="0"/>
                <a:cs typeface="Courier New" panose="02070309020205020404" pitchFamily="49" charset="0"/>
              </a:rPr>
              <a:t>BEGIN TRANSACTION</a:t>
            </a:r>
            <a:r>
              <a:rPr lang="en-US" altLang="en-US" sz="2000" smtClean="0">
                <a:solidFill>
                  <a:srgbClr val="000000"/>
                </a:solidFill>
                <a:latin typeface="Courier New" panose="02070309020205020404" pitchFamily="49" charset="0"/>
                <a:cs typeface="Courier New" panose="02070309020205020404" pitchFamily="49" charset="0"/>
              </a:rPr>
              <a:t>;" "</a:t>
            </a:r>
            <a:r>
              <a:rPr lang="en-US" altLang="en-US" sz="2000">
                <a:solidFill>
                  <a:srgbClr val="000000"/>
                </a:solidFill>
                <a:latin typeface="Courier New" panose="02070309020205020404" pitchFamily="49" charset="0"/>
                <a:cs typeface="Courier New" panose="02070309020205020404" pitchFamily="49" charset="0"/>
              </a:rPr>
              <a:t>INSERT INTO Friends(Name) VALUES ('Rebecca');" </a:t>
            </a:r>
            <a:r>
              <a:rPr lang="en-US" altLang="en-US" sz="2000" smtClean="0">
                <a:solidFill>
                  <a:srgbClr val="000000"/>
                </a:solidFill>
                <a:latin typeface="Courier New" panose="02070309020205020404" pitchFamily="49" charset="0"/>
                <a:cs typeface="Courier New" panose="02070309020205020404" pitchFamily="49" charset="0"/>
              </a:rPr>
              <a:t>"</a:t>
            </a:r>
            <a:r>
              <a:rPr lang="en-US" altLang="en-US" sz="2000">
                <a:solidFill>
                  <a:srgbClr val="000000"/>
                </a:solidFill>
                <a:latin typeface="Courier New" panose="02070309020205020404" pitchFamily="49" charset="0"/>
                <a:cs typeface="Courier New" panose="02070309020205020404" pitchFamily="49" charset="0"/>
              </a:rPr>
              <a:t>COMMIT;";</a:t>
            </a:r>
            <a:r>
              <a:rPr lang="en-US" altLang="en-US" sz="800"/>
              <a:t> </a:t>
            </a:r>
            <a:endParaRPr lang="en-US" sz="2000"/>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141</a:t>
            </a:fld>
            <a:endParaRPr lang="en-US"/>
          </a:p>
        </p:txBody>
      </p:sp>
    </p:spTree>
    <p:extLst>
      <p:ext uri="{BB962C8B-B14F-4D97-AF65-F5344CB8AC3E}">
        <p14:creationId xmlns:p14="http://schemas.microsoft.com/office/powerpoint/2010/main" val="36003288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SQLite browser</a:t>
            </a:r>
            <a:endParaRPr lang="en-US"/>
          </a:p>
        </p:txBody>
      </p:sp>
      <p:sp>
        <p:nvSpPr>
          <p:cNvPr id="3" name="내용 개체 틀 2"/>
          <p:cNvSpPr>
            <a:spLocks noGrp="1"/>
          </p:cNvSpPr>
          <p:nvPr>
            <p:ph idx="1"/>
          </p:nvPr>
        </p:nvSpPr>
        <p:spPr/>
        <p:txBody>
          <a:bodyPr>
            <a:normAutofit fontScale="92500" lnSpcReduction="10000"/>
          </a:bodyPr>
          <a:lstStyle/>
          <a:p>
            <a:r>
              <a:rPr lang="en-US" smtClean="0"/>
              <a:t>SQLite browser</a:t>
            </a:r>
          </a:p>
          <a:p>
            <a:pPr lvl="1"/>
            <a:r>
              <a:rPr lang="en-US"/>
              <a:t>QT </a:t>
            </a:r>
            <a:r>
              <a:rPr lang="ko-KR" altLang="en-US"/>
              <a:t>기반 </a:t>
            </a:r>
            <a:r>
              <a:rPr lang="en-US" altLang="ko-KR"/>
              <a:t>sqlite </a:t>
            </a:r>
            <a:r>
              <a:rPr lang="ko-KR" altLang="en-US"/>
              <a:t>툴</a:t>
            </a:r>
            <a:endParaRPr lang="en-US" altLang="ko-KR"/>
          </a:p>
          <a:p>
            <a:pPr lvl="1"/>
            <a:r>
              <a:rPr lang="ko-KR" altLang="en-US" smtClean="0"/>
              <a:t>홈페이지 </a:t>
            </a:r>
            <a:r>
              <a:rPr lang="en-US" smtClean="0">
                <a:hlinkClick r:id="rId2"/>
              </a:rPr>
              <a:t>https</a:t>
            </a:r>
            <a:r>
              <a:rPr lang="en-US">
                <a:hlinkClick r:id="rId2"/>
              </a:rPr>
              <a:t>://sqlitebrowser.org</a:t>
            </a:r>
            <a:r>
              <a:rPr lang="en-US" smtClean="0">
                <a:hlinkClick r:id="rId2"/>
              </a:rPr>
              <a:t>/</a:t>
            </a:r>
            <a:r>
              <a:rPr lang="en-US" smtClean="0"/>
              <a:t>  </a:t>
            </a:r>
          </a:p>
          <a:p>
            <a:pPr lvl="1"/>
            <a:r>
              <a:rPr lang="ko-KR" altLang="en-US" smtClean="0"/>
              <a:t>소스 </a:t>
            </a:r>
            <a:r>
              <a:rPr lang="en-US" altLang="ko-KR"/>
              <a:t>: </a:t>
            </a:r>
            <a:r>
              <a:rPr lang="en-US" altLang="ko-KR">
                <a:hlinkClick r:id="rId3"/>
              </a:rPr>
              <a:t>https://</a:t>
            </a:r>
            <a:r>
              <a:rPr lang="en-US" altLang="ko-KR" smtClean="0">
                <a:hlinkClick r:id="rId3"/>
              </a:rPr>
              <a:t>github.com/sqlitebrowser/sqlitebrowser</a:t>
            </a:r>
            <a:r>
              <a:rPr lang="en-US" altLang="ko-KR" smtClean="0"/>
              <a:t> </a:t>
            </a:r>
          </a:p>
          <a:p>
            <a:pPr lvl="1"/>
            <a:r>
              <a:rPr lang="ko-KR" altLang="en-US" smtClean="0"/>
              <a:t>컴파일 방법</a:t>
            </a:r>
            <a:endParaRPr lang="en-US" altLang="ko-KR" smtClean="0"/>
          </a:p>
          <a:p>
            <a:pPr lvl="2"/>
            <a:r>
              <a:rPr lang="en-US">
                <a:hlinkClick r:id="rId4"/>
              </a:rPr>
              <a:t>https://</a:t>
            </a:r>
            <a:r>
              <a:rPr lang="en-US" smtClean="0">
                <a:hlinkClick r:id="rId4"/>
              </a:rPr>
              <a:t>github.com/sqlitebrowser/sqlitebrowser/wiki/Compiling-on-Ubuntu-16.04-with-Qt-Creator</a:t>
            </a:r>
            <a:r>
              <a:rPr lang="en-US" smtClean="0"/>
              <a:t> </a:t>
            </a:r>
            <a:endParaRPr lang="en-US"/>
          </a:p>
          <a:p>
            <a:r>
              <a:rPr lang="ko-KR" altLang="en-US" smtClean="0"/>
              <a:t>설치 방법</a:t>
            </a:r>
            <a:endParaRPr lang="en-US" smtClean="0"/>
          </a:p>
          <a:p>
            <a:pPr lvl="1"/>
            <a:r>
              <a:rPr lang="en-US" smtClean="0"/>
              <a:t>sudo apt install sqlitebrowser</a:t>
            </a:r>
          </a:p>
          <a:p>
            <a:r>
              <a:rPr lang="ko-KR" altLang="en-US" smtClean="0"/>
              <a:t>실행방법</a:t>
            </a:r>
            <a:endParaRPr lang="en-US" altLang="ko-KR" smtClean="0"/>
          </a:p>
          <a:p>
            <a:pPr lvl="1"/>
            <a:r>
              <a:rPr lang="en-US" smtClean="0"/>
              <a:t>sqlitebrowser</a:t>
            </a:r>
            <a:endParaRPr lang="en-US"/>
          </a:p>
          <a:p>
            <a:endParaRPr lang="en-US"/>
          </a:p>
        </p:txBody>
      </p:sp>
      <p:sp>
        <p:nvSpPr>
          <p:cNvPr id="4" name="날짜 개체 틀 3"/>
          <p:cNvSpPr>
            <a:spLocks noGrp="1"/>
          </p:cNvSpPr>
          <p:nvPr>
            <p:ph type="dt" sz="half" idx="10"/>
          </p:nvPr>
        </p:nvSpPr>
        <p:spPr/>
        <p:txBody>
          <a:bodyPr/>
          <a:lstStyle/>
          <a:p>
            <a:fld id="{FCFFDBBD-7805-4C7B-B49A-E31CD4D8E320}"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142</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6600553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SQLite </a:t>
            </a:r>
            <a:r>
              <a:rPr lang="en-US" smtClean="0"/>
              <a:t>browser Build</a:t>
            </a:r>
            <a:endParaRPr lang="en-US"/>
          </a:p>
        </p:txBody>
      </p:sp>
      <p:sp>
        <p:nvSpPr>
          <p:cNvPr id="3" name="내용 개체 틀 2"/>
          <p:cNvSpPr>
            <a:spLocks noGrp="1"/>
          </p:cNvSpPr>
          <p:nvPr>
            <p:ph idx="1"/>
          </p:nvPr>
        </p:nvSpPr>
        <p:spPr>
          <a:xfrm>
            <a:off x="681038" y="1255271"/>
            <a:ext cx="8215312" cy="4921692"/>
          </a:xfrm>
        </p:spPr>
        <p:txBody>
          <a:bodyPr/>
          <a:lstStyle/>
          <a:p>
            <a:r>
              <a:rPr lang="en-US"/>
              <a:t>git clone </a:t>
            </a:r>
            <a:r>
              <a:rPr lang="en-US">
                <a:hlinkClick r:id="rId2"/>
              </a:rPr>
              <a:t>https://</a:t>
            </a:r>
            <a:r>
              <a:rPr lang="en-US" smtClean="0">
                <a:hlinkClick r:id="rId2"/>
              </a:rPr>
              <a:t>github.com/sqlitebrowser/sqlitebrowser.git</a:t>
            </a:r>
            <a:endParaRPr lang="en-US" smtClean="0"/>
          </a:p>
          <a:p>
            <a:r>
              <a:rPr lang="en-US" smtClean="0"/>
              <a:t>QtCreator  Open Project</a:t>
            </a:r>
          </a:p>
          <a:p>
            <a:pPr lvl="1"/>
            <a:r>
              <a:rPr lang="en-US"/>
              <a:t>sudo apt install </a:t>
            </a:r>
            <a:r>
              <a:rPr lang="en-US" smtClean="0"/>
              <a:t>libsqlite3-dev</a:t>
            </a:r>
            <a:endParaRPr lang="en-US"/>
          </a:p>
          <a:p>
            <a:pPr lvl="1"/>
            <a:r>
              <a:rPr lang="en-US" smtClean="0"/>
              <a:t>sqlite3.h sqlite3.c </a:t>
            </a:r>
            <a:r>
              <a:rPr lang="ko-KR" altLang="en-US" smtClean="0"/>
              <a:t>파일을 </a:t>
            </a:r>
            <a:r>
              <a:rPr lang="en-US" altLang="ko-KR" smtClean="0"/>
              <a:t>sqlitebrowser/src </a:t>
            </a:r>
            <a:r>
              <a:rPr lang="ko-KR" altLang="en-US" smtClean="0"/>
              <a:t>폴더에 복사</a:t>
            </a:r>
            <a:endParaRPr lang="en-US" smtClean="0"/>
          </a:p>
          <a:p>
            <a:pPr lvl="1"/>
            <a:r>
              <a:rPr lang="en-US" smtClean="0"/>
              <a:t>Build -&gt; Build All</a:t>
            </a:r>
          </a:p>
          <a:p>
            <a:pPr lvl="1"/>
            <a:r>
              <a:rPr lang="en-US" smtClean="0"/>
              <a:t>Run</a:t>
            </a:r>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143</a:t>
            </a:fld>
            <a:endParaRPr lang="en-US"/>
          </a:p>
        </p:txBody>
      </p:sp>
    </p:spTree>
    <p:extLst>
      <p:ext uri="{BB962C8B-B14F-4D97-AF65-F5344CB8AC3E}">
        <p14:creationId xmlns:p14="http://schemas.microsoft.com/office/powerpoint/2010/main" val="18167577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793981" y="2171699"/>
            <a:ext cx="6361471" cy="827239"/>
          </a:xfrm>
        </p:spPr>
        <p:txBody>
          <a:bodyPr>
            <a:normAutofit/>
          </a:bodyPr>
          <a:lstStyle/>
          <a:p>
            <a:r>
              <a:rPr lang="en-US" sz="4800" smtClean="0"/>
              <a:t>File I/O</a:t>
            </a:r>
            <a:endParaRPr lang="en-US" sz="4800"/>
          </a:p>
        </p:txBody>
      </p:sp>
      <p:sp>
        <p:nvSpPr>
          <p:cNvPr id="4" name="부제목 3"/>
          <p:cNvSpPr>
            <a:spLocks noGrp="1"/>
          </p:cNvSpPr>
          <p:nvPr>
            <p:ph type="subTitle" idx="1"/>
          </p:nvPr>
        </p:nvSpPr>
        <p:spPr>
          <a:xfrm>
            <a:off x="2905125" y="3249613"/>
            <a:ext cx="4210050" cy="741362"/>
          </a:xfrm>
        </p:spPr>
        <p:txBody>
          <a:bodyPr/>
          <a:lstStyle/>
          <a:p>
            <a:r>
              <a:rPr lang="en-US" smtClean="0"/>
              <a:t>buffered I/O programming</a:t>
            </a:r>
            <a:endParaRPr lang="en-US"/>
          </a:p>
        </p:txBody>
      </p:sp>
    </p:spTree>
    <p:extLst>
      <p:ext uri="{BB962C8B-B14F-4D97-AF65-F5344CB8AC3E}">
        <p14:creationId xmlns:p14="http://schemas.microsoft.com/office/powerpoint/2010/main" val="259028409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File I/O</a:t>
            </a:r>
            <a:endParaRPr lang="en-US"/>
          </a:p>
        </p:txBody>
      </p:sp>
      <p:sp>
        <p:nvSpPr>
          <p:cNvPr id="3" name="내용 개체 틀 2"/>
          <p:cNvSpPr>
            <a:spLocks noGrp="1"/>
          </p:cNvSpPr>
          <p:nvPr>
            <p:ph idx="1"/>
          </p:nvPr>
        </p:nvSpPr>
        <p:spPr/>
        <p:txBody>
          <a:bodyPr/>
          <a:lstStyle/>
          <a:p>
            <a:r>
              <a:rPr lang="en-US" smtClean="0"/>
              <a:t>Shape header file I/O</a:t>
            </a:r>
          </a:p>
          <a:p>
            <a:r>
              <a:rPr lang="en-US" smtClean="0"/>
              <a:t>Logging</a:t>
            </a:r>
          </a:p>
          <a:p>
            <a:r>
              <a:rPr lang="en-US" smtClean="0"/>
              <a:t>Shape main file I/O </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145</a:t>
            </a:fld>
            <a:endParaRPr lang="en-US"/>
          </a:p>
        </p:txBody>
      </p:sp>
    </p:spTree>
    <p:extLst>
      <p:ext uri="{BB962C8B-B14F-4D97-AF65-F5344CB8AC3E}">
        <p14:creationId xmlns:p14="http://schemas.microsoft.com/office/powerpoint/2010/main" val="18570936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mtClean="0"/>
              <a:t>ESRI Shape File</a:t>
            </a:r>
            <a:endParaRPr lang="en-US"/>
          </a:p>
        </p:txBody>
      </p:sp>
      <p:sp>
        <p:nvSpPr>
          <p:cNvPr id="3" name="내용 개체 틀 2"/>
          <p:cNvSpPr>
            <a:spLocks noGrp="1"/>
          </p:cNvSpPr>
          <p:nvPr>
            <p:ph idx="1"/>
          </p:nvPr>
        </p:nvSpPr>
        <p:spPr/>
        <p:txBody>
          <a:bodyPr>
            <a:normAutofit lnSpcReduction="10000"/>
          </a:bodyPr>
          <a:lstStyle/>
          <a:p>
            <a:r>
              <a:rPr lang="en-US" sz="1800"/>
              <a:t>ESRI Shapefile Technical Description</a:t>
            </a:r>
            <a:endParaRPr lang="en-US" sz="1800" smtClean="0"/>
          </a:p>
          <a:p>
            <a:pPr lvl="1"/>
            <a:r>
              <a:rPr lang="en-US" sz="1800">
                <a:hlinkClick r:id="rId2"/>
              </a:rPr>
              <a:t>https://</a:t>
            </a:r>
            <a:r>
              <a:rPr lang="en-US" sz="1800" smtClean="0">
                <a:hlinkClick r:id="rId2"/>
              </a:rPr>
              <a:t>www.esri.com/library/whitepapers/pdfs/shapefile.pdf</a:t>
            </a:r>
            <a:r>
              <a:rPr lang="en-US" sz="1800" smtClean="0"/>
              <a:t> </a:t>
            </a:r>
            <a:endParaRPr lang="en-US" sz="1800"/>
          </a:p>
          <a:p>
            <a:r>
              <a:rPr lang="en-US" sz="1800" smtClean="0"/>
              <a:t>Why Shape files?</a:t>
            </a:r>
          </a:p>
          <a:p>
            <a:pPr lvl="1"/>
            <a:r>
              <a:rPr lang="en-US" sz="1800"/>
              <a:t>A shapefile stores nontopological geometry and attribute information for the spatial features in a data </a:t>
            </a:r>
            <a:r>
              <a:rPr lang="en-US" sz="1800" smtClean="0"/>
              <a:t>set.</a:t>
            </a:r>
            <a:endParaRPr lang="en-US" sz="1800"/>
          </a:p>
          <a:p>
            <a:pPr lvl="1"/>
            <a:r>
              <a:rPr lang="en-US" sz="1800" smtClean="0"/>
              <a:t>Shapefiles </a:t>
            </a:r>
            <a:r>
              <a:rPr lang="en-US" sz="1800"/>
              <a:t>can support point, line, and area </a:t>
            </a:r>
            <a:r>
              <a:rPr lang="en-US" sz="1800" smtClean="0"/>
              <a:t>features</a:t>
            </a:r>
          </a:p>
          <a:p>
            <a:r>
              <a:rPr lang="en-US" sz="1800"/>
              <a:t>An ESRI shapefile consists of a main file, an index file, and a dBASE </a:t>
            </a:r>
            <a:r>
              <a:rPr lang="en-US" sz="1800" smtClean="0"/>
              <a:t>table.</a:t>
            </a:r>
          </a:p>
          <a:p>
            <a:pPr lvl="1"/>
            <a:r>
              <a:rPr lang="en-US" sz="1800" smtClean="0"/>
              <a:t>Main file:  each </a:t>
            </a:r>
            <a:r>
              <a:rPr lang="en-US" sz="1800"/>
              <a:t>record describes a shape with a list of its </a:t>
            </a:r>
            <a:r>
              <a:rPr lang="en-US" sz="1800" smtClean="0"/>
              <a:t>vertices.</a:t>
            </a:r>
          </a:p>
          <a:p>
            <a:pPr lvl="1"/>
            <a:r>
              <a:rPr lang="en-US" sz="1800" smtClean="0"/>
              <a:t>In </a:t>
            </a:r>
            <a:r>
              <a:rPr lang="en-US" sz="1800"/>
              <a:t>the index </a:t>
            </a:r>
            <a:r>
              <a:rPr lang="en-US" sz="1800" smtClean="0"/>
              <a:t>file: </a:t>
            </a:r>
            <a:r>
              <a:rPr lang="en-US" sz="1800"/>
              <a:t>each record contains the offset of the corresponding main file record from the beginning of the main </a:t>
            </a:r>
            <a:r>
              <a:rPr lang="en-US" sz="1800" smtClean="0"/>
              <a:t>file.</a:t>
            </a:r>
          </a:p>
          <a:p>
            <a:pPr lvl="1"/>
            <a:r>
              <a:rPr lang="en-US" sz="1800" smtClean="0"/>
              <a:t>The </a:t>
            </a:r>
            <a:r>
              <a:rPr lang="en-US" sz="1800"/>
              <a:t>dBASE table contains feature attributes with one record per feature</a:t>
            </a:r>
            <a:r>
              <a:rPr lang="en-US" sz="1800" smtClean="0"/>
              <a:t>.</a:t>
            </a:r>
            <a:endParaRPr lang="en-US" sz="1800"/>
          </a:p>
          <a:p>
            <a:r>
              <a:rPr lang="en-US" sz="1800" smtClean="0"/>
              <a:t>Example</a:t>
            </a:r>
          </a:p>
          <a:p>
            <a:pPr lvl="1"/>
            <a:r>
              <a:rPr lang="en-US" sz="1800"/>
              <a:t>Main </a:t>
            </a:r>
            <a:r>
              <a:rPr lang="en-US" sz="1800" smtClean="0"/>
              <a:t>file :</a:t>
            </a:r>
            <a:r>
              <a:rPr lang="en-US" sz="1800"/>
              <a:t>	counties.shp</a:t>
            </a:r>
          </a:p>
          <a:p>
            <a:pPr lvl="1"/>
            <a:r>
              <a:rPr lang="en-US" sz="1800"/>
              <a:t>Index </a:t>
            </a:r>
            <a:r>
              <a:rPr lang="en-US" sz="1800" smtClean="0"/>
              <a:t>file :</a:t>
            </a:r>
            <a:r>
              <a:rPr lang="en-US" sz="1800"/>
              <a:t>	counties.shx</a:t>
            </a:r>
          </a:p>
          <a:p>
            <a:pPr lvl="1"/>
            <a:r>
              <a:rPr lang="en-US" sz="1800" smtClean="0"/>
              <a:t>dBase file :    counties.dbf</a:t>
            </a:r>
            <a:endParaRPr lang="en-US" sz="1800"/>
          </a:p>
        </p:txBody>
      </p:sp>
      <p:sp>
        <p:nvSpPr>
          <p:cNvPr id="4" name="날짜 개체 틀 3"/>
          <p:cNvSpPr>
            <a:spLocks noGrp="1"/>
          </p:cNvSpPr>
          <p:nvPr>
            <p:ph type="dt" sz="half" idx="10"/>
          </p:nvPr>
        </p:nvSpPr>
        <p:spPr/>
        <p:txBody>
          <a:bodyPr/>
          <a:lstStyle/>
          <a:p>
            <a:fld id="{7AF091D7-9118-4BB4-8327-C7CF6E66D59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146</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142945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Organization of </a:t>
            </a:r>
            <a:r>
              <a:rPr lang="en-US" smtClean="0"/>
              <a:t>the Main File</a:t>
            </a:r>
            <a:endParaRPr lang="en-US"/>
          </a:p>
        </p:txBody>
      </p:sp>
      <p:sp>
        <p:nvSpPr>
          <p:cNvPr id="3" name="내용 개체 틀 2"/>
          <p:cNvSpPr>
            <a:spLocks noGrp="1"/>
          </p:cNvSpPr>
          <p:nvPr>
            <p:ph idx="1"/>
          </p:nvPr>
        </p:nvSpPr>
        <p:spPr>
          <a:xfrm>
            <a:off x="681038" y="1255271"/>
            <a:ext cx="8543925" cy="1546652"/>
          </a:xfrm>
        </p:spPr>
        <p:txBody>
          <a:bodyPr/>
          <a:lstStyle/>
          <a:p>
            <a:r>
              <a:rPr lang="en-US"/>
              <a:t>The main file (.shp) contains </a:t>
            </a:r>
            <a:endParaRPr lang="en-US" smtClean="0"/>
          </a:p>
          <a:p>
            <a:pPr lvl="1"/>
            <a:r>
              <a:rPr lang="en-US" smtClean="0"/>
              <a:t>a </a:t>
            </a:r>
            <a:r>
              <a:rPr lang="en-US"/>
              <a:t>fixed-length file header followed by </a:t>
            </a:r>
            <a:endParaRPr lang="en-US" smtClean="0"/>
          </a:p>
          <a:p>
            <a:pPr lvl="1"/>
            <a:r>
              <a:rPr lang="en-US" smtClean="0"/>
              <a:t>variable-length records.</a:t>
            </a:r>
            <a:endParaRPr lang="en-US"/>
          </a:p>
        </p:txBody>
      </p:sp>
      <p:sp>
        <p:nvSpPr>
          <p:cNvPr id="4" name="날짜 개체 틀 3"/>
          <p:cNvSpPr>
            <a:spLocks noGrp="1"/>
          </p:cNvSpPr>
          <p:nvPr>
            <p:ph type="dt" sz="half" idx="10"/>
          </p:nvPr>
        </p:nvSpPr>
        <p:spPr/>
        <p:txBody>
          <a:bodyPr/>
          <a:lstStyle/>
          <a:p>
            <a:fld id="{B307A592-2013-4E43-860A-F27DBFE68A2A}"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147</a:t>
            </a:fld>
            <a:endParaRPr lang="en-US"/>
          </a:p>
        </p:txBody>
      </p:sp>
      <p:pic>
        <p:nvPicPr>
          <p:cNvPr id="11" name="그림 10"/>
          <p:cNvPicPr>
            <a:picLocks noChangeAspect="1"/>
          </p:cNvPicPr>
          <p:nvPr/>
        </p:nvPicPr>
        <p:blipFill>
          <a:blip r:embed="rId2"/>
          <a:stretch>
            <a:fillRect/>
          </a:stretch>
        </p:blipFill>
        <p:spPr>
          <a:xfrm>
            <a:off x="2539941" y="3045121"/>
            <a:ext cx="4826117" cy="3068032"/>
          </a:xfrm>
          <a:prstGeom prst="rect">
            <a:avLst/>
          </a:prstGeom>
          <a:ln>
            <a:noFill/>
          </a:ln>
        </p:spPr>
      </p:pic>
      <p:sp>
        <p:nvSpPr>
          <p:cNvPr id="12" name="바닥글 개체 틀 11"/>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2663962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2"/>
          <a:stretch>
            <a:fillRect/>
          </a:stretch>
        </p:blipFill>
        <p:spPr>
          <a:xfrm>
            <a:off x="1182766" y="2535228"/>
            <a:ext cx="5699862" cy="3371061"/>
          </a:xfrm>
          <a:prstGeom prst="rect">
            <a:avLst/>
          </a:prstGeom>
        </p:spPr>
      </p:pic>
      <p:sp>
        <p:nvSpPr>
          <p:cNvPr id="2" name="제목 1"/>
          <p:cNvSpPr>
            <a:spLocks noGrp="1"/>
          </p:cNvSpPr>
          <p:nvPr>
            <p:ph type="title"/>
          </p:nvPr>
        </p:nvSpPr>
        <p:spPr/>
        <p:txBody>
          <a:bodyPr/>
          <a:lstStyle/>
          <a:p>
            <a:r>
              <a:rPr lang="en-US" smtClean="0"/>
              <a:t>The Main File Header</a:t>
            </a:r>
            <a:endParaRPr lang="en-US"/>
          </a:p>
        </p:txBody>
      </p:sp>
      <p:sp>
        <p:nvSpPr>
          <p:cNvPr id="3" name="내용 개체 틀 2"/>
          <p:cNvSpPr>
            <a:spLocks noGrp="1"/>
          </p:cNvSpPr>
          <p:nvPr>
            <p:ph idx="1"/>
          </p:nvPr>
        </p:nvSpPr>
        <p:spPr>
          <a:xfrm>
            <a:off x="681038" y="1255272"/>
            <a:ext cx="8543925" cy="1194314"/>
          </a:xfrm>
        </p:spPr>
        <p:txBody>
          <a:bodyPr>
            <a:normAutofit fontScale="85000" lnSpcReduction="10000"/>
          </a:bodyPr>
          <a:lstStyle/>
          <a:p>
            <a:r>
              <a:rPr lang="en-US"/>
              <a:t>The main file header is 100 bytes long. </a:t>
            </a:r>
            <a:r>
              <a:rPr lang="en-US" b="1"/>
              <a:t>Table 1 </a:t>
            </a:r>
            <a:r>
              <a:rPr lang="en-US"/>
              <a:t>shows the fields in the file header with their byte position, value, type, and byte order. In the table, position is with respect to the start of the file</a:t>
            </a:r>
            <a:r>
              <a:rPr lang="en-US" smtClean="0"/>
              <a:t>.</a:t>
            </a:r>
            <a:endParaRPr lang="en-US"/>
          </a:p>
        </p:txBody>
      </p:sp>
      <p:sp>
        <p:nvSpPr>
          <p:cNvPr id="4" name="날짜 개체 틀 3"/>
          <p:cNvSpPr>
            <a:spLocks noGrp="1"/>
          </p:cNvSpPr>
          <p:nvPr>
            <p:ph type="dt" sz="half" idx="10"/>
          </p:nvPr>
        </p:nvSpPr>
        <p:spPr/>
        <p:txBody>
          <a:bodyPr/>
          <a:lstStyle/>
          <a:p>
            <a:fld id="{8E89CAB2-C06C-4511-A379-10A69D8D9F12}"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148</a:t>
            </a:fld>
            <a:endParaRPr lang="en-US"/>
          </a:p>
        </p:txBody>
      </p:sp>
      <p:sp>
        <p:nvSpPr>
          <p:cNvPr id="11" name="바닥글 개체 틀 10"/>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pic>
        <p:nvPicPr>
          <p:cNvPr id="9" name="그림 8"/>
          <p:cNvPicPr>
            <a:picLocks noChangeAspect="1"/>
          </p:cNvPicPr>
          <p:nvPr/>
        </p:nvPicPr>
        <p:blipFill>
          <a:blip r:embed="rId3"/>
          <a:stretch>
            <a:fillRect/>
          </a:stretch>
        </p:blipFill>
        <p:spPr>
          <a:xfrm>
            <a:off x="3765997" y="2773439"/>
            <a:ext cx="5315529" cy="3974228"/>
          </a:xfrm>
          <a:prstGeom prst="rect">
            <a:avLst/>
          </a:prstGeom>
        </p:spPr>
      </p:pic>
    </p:spTree>
    <p:extLst>
      <p:ext uri="{BB962C8B-B14F-4D97-AF65-F5344CB8AC3E}">
        <p14:creationId xmlns:p14="http://schemas.microsoft.com/office/powerpoint/2010/main" val="361053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t>ENDIAN</a:t>
            </a:r>
            <a:endParaRPr lang="en-US"/>
          </a:p>
        </p:txBody>
      </p:sp>
      <p:graphicFrame>
        <p:nvGraphicFramePr>
          <p:cNvPr id="7" name="내용 개체 틀 6"/>
          <p:cNvGraphicFramePr>
            <a:graphicFrameLocks noGrp="1"/>
          </p:cNvGraphicFramePr>
          <p:nvPr>
            <p:ph idx="1"/>
            <p:extLst/>
          </p:nvPr>
        </p:nvGraphicFramePr>
        <p:xfrm>
          <a:off x="681036" y="1179513"/>
          <a:ext cx="8543926" cy="2915088"/>
        </p:xfrm>
        <a:graphic>
          <a:graphicData uri="http://schemas.openxmlformats.org/drawingml/2006/table">
            <a:tbl>
              <a:tblPr firstRow="1" bandRow="1">
                <a:tableStyleId>{5C22544A-7EE6-4342-B048-85BDC9FD1C3A}</a:tableStyleId>
              </a:tblPr>
              <a:tblGrid>
                <a:gridCol w="4386264">
                  <a:extLst>
                    <a:ext uri="{9D8B030D-6E8A-4147-A177-3AD203B41FA5}">
                      <a16:colId xmlns:a16="http://schemas.microsoft.com/office/drawing/2014/main" val="4157591"/>
                    </a:ext>
                  </a:extLst>
                </a:gridCol>
                <a:gridCol w="4157662">
                  <a:extLst>
                    <a:ext uri="{9D8B030D-6E8A-4147-A177-3AD203B41FA5}">
                      <a16:colId xmlns:a16="http://schemas.microsoft.com/office/drawing/2014/main" val="2297982488"/>
                    </a:ext>
                  </a:extLst>
                </a:gridCol>
              </a:tblGrid>
              <a:tr h="4071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smtClean="0">
                          <a:latin typeface="Times New Roman" panose="02020603050405020304" pitchFamily="18" charset="0"/>
                          <a:cs typeface="Times New Roman" panose="02020603050405020304" pitchFamily="18" charset="0"/>
                        </a:rPr>
                        <a:t>Little Endian</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sz="1800" smtClean="0">
                          <a:latin typeface="Times New Roman" panose="02020603050405020304" pitchFamily="18" charset="0"/>
                          <a:cs typeface="Times New Roman" panose="02020603050405020304" pitchFamily="18" charset="0"/>
                        </a:rPr>
                        <a:t>Big Endian</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0365425"/>
                  </a:ext>
                </a:extLst>
              </a:tr>
              <a:tr h="2507976">
                <a:tc>
                  <a:txBody>
                    <a:bodyPr/>
                    <a:lstStyle/>
                    <a:p>
                      <a:pPr marL="342900" lvl="0" indent="-342900">
                        <a:lnSpc>
                          <a:spcPct val="120000"/>
                        </a:lnSpc>
                        <a:buFont typeface="Arial" panose="020B0604020202020204" pitchFamily="34" charset="0"/>
                        <a:buChar char="•"/>
                      </a:pPr>
                      <a:r>
                        <a:rPr lang="ko-KR" altLang="en-US" sz="2000" smtClean="0">
                          <a:latin typeface="Times New Roman" panose="02020603050405020304" pitchFamily="18" charset="0"/>
                          <a:cs typeface="Times New Roman" panose="02020603050405020304" pitchFamily="18" charset="0"/>
                        </a:rPr>
                        <a:t>작은 값이 메모리에 먼저 위치한다</a:t>
                      </a:r>
                      <a:r>
                        <a:rPr lang="en-US" altLang="ko-KR" sz="2000" smtClean="0">
                          <a:latin typeface="Times New Roman" panose="02020603050405020304" pitchFamily="18" charset="0"/>
                          <a:cs typeface="Times New Roman" panose="02020603050405020304" pitchFamily="18" charset="0"/>
                        </a:rPr>
                        <a:t>.</a:t>
                      </a:r>
                    </a:p>
                    <a:p>
                      <a:pPr marL="342900" lvl="0" indent="-342900">
                        <a:lnSpc>
                          <a:spcPct val="120000"/>
                        </a:lnSpc>
                        <a:buFont typeface="Arial" panose="020B0604020202020204" pitchFamily="34" charset="0"/>
                        <a:buChar char="•"/>
                      </a:pPr>
                      <a:r>
                        <a:rPr lang="en-US" altLang="ko-KR" sz="2000" smtClean="0">
                          <a:latin typeface="Times New Roman" panose="02020603050405020304" pitchFamily="18" charset="0"/>
                          <a:cs typeface="Times New Roman" panose="02020603050405020304" pitchFamily="18" charset="0"/>
                        </a:rPr>
                        <a:t>the least significant byte at the lowest-numbered byte</a:t>
                      </a:r>
                    </a:p>
                    <a:p>
                      <a:pPr marL="342900" lvl="0" indent="-342900">
                        <a:lnSpc>
                          <a:spcPct val="120000"/>
                        </a:lnSpc>
                        <a:buFont typeface="Arial" panose="020B0604020202020204" pitchFamily="34" charset="0"/>
                        <a:buChar char="•"/>
                      </a:pPr>
                      <a:r>
                        <a:rPr lang="en-US" altLang="ko-KR" sz="2000" smtClean="0">
                          <a:latin typeface="Times New Roman" panose="02020603050405020304" pitchFamily="18" charset="0"/>
                          <a:cs typeface="Times New Roman" panose="02020603050405020304" pitchFamily="18" charset="0"/>
                        </a:rPr>
                        <a:t>the most significant byte at the highest-numbered byte.</a:t>
                      </a:r>
                    </a:p>
                    <a:p>
                      <a:pPr marL="342900" lvl="0" indent="-342900">
                        <a:lnSpc>
                          <a:spcPct val="120000"/>
                        </a:lnSpc>
                        <a:buFont typeface="Arial" panose="020B0604020202020204" pitchFamily="34" charset="0"/>
                        <a:buChar char="•"/>
                      </a:pPr>
                      <a:r>
                        <a:rPr lang="en-US" sz="2000" smtClean="0">
                          <a:latin typeface="Times New Roman" panose="02020603050405020304" pitchFamily="18" charset="0"/>
                          <a:cs typeface="Times New Roman" panose="02020603050405020304" pitchFamily="18" charset="0"/>
                        </a:rPr>
                        <a:t>X86/X64 </a:t>
                      </a:r>
                      <a:r>
                        <a:rPr lang="ko-KR" altLang="en-US" sz="2000" smtClean="0">
                          <a:latin typeface="Times New Roman" panose="02020603050405020304" pitchFamily="18" charset="0"/>
                          <a:cs typeface="Times New Roman" panose="02020603050405020304" pitchFamily="18" charset="0"/>
                        </a:rPr>
                        <a:t>아키텍쳐</a:t>
                      </a:r>
                      <a:endParaRPr lang="en-US" sz="2000" smtClean="0">
                        <a:latin typeface="Times New Roman" panose="02020603050405020304" pitchFamily="18" charset="0"/>
                        <a:cs typeface="Times New Roman" panose="02020603050405020304" pitchFamily="18" charset="0"/>
                      </a:endParaRPr>
                    </a:p>
                  </a:txBody>
                  <a:tcPr anchor="ctr"/>
                </a:tc>
                <a:tc>
                  <a:txBody>
                    <a:bodyPr/>
                    <a:lstStyle/>
                    <a:p>
                      <a:pPr marL="342900" lvl="0" indent="-342900">
                        <a:lnSpc>
                          <a:spcPct val="120000"/>
                        </a:lnSpc>
                        <a:buFont typeface="Arial" panose="020B0604020202020204" pitchFamily="34" charset="0"/>
                        <a:buChar char="•"/>
                      </a:pPr>
                      <a:r>
                        <a:rPr lang="ko-KR" altLang="en-US" sz="2000" smtClean="0">
                          <a:latin typeface="Times New Roman" panose="02020603050405020304" pitchFamily="18" charset="0"/>
                          <a:cs typeface="Times New Roman" panose="02020603050405020304" pitchFamily="18" charset="0"/>
                        </a:rPr>
                        <a:t>큰 값이 메모리에 먼저 위치한다</a:t>
                      </a:r>
                      <a:r>
                        <a:rPr lang="en-US" altLang="ko-KR" sz="2000" smtClean="0">
                          <a:latin typeface="Times New Roman" panose="02020603050405020304" pitchFamily="18" charset="0"/>
                          <a:cs typeface="Times New Roman" panose="02020603050405020304" pitchFamily="18" charset="0"/>
                        </a:rPr>
                        <a:t>.</a:t>
                      </a:r>
                    </a:p>
                    <a:p>
                      <a:pPr marL="342900" lvl="0" indent="-342900">
                        <a:lnSpc>
                          <a:spcPct val="120000"/>
                        </a:lnSpc>
                        <a:buFont typeface="Arial" panose="020B0604020202020204" pitchFamily="34" charset="0"/>
                        <a:buChar char="•"/>
                      </a:pPr>
                      <a:r>
                        <a:rPr lang="en-US" altLang="ko-KR" sz="2000" smtClean="0">
                          <a:latin typeface="Times New Roman" panose="02020603050405020304" pitchFamily="18" charset="0"/>
                          <a:cs typeface="Times New Roman" panose="02020603050405020304" pitchFamily="18" charset="0"/>
                        </a:rPr>
                        <a:t>the most significant byte at the lowest-numbered byte</a:t>
                      </a:r>
                    </a:p>
                    <a:p>
                      <a:pPr marL="342900" lvl="0" indent="-342900">
                        <a:lnSpc>
                          <a:spcPct val="120000"/>
                        </a:lnSpc>
                        <a:buFont typeface="Arial" panose="020B0604020202020204" pitchFamily="34" charset="0"/>
                        <a:buChar char="•"/>
                      </a:pPr>
                      <a:r>
                        <a:rPr lang="en-US" altLang="ko-KR" sz="2000" smtClean="0">
                          <a:latin typeface="Times New Roman" panose="02020603050405020304" pitchFamily="18" charset="0"/>
                          <a:cs typeface="Times New Roman" panose="02020603050405020304" pitchFamily="18" charset="0"/>
                        </a:rPr>
                        <a:t>the least significant byte at the highest-numbered byte.</a:t>
                      </a:r>
                    </a:p>
                    <a:p>
                      <a:pPr marL="342900" lvl="0" indent="-342900">
                        <a:lnSpc>
                          <a:spcPct val="120000"/>
                        </a:lnSpc>
                        <a:buFont typeface="Arial" panose="020B0604020202020204" pitchFamily="34" charset="0"/>
                        <a:buChar char="•"/>
                      </a:pPr>
                      <a:r>
                        <a:rPr lang="en-US" sz="2000" smtClean="0">
                          <a:latin typeface="Times New Roman" panose="02020603050405020304" pitchFamily="18" charset="0"/>
                          <a:cs typeface="Times New Roman" panose="02020603050405020304" pitchFamily="18" charset="0"/>
                        </a:rPr>
                        <a:t>Network IO / ARM </a:t>
                      </a:r>
                      <a:r>
                        <a:rPr lang="ko-KR" altLang="en-US" sz="2000" smtClean="0">
                          <a:latin typeface="Times New Roman" panose="02020603050405020304" pitchFamily="18" charset="0"/>
                          <a:cs typeface="Times New Roman" panose="02020603050405020304" pitchFamily="18" charset="0"/>
                        </a:rPr>
                        <a:t>아키텍쳐</a:t>
                      </a:r>
                      <a:endParaRPr lang="en-US" sz="2000" smtClean="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77512366"/>
                  </a:ext>
                </a:extLst>
              </a:tr>
            </a:tbl>
          </a:graphicData>
        </a:graphic>
      </p:graphicFrame>
      <p:sp>
        <p:nvSpPr>
          <p:cNvPr id="4" name="날짜 개체 틀 3"/>
          <p:cNvSpPr>
            <a:spLocks noGrp="1"/>
          </p:cNvSpPr>
          <p:nvPr>
            <p:ph type="dt" sz="half" idx="10"/>
          </p:nvPr>
        </p:nvSpPr>
        <p:spPr/>
        <p:txBody>
          <a:bodyPr/>
          <a:lstStyle/>
          <a:p>
            <a:fld id="{E1F128D1-A33B-489D-BC88-4D01B6AA2EC5}"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149</a:t>
            </a:fld>
            <a:endParaRPr lang="en-US"/>
          </a:p>
        </p:txBody>
      </p:sp>
      <p:grpSp>
        <p:nvGrpSpPr>
          <p:cNvPr id="8" name="그룹 7"/>
          <p:cNvGrpSpPr/>
          <p:nvPr/>
        </p:nvGrpSpPr>
        <p:grpSpPr>
          <a:xfrm>
            <a:off x="801278" y="4279770"/>
            <a:ext cx="4240379" cy="2100220"/>
            <a:chOff x="681038" y="4231972"/>
            <a:chExt cx="4089758" cy="2083462"/>
          </a:xfrm>
        </p:grpSpPr>
        <p:pic>
          <p:nvPicPr>
            <p:cNvPr id="9" name="그림 8"/>
            <p:cNvPicPr>
              <a:picLocks noChangeAspect="1"/>
            </p:cNvPicPr>
            <p:nvPr/>
          </p:nvPicPr>
          <p:blipFill>
            <a:blip r:embed="rId2"/>
            <a:stretch>
              <a:fillRect/>
            </a:stretch>
          </p:blipFill>
          <p:spPr>
            <a:xfrm>
              <a:off x="681038" y="4231972"/>
              <a:ext cx="4089758" cy="2083462"/>
            </a:xfrm>
            <a:prstGeom prst="rect">
              <a:avLst/>
            </a:prstGeom>
            <a:ln>
              <a:solidFill>
                <a:schemeClr val="accent1"/>
              </a:solidFill>
            </a:ln>
          </p:spPr>
        </p:pic>
        <p:sp>
          <p:nvSpPr>
            <p:cNvPr id="10" name="TextBox 9"/>
            <p:cNvSpPr txBox="1"/>
            <p:nvPr/>
          </p:nvSpPr>
          <p:spPr>
            <a:xfrm>
              <a:off x="3023363" y="5890897"/>
              <a:ext cx="1348382" cy="369332"/>
            </a:xfrm>
            <a:prstGeom prst="rect">
              <a:avLst/>
            </a:prstGeom>
            <a:noFill/>
          </p:spPr>
          <p:txBody>
            <a:bodyPr wrap="none" rtlCol="0">
              <a:spAutoFit/>
            </a:bodyPr>
            <a:lstStyle/>
            <a:p>
              <a:r>
                <a:rPr lang="en-US" smtClean="0"/>
                <a:t>Little Endian</a:t>
              </a:r>
              <a:endParaRPr lang="en-US"/>
            </a:p>
          </p:txBody>
        </p:sp>
      </p:grpSp>
      <p:grpSp>
        <p:nvGrpSpPr>
          <p:cNvPr id="11" name="그룹 10"/>
          <p:cNvGrpSpPr/>
          <p:nvPr/>
        </p:nvGrpSpPr>
        <p:grpSpPr>
          <a:xfrm>
            <a:off x="5175950" y="4279769"/>
            <a:ext cx="4049012" cy="2091501"/>
            <a:chOff x="5131118" y="4191053"/>
            <a:chExt cx="4252439" cy="2083462"/>
          </a:xfrm>
        </p:grpSpPr>
        <p:pic>
          <p:nvPicPr>
            <p:cNvPr id="12" name="그림 11"/>
            <p:cNvPicPr>
              <a:picLocks noChangeAspect="1"/>
            </p:cNvPicPr>
            <p:nvPr/>
          </p:nvPicPr>
          <p:blipFill>
            <a:blip r:embed="rId3"/>
            <a:stretch>
              <a:fillRect/>
            </a:stretch>
          </p:blipFill>
          <p:spPr>
            <a:xfrm>
              <a:off x="5131118" y="4191053"/>
              <a:ext cx="4252439" cy="2083462"/>
            </a:xfrm>
            <a:prstGeom prst="rect">
              <a:avLst/>
            </a:prstGeom>
            <a:ln>
              <a:solidFill>
                <a:schemeClr val="accent1"/>
              </a:solidFill>
            </a:ln>
          </p:spPr>
        </p:pic>
        <p:sp>
          <p:nvSpPr>
            <p:cNvPr id="13" name="TextBox 12"/>
            <p:cNvSpPr txBox="1"/>
            <p:nvPr/>
          </p:nvSpPr>
          <p:spPr>
            <a:xfrm>
              <a:off x="7899846" y="5781639"/>
              <a:ext cx="1165704" cy="369332"/>
            </a:xfrm>
            <a:prstGeom prst="rect">
              <a:avLst/>
            </a:prstGeom>
            <a:noFill/>
          </p:spPr>
          <p:txBody>
            <a:bodyPr wrap="none" rtlCol="0">
              <a:spAutoFit/>
            </a:bodyPr>
            <a:lstStyle/>
            <a:p>
              <a:r>
                <a:rPr lang="en-US" smtClean="0"/>
                <a:t>Big Endian</a:t>
              </a:r>
              <a:endParaRPr lang="en-US"/>
            </a:p>
          </p:txBody>
        </p:sp>
      </p:grpSp>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022440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VM Network Adapter </a:t>
            </a:r>
            <a:r>
              <a:rPr lang="ko-KR" altLang="en-US" smtClean="0"/>
              <a:t>설정</a:t>
            </a:r>
            <a:endParaRPr lang="en-US"/>
          </a:p>
        </p:txBody>
      </p:sp>
      <p:sp>
        <p:nvSpPr>
          <p:cNvPr id="3" name="내용 개체 틀 2"/>
          <p:cNvSpPr>
            <a:spLocks noGrp="1"/>
          </p:cNvSpPr>
          <p:nvPr>
            <p:ph idx="1"/>
          </p:nvPr>
        </p:nvSpPr>
        <p:spPr>
          <a:xfrm>
            <a:off x="681038" y="1255271"/>
            <a:ext cx="8543925" cy="1324027"/>
          </a:xfrm>
        </p:spPr>
        <p:txBody>
          <a:bodyPr>
            <a:normAutofit fontScale="62500" lnSpcReduction="20000"/>
          </a:bodyPr>
          <a:lstStyle/>
          <a:p>
            <a:r>
              <a:rPr lang="ko-KR" altLang="en-US"/>
              <a:t>모든 </a:t>
            </a:r>
            <a:r>
              <a:rPr lang="en-US" altLang="ko-KR"/>
              <a:t>VM</a:t>
            </a:r>
            <a:r>
              <a:rPr lang="ko-KR" altLang="en-US"/>
              <a:t>을 중지한다</a:t>
            </a:r>
            <a:r>
              <a:rPr lang="en-US" altLang="ko-KR" smtClean="0"/>
              <a:t>.</a:t>
            </a:r>
          </a:p>
          <a:p>
            <a:r>
              <a:rPr lang="en-US" altLang="ko-KR" smtClean="0"/>
              <a:t>Edit Virtual Machine Settings -&gt; Network Adaptor </a:t>
            </a:r>
            <a:r>
              <a:rPr lang="ko-KR" altLang="en-US" smtClean="0"/>
              <a:t>클릭</a:t>
            </a:r>
            <a:endParaRPr lang="en-US" altLang="ko-KR"/>
          </a:p>
          <a:p>
            <a:r>
              <a:rPr lang="en-US" altLang="ko-KR" smtClean="0"/>
              <a:t>Network Connection</a:t>
            </a:r>
          </a:p>
          <a:p>
            <a:pPr lvl="1"/>
            <a:r>
              <a:rPr lang="en-US" altLang="ko-KR" smtClean="0"/>
              <a:t>Custom </a:t>
            </a:r>
            <a:r>
              <a:rPr lang="ko-KR" altLang="en-US" smtClean="0"/>
              <a:t>체크 </a:t>
            </a:r>
            <a:r>
              <a:rPr lang="en-US" altLang="ko-KR" smtClean="0"/>
              <a:t>-&gt; VNet0 (Bridged) </a:t>
            </a:r>
            <a:r>
              <a:rPr lang="ko-KR" altLang="en-US" smtClean="0"/>
              <a:t>선택 </a:t>
            </a:r>
            <a:r>
              <a:rPr lang="en-US" altLang="ko-KR" smtClean="0"/>
              <a:t>-&gt; Ok </a:t>
            </a:r>
            <a:r>
              <a:rPr lang="ko-KR" altLang="en-US" smtClean="0"/>
              <a:t>클릭</a:t>
            </a:r>
            <a:endParaRPr lang="en-US"/>
          </a:p>
        </p:txBody>
      </p:sp>
      <p:sp>
        <p:nvSpPr>
          <p:cNvPr id="4" name="날짜 개체 틀 3"/>
          <p:cNvSpPr>
            <a:spLocks noGrp="1"/>
          </p:cNvSpPr>
          <p:nvPr>
            <p:ph type="dt" sz="half" idx="10"/>
          </p:nvPr>
        </p:nvSpPr>
        <p:spPr/>
        <p:txBody>
          <a:bodyPr/>
          <a:lstStyle/>
          <a:p>
            <a:fld id="{606BF9FC-6863-4FAC-A427-388786C72C36}"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a:t>
            </a:fld>
            <a:endParaRPr lang="en-US"/>
          </a:p>
        </p:txBody>
      </p:sp>
      <p:grpSp>
        <p:nvGrpSpPr>
          <p:cNvPr id="8" name="그룹 7"/>
          <p:cNvGrpSpPr/>
          <p:nvPr/>
        </p:nvGrpSpPr>
        <p:grpSpPr>
          <a:xfrm>
            <a:off x="2712365" y="2842534"/>
            <a:ext cx="4188857" cy="3878943"/>
            <a:chOff x="2807255" y="2842534"/>
            <a:chExt cx="4188857" cy="3878943"/>
          </a:xfrm>
        </p:grpSpPr>
        <p:pic>
          <p:nvPicPr>
            <p:cNvPr id="7" name="그림 6"/>
            <p:cNvPicPr>
              <a:picLocks noChangeAspect="1"/>
            </p:cNvPicPr>
            <p:nvPr/>
          </p:nvPicPr>
          <p:blipFill>
            <a:blip r:embed="rId2"/>
            <a:stretch>
              <a:fillRect/>
            </a:stretch>
          </p:blipFill>
          <p:spPr>
            <a:xfrm>
              <a:off x="2807255" y="2842534"/>
              <a:ext cx="4086849" cy="3878943"/>
            </a:xfrm>
            <a:prstGeom prst="rect">
              <a:avLst/>
            </a:prstGeom>
          </p:spPr>
        </p:pic>
        <p:sp>
          <p:nvSpPr>
            <p:cNvPr id="11" name="모서리가 둥근 직사각형 10"/>
            <p:cNvSpPr/>
            <p:nvPr/>
          </p:nvSpPr>
          <p:spPr>
            <a:xfrm>
              <a:off x="4882551" y="4278703"/>
              <a:ext cx="2113561" cy="414068"/>
            </a:xfrm>
            <a:prstGeom prst="roundRect">
              <a:avLst/>
            </a:prstGeom>
            <a:solidFill>
              <a:srgbClr val="FFFF00">
                <a:alpha val="2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바닥글 개체 틀 8"/>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7209365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Record Headers</a:t>
            </a:r>
            <a:endParaRPr lang="en-US"/>
          </a:p>
        </p:txBody>
      </p:sp>
      <p:sp>
        <p:nvSpPr>
          <p:cNvPr id="3" name="내용 개체 틀 2"/>
          <p:cNvSpPr>
            <a:spLocks noGrp="1"/>
          </p:cNvSpPr>
          <p:nvPr>
            <p:ph idx="1"/>
          </p:nvPr>
        </p:nvSpPr>
        <p:spPr>
          <a:xfrm>
            <a:off x="681038" y="1255271"/>
            <a:ext cx="8543925" cy="1664098"/>
          </a:xfrm>
        </p:spPr>
        <p:txBody>
          <a:bodyPr/>
          <a:lstStyle/>
          <a:p>
            <a:r>
              <a:rPr lang="en-US"/>
              <a:t>The header for each record stores the record number and content length for the record.</a:t>
            </a:r>
          </a:p>
          <a:p>
            <a:r>
              <a:rPr lang="en-US"/>
              <a:t>Record headers have a fixed length of 8 bytes.</a:t>
            </a:r>
          </a:p>
        </p:txBody>
      </p:sp>
      <p:sp>
        <p:nvSpPr>
          <p:cNvPr id="4" name="날짜 개체 틀 3"/>
          <p:cNvSpPr>
            <a:spLocks noGrp="1"/>
          </p:cNvSpPr>
          <p:nvPr>
            <p:ph type="dt" sz="half" idx="10"/>
          </p:nvPr>
        </p:nvSpPr>
        <p:spPr/>
        <p:txBody>
          <a:bodyPr/>
          <a:lstStyle/>
          <a:p>
            <a:fld id="{39C2CCC3-8682-41BE-8F56-CFA9F8A118D3}"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150</a:t>
            </a:fld>
            <a:endParaRPr lang="en-US"/>
          </a:p>
        </p:txBody>
      </p:sp>
      <p:sp>
        <p:nvSpPr>
          <p:cNvPr id="9" name="바닥글 개체 틀 8"/>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pic>
        <p:nvPicPr>
          <p:cNvPr id="10" name="그림 9"/>
          <p:cNvPicPr>
            <a:picLocks noChangeAspect="1"/>
          </p:cNvPicPr>
          <p:nvPr/>
        </p:nvPicPr>
        <p:blipFill>
          <a:blip r:embed="rId2"/>
          <a:stretch>
            <a:fillRect/>
          </a:stretch>
        </p:blipFill>
        <p:spPr>
          <a:xfrm>
            <a:off x="1324826" y="3130521"/>
            <a:ext cx="4714024" cy="2788008"/>
          </a:xfrm>
          <a:prstGeom prst="rect">
            <a:avLst/>
          </a:prstGeom>
        </p:spPr>
      </p:pic>
      <p:pic>
        <p:nvPicPr>
          <p:cNvPr id="5" name="그림 4"/>
          <p:cNvPicPr>
            <a:picLocks noChangeAspect="1"/>
          </p:cNvPicPr>
          <p:nvPr/>
        </p:nvPicPr>
        <p:blipFill>
          <a:blip r:embed="rId3"/>
          <a:stretch>
            <a:fillRect/>
          </a:stretch>
        </p:blipFill>
        <p:spPr>
          <a:xfrm>
            <a:off x="2771775" y="3672037"/>
            <a:ext cx="7134225" cy="1704975"/>
          </a:xfrm>
          <a:prstGeom prst="rect">
            <a:avLst/>
          </a:prstGeom>
        </p:spPr>
      </p:pic>
    </p:spTree>
    <p:extLst>
      <p:ext uri="{BB962C8B-B14F-4D97-AF65-F5344CB8AC3E}">
        <p14:creationId xmlns:p14="http://schemas.microsoft.com/office/powerpoint/2010/main" val="20733216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1257669" y="3670803"/>
            <a:ext cx="3675914" cy="2174040"/>
          </a:xfrm>
          <a:prstGeom prst="rect">
            <a:avLst/>
          </a:prstGeom>
        </p:spPr>
      </p:pic>
      <p:sp>
        <p:nvSpPr>
          <p:cNvPr id="2" name="제목 1"/>
          <p:cNvSpPr>
            <a:spLocks noGrp="1"/>
          </p:cNvSpPr>
          <p:nvPr>
            <p:ph type="title"/>
          </p:nvPr>
        </p:nvSpPr>
        <p:spPr/>
        <p:txBody>
          <a:bodyPr/>
          <a:lstStyle/>
          <a:p>
            <a:r>
              <a:rPr lang="en-US" smtClean="0"/>
              <a:t>Polygon</a:t>
            </a:r>
            <a:endParaRPr lang="en-US"/>
          </a:p>
        </p:txBody>
      </p:sp>
      <p:sp>
        <p:nvSpPr>
          <p:cNvPr id="3" name="내용 개체 틀 2"/>
          <p:cNvSpPr>
            <a:spLocks noGrp="1"/>
          </p:cNvSpPr>
          <p:nvPr>
            <p:ph idx="1"/>
          </p:nvPr>
        </p:nvSpPr>
        <p:spPr>
          <a:xfrm>
            <a:off x="681037" y="1255272"/>
            <a:ext cx="8543925" cy="2247801"/>
          </a:xfrm>
        </p:spPr>
        <p:txBody>
          <a:bodyPr>
            <a:normAutofit fontScale="70000" lnSpcReduction="20000"/>
          </a:bodyPr>
          <a:lstStyle/>
          <a:p>
            <a:pPr marL="0" indent="0">
              <a:buNone/>
            </a:pPr>
            <a:r>
              <a:rPr lang="en-US" smtClean="0"/>
              <a:t>Polygon {</a:t>
            </a:r>
            <a:endParaRPr lang="en-US"/>
          </a:p>
          <a:p>
            <a:pPr marL="171450" lvl="1" indent="0">
              <a:buNone/>
            </a:pPr>
            <a:r>
              <a:rPr lang="en-US"/>
              <a:t>Double[4]	Box	</a:t>
            </a:r>
            <a:r>
              <a:rPr lang="en-US" smtClean="0"/>
              <a:t>            // </a:t>
            </a:r>
            <a:r>
              <a:rPr lang="en-US"/>
              <a:t>Bounding Box</a:t>
            </a:r>
          </a:p>
          <a:p>
            <a:pPr marL="171450" lvl="1" indent="0">
              <a:buNone/>
            </a:pPr>
            <a:r>
              <a:rPr lang="en-US"/>
              <a:t>Integer	NumParts	// Number of Parts</a:t>
            </a:r>
          </a:p>
          <a:p>
            <a:pPr marL="171450" lvl="1" indent="0">
              <a:buNone/>
            </a:pPr>
            <a:r>
              <a:rPr lang="en-US"/>
              <a:t>Integer	NumPoints	// Total Number of Points</a:t>
            </a:r>
          </a:p>
          <a:p>
            <a:pPr marL="171450" lvl="1" indent="0">
              <a:buNone/>
            </a:pPr>
            <a:r>
              <a:rPr lang="en-US"/>
              <a:t>Integer[NumParts]	Parts	// Index to First Point in Part</a:t>
            </a:r>
          </a:p>
          <a:p>
            <a:pPr marL="171450" lvl="1" indent="0">
              <a:buNone/>
            </a:pPr>
            <a:r>
              <a:rPr lang="en-US"/>
              <a:t>Point[NumPoints]	Points	// Points for All Parts</a:t>
            </a:r>
          </a:p>
          <a:p>
            <a:pPr marL="0" indent="0">
              <a:buNone/>
            </a:pPr>
            <a:r>
              <a:rPr lang="en-US"/>
              <a:t>}</a:t>
            </a:r>
          </a:p>
          <a:p>
            <a:endParaRPr lang="en-US"/>
          </a:p>
        </p:txBody>
      </p:sp>
      <p:sp>
        <p:nvSpPr>
          <p:cNvPr id="4" name="날짜 개체 틀 3"/>
          <p:cNvSpPr>
            <a:spLocks noGrp="1"/>
          </p:cNvSpPr>
          <p:nvPr>
            <p:ph type="dt" sz="half" idx="10"/>
          </p:nvPr>
        </p:nvSpPr>
        <p:spPr/>
        <p:txBody>
          <a:bodyPr/>
          <a:lstStyle/>
          <a:p>
            <a:fld id="{149D0CC1-7EC6-484E-AEFF-6519AA815EAC}"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151</a:t>
            </a:fld>
            <a:endParaRPr lang="en-US"/>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pic>
        <p:nvPicPr>
          <p:cNvPr id="5" name="그림 4"/>
          <p:cNvPicPr>
            <a:picLocks noChangeAspect="1"/>
          </p:cNvPicPr>
          <p:nvPr/>
        </p:nvPicPr>
        <p:blipFill>
          <a:blip r:embed="rId3"/>
          <a:stretch>
            <a:fillRect/>
          </a:stretch>
        </p:blipFill>
        <p:spPr>
          <a:xfrm>
            <a:off x="3281363" y="3670803"/>
            <a:ext cx="6344500" cy="2759942"/>
          </a:xfrm>
          <a:prstGeom prst="rect">
            <a:avLst/>
          </a:prstGeom>
        </p:spPr>
      </p:pic>
      <p:pic>
        <p:nvPicPr>
          <p:cNvPr id="10" name="그림 9"/>
          <p:cNvPicPr>
            <a:picLocks noChangeAspect="1"/>
          </p:cNvPicPr>
          <p:nvPr/>
        </p:nvPicPr>
        <p:blipFill>
          <a:blip r:embed="rId4"/>
          <a:stretch>
            <a:fillRect/>
          </a:stretch>
        </p:blipFill>
        <p:spPr>
          <a:xfrm>
            <a:off x="5096244" y="198841"/>
            <a:ext cx="4026750" cy="1195938"/>
          </a:xfrm>
          <a:prstGeom prst="rect">
            <a:avLst/>
          </a:prstGeom>
        </p:spPr>
      </p:pic>
    </p:spTree>
    <p:extLst>
      <p:ext uri="{BB962C8B-B14F-4D97-AF65-F5344CB8AC3E}">
        <p14:creationId xmlns:p14="http://schemas.microsoft.com/office/powerpoint/2010/main" val="1319800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Organization of the Index File</a:t>
            </a:r>
            <a:endParaRPr lang="en-US"/>
          </a:p>
        </p:txBody>
      </p:sp>
      <p:sp>
        <p:nvSpPr>
          <p:cNvPr id="3" name="내용 개체 틀 2"/>
          <p:cNvSpPr>
            <a:spLocks noGrp="1"/>
          </p:cNvSpPr>
          <p:nvPr>
            <p:ph idx="1"/>
          </p:nvPr>
        </p:nvSpPr>
        <p:spPr>
          <a:xfrm>
            <a:off x="681038" y="1255271"/>
            <a:ext cx="8543925" cy="1706043"/>
          </a:xfrm>
        </p:spPr>
        <p:txBody>
          <a:bodyPr>
            <a:normAutofit fontScale="92500" lnSpcReduction="20000"/>
          </a:bodyPr>
          <a:lstStyle/>
          <a:p>
            <a:r>
              <a:rPr lang="en-US"/>
              <a:t>The index file (.shx) contains </a:t>
            </a:r>
            <a:endParaRPr lang="en-US" smtClean="0"/>
          </a:p>
          <a:p>
            <a:pPr lvl="1"/>
            <a:r>
              <a:rPr lang="en-US" smtClean="0"/>
              <a:t>a </a:t>
            </a:r>
            <a:r>
              <a:rPr lang="en-US"/>
              <a:t>100-byte header followed by </a:t>
            </a:r>
            <a:endParaRPr lang="en-US" smtClean="0"/>
          </a:p>
          <a:p>
            <a:pPr lvl="1"/>
            <a:r>
              <a:rPr lang="en-US" smtClean="0"/>
              <a:t>8-byte</a:t>
            </a:r>
            <a:r>
              <a:rPr lang="en-US"/>
              <a:t>, fixed-length records</a:t>
            </a:r>
            <a:r>
              <a:rPr lang="en-US" smtClean="0"/>
              <a:t>.</a:t>
            </a:r>
          </a:p>
          <a:p>
            <a:r>
              <a:rPr lang="en-US"/>
              <a:t>The index file header is </a:t>
            </a:r>
            <a:r>
              <a:rPr lang="en-US" smtClean="0"/>
              <a:t>identical to </a:t>
            </a:r>
            <a:r>
              <a:rPr lang="en-US"/>
              <a:t>the main file </a:t>
            </a:r>
            <a:r>
              <a:rPr lang="en-US" smtClean="0"/>
              <a:t>header.</a:t>
            </a:r>
            <a:endParaRPr lang="en-US"/>
          </a:p>
        </p:txBody>
      </p:sp>
      <p:sp>
        <p:nvSpPr>
          <p:cNvPr id="4" name="날짜 개체 틀 3"/>
          <p:cNvSpPr>
            <a:spLocks noGrp="1"/>
          </p:cNvSpPr>
          <p:nvPr>
            <p:ph type="dt" sz="half" idx="10"/>
          </p:nvPr>
        </p:nvSpPr>
        <p:spPr/>
        <p:txBody>
          <a:bodyPr/>
          <a:lstStyle/>
          <a:p>
            <a:fld id="{6AED3EB8-41F7-4558-9561-E402200F70D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152</a:t>
            </a:fld>
            <a:endParaRPr lang="en-US"/>
          </a:p>
        </p:txBody>
      </p:sp>
      <p:pic>
        <p:nvPicPr>
          <p:cNvPr id="7" name="그림 6"/>
          <p:cNvPicPr>
            <a:picLocks noChangeAspect="1"/>
          </p:cNvPicPr>
          <p:nvPr/>
        </p:nvPicPr>
        <p:blipFill>
          <a:blip r:embed="rId2"/>
          <a:stretch>
            <a:fillRect/>
          </a:stretch>
        </p:blipFill>
        <p:spPr>
          <a:xfrm>
            <a:off x="3102370" y="3222370"/>
            <a:ext cx="4149781" cy="2872925"/>
          </a:xfrm>
          <a:prstGeom prst="rect">
            <a:avLst/>
          </a:prstGeom>
        </p:spPr>
      </p:pic>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065079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Index Records</a:t>
            </a:r>
            <a:endParaRPr lang="en-US"/>
          </a:p>
        </p:txBody>
      </p:sp>
      <p:sp>
        <p:nvSpPr>
          <p:cNvPr id="3" name="내용 개체 틀 2"/>
          <p:cNvSpPr>
            <a:spLocks noGrp="1"/>
          </p:cNvSpPr>
          <p:nvPr>
            <p:ph idx="1"/>
          </p:nvPr>
        </p:nvSpPr>
        <p:spPr>
          <a:xfrm>
            <a:off x="681038" y="1255271"/>
            <a:ext cx="8543925" cy="951034"/>
          </a:xfrm>
        </p:spPr>
        <p:txBody>
          <a:bodyPr/>
          <a:lstStyle/>
          <a:p>
            <a:r>
              <a:rPr lang="en-US"/>
              <a:t>The </a:t>
            </a:r>
            <a:r>
              <a:rPr lang="en-US" i="1"/>
              <a:t>I’th </a:t>
            </a:r>
            <a:r>
              <a:rPr lang="en-US"/>
              <a:t>record in the index file stores the offset and content length for the </a:t>
            </a:r>
            <a:r>
              <a:rPr lang="en-US" i="1"/>
              <a:t>I’th </a:t>
            </a:r>
            <a:r>
              <a:rPr lang="en-US"/>
              <a:t>record in the main file.</a:t>
            </a:r>
          </a:p>
        </p:txBody>
      </p:sp>
      <p:sp>
        <p:nvSpPr>
          <p:cNvPr id="4" name="날짜 개체 틀 3"/>
          <p:cNvSpPr>
            <a:spLocks noGrp="1"/>
          </p:cNvSpPr>
          <p:nvPr>
            <p:ph type="dt" sz="half" idx="10"/>
          </p:nvPr>
        </p:nvSpPr>
        <p:spPr/>
        <p:txBody>
          <a:bodyPr/>
          <a:lstStyle/>
          <a:p>
            <a:fld id="{3343D96E-66EF-4D42-88A0-BD95B11E32D1}"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153</a:t>
            </a:fld>
            <a:endParaRPr lang="en-US"/>
          </a:p>
        </p:txBody>
      </p:sp>
      <p:graphicFrame>
        <p:nvGraphicFramePr>
          <p:cNvPr id="8" name="표 7"/>
          <p:cNvGraphicFramePr>
            <a:graphicFrameLocks noGrp="1"/>
          </p:cNvGraphicFramePr>
          <p:nvPr>
            <p:extLst>
              <p:ext uri="{D42A27DB-BD31-4B8C-83A1-F6EECF244321}">
                <p14:modId xmlns:p14="http://schemas.microsoft.com/office/powerpoint/2010/main" val="1563381440"/>
              </p:ext>
            </p:extLst>
          </p:nvPr>
        </p:nvGraphicFramePr>
        <p:xfrm>
          <a:off x="1442853" y="2563353"/>
          <a:ext cx="7020294" cy="1447339"/>
        </p:xfrm>
        <a:graphic>
          <a:graphicData uri="http://schemas.openxmlformats.org/drawingml/2006/table">
            <a:tbl>
              <a:tblPr firstRow="1" firstCol="1" lastRow="1" lastCol="1" bandRow="1" bandCol="1"/>
              <a:tblGrid>
                <a:gridCol w="1409271">
                  <a:extLst>
                    <a:ext uri="{9D8B030D-6E8A-4147-A177-3AD203B41FA5}">
                      <a16:colId xmlns:a16="http://schemas.microsoft.com/office/drawing/2014/main" val="3960677993"/>
                    </a:ext>
                  </a:extLst>
                </a:gridCol>
                <a:gridCol w="1831087">
                  <a:extLst>
                    <a:ext uri="{9D8B030D-6E8A-4147-A177-3AD203B41FA5}">
                      <a16:colId xmlns:a16="http://schemas.microsoft.com/office/drawing/2014/main" val="1178068332"/>
                    </a:ext>
                  </a:extLst>
                </a:gridCol>
                <a:gridCol w="1738423">
                  <a:extLst>
                    <a:ext uri="{9D8B030D-6E8A-4147-A177-3AD203B41FA5}">
                      <a16:colId xmlns:a16="http://schemas.microsoft.com/office/drawing/2014/main" val="2240648001"/>
                    </a:ext>
                  </a:extLst>
                </a:gridCol>
                <a:gridCol w="1064676">
                  <a:extLst>
                    <a:ext uri="{9D8B030D-6E8A-4147-A177-3AD203B41FA5}">
                      <a16:colId xmlns:a16="http://schemas.microsoft.com/office/drawing/2014/main" val="3493254207"/>
                    </a:ext>
                  </a:extLst>
                </a:gridCol>
                <a:gridCol w="976837">
                  <a:extLst>
                    <a:ext uri="{9D8B030D-6E8A-4147-A177-3AD203B41FA5}">
                      <a16:colId xmlns:a16="http://schemas.microsoft.com/office/drawing/2014/main" val="2385317126"/>
                    </a:ext>
                  </a:extLst>
                </a:gridCol>
              </a:tblGrid>
              <a:tr h="733896">
                <a:tc>
                  <a:txBody>
                    <a:bodyPr/>
                    <a:lstStyle/>
                    <a:p>
                      <a:pPr marL="0" marR="0">
                        <a:lnSpc>
                          <a:spcPts val="1100"/>
                        </a:lnSpc>
                        <a:spcBef>
                          <a:spcPts val="35"/>
                        </a:spcBef>
                        <a:spcAft>
                          <a:spcPts val="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p>
                      <a:pPr marL="250825" marR="0">
                        <a:lnSpc>
                          <a:spcPts val="1100"/>
                        </a:lnSpc>
                        <a:spcBef>
                          <a:spcPts val="0"/>
                        </a:spcBef>
                        <a:spcAft>
                          <a:spcPts val="0"/>
                        </a:spcAft>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Position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ts val="1100"/>
                        </a:lnSpc>
                        <a:spcBef>
                          <a:spcPts val="35"/>
                        </a:spcBef>
                        <a:spcAft>
                          <a:spcPts val="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p>
                      <a:pPr marL="243205" marR="0">
                        <a:lnSpc>
                          <a:spcPts val="1100"/>
                        </a:lnSpc>
                        <a:spcBef>
                          <a:spcPts val="0"/>
                        </a:spcBef>
                        <a:spcAft>
                          <a:spcPts val="0"/>
                        </a:spcAft>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Field</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ts val="1100"/>
                        </a:lnSpc>
                        <a:spcBef>
                          <a:spcPts val="35"/>
                        </a:spcBef>
                        <a:spcAft>
                          <a:spcPts val="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p>
                      <a:pPr marL="180340" marR="0">
                        <a:lnSpc>
                          <a:spcPts val="1100"/>
                        </a:lnSpc>
                        <a:spcBef>
                          <a:spcPts val="0"/>
                        </a:spcBef>
                        <a:spcAft>
                          <a:spcPts val="0"/>
                        </a:spcAft>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ts val="1100"/>
                        </a:lnSpc>
                        <a:spcBef>
                          <a:spcPts val="35"/>
                        </a:spcBef>
                        <a:spcAft>
                          <a:spcPts val="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p>
                      <a:pPr marL="180340" marR="0">
                        <a:lnSpc>
                          <a:spcPts val="1100"/>
                        </a:lnSpc>
                        <a:spcBef>
                          <a:spcPts val="0"/>
                        </a:spcBef>
                        <a:spcAft>
                          <a:spcPts val="0"/>
                        </a:spcAft>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Type</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166370" marR="0">
                        <a:lnSpc>
                          <a:spcPct val="105000"/>
                        </a:lnSpc>
                        <a:spcBef>
                          <a:spcPts val="30"/>
                        </a:spcBef>
                        <a:spcAft>
                          <a:spcPts val="0"/>
                        </a:spcAft>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Byte Order</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28967615"/>
                  </a:ext>
                </a:extLst>
              </a:tr>
              <a:tr h="435525">
                <a:tc>
                  <a:txBody>
                    <a:bodyPr/>
                    <a:lstStyle/>
                    <a:p>
                      <a:pPr marL="250825" marR="0">
                        <a:lnSpc>
                          <a:spcPts val="1100"/>
                        </a:lnSpc>
                        <a:spcBef>
                          <a:spcPts val="615"/>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Byte 0</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243205" marR="0">
                        <a:lnSpc>
                          <a:spcPts val="1100"/>
                        </a:lnSpc>
                        <a:spcBef>
                          <a:spcPts val="615"/>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Offset</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a:noFill/>
                    </a:lnT>
                    <a:lnB>
                      <a:noFill/>
                    </a:lnB>
                  </a:tcPr>
                </a:tc>
                <a:tc>
                  <a:txBody>
                    <a:bodyPr/>
                    <a:lstStyle/>
                    <a:p>
                      <a:pPr marL="181610" marR="0">
                        <a:lnSpc>
                          <a:spcPts val="1100"/>
                        </a:lnSpc>
                        <a:spcBef>
                          <a:spcPts val="615"/>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Offset</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a:noFill/>
                    </a:lnT>
                    <a:lnB>
                      <a:noFill/>
                    </a:lnB>
                  </a:tcPr>
                </a:tc>
                <a:tc>
                  <a:txBody>
                    <a:bodyPr/>
                    <a:lstStyle/>
                    <a:p>
                      <a:pPr marL="180340" marR="0">
                        <a:lnSpc>
                          <a:spcPts val="1100"/>
                        </a:lnSpc>
                        <a:spcBef>
                          <a:spcPts val="615"/>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Integer</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a:noFill/>
                    </a:lnT>
                    <a:lnB>
                      <a:noFill/>
                    </a:lnB>
                  </a:tcPr>
                </a:tc>
                <a:tc>
                  <a:txBody>
                    <a:bodyPr/>
                    <a:lstStyle/>
                    <a:p>
                      <a:pPr marL="166370" marR="0">
                        <a:lnSpc>
                          <a:spcPts val="1100"/>
                        </a:lnSpc>
                        <a:spcBef>
                          <a:spcPts val="615"/>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Big</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56381007"/>
                  </a:ext>
                </a:extLst>
              </a:tr>
              <a:tr h="277918">
                <a:tc>
                  <a:txBody>
                    <a:bodyPr/>
                    <a:lstStyle/>
                    <a:p>
                      <a:pPr marL="250825" marR="0">
                        <a:lnSpc>
                          <a:spcPts val="1055"/>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Byte 4</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243205" marR="0">
                        <a:lnSpc>
                          <a:spcPts val="1055"/>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Content Length</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182245" marR="0">
                        <a:lnSpc>
                          <a:spcPts val="1055"/>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Content Length</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182245" marR="0">
                        <a:lnSpc>
                          <a:spcPts val="1055"/>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Integer</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167640" marR="0">
                        <a:lnSpc>
                          <a:spcPts val="1055"/>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Big</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4891920"/>
                  </a:ext>
                </a:extLst>
              </a:tr>
            </a:tbl>
          </a:graphicData>
        </a:graphic>
      </p:graphicFrame>
      <p:sp>
        <p:nvSpPr>
          <p:cNvPr id="9" name="바닥글 개체 틀 8"/>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2146022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ShapeViewer Build</a:t>
            </a:r>
            <a:endParaRPr lang="en-US"/>
          </a:p>
        </p:txBody>
      </p:sp>
      <p:sp>
        <p:nvSpPr>
          <p:cNvPr id="3" name="내용 개체 틀 2"/>
          <p:cNvSpPr>
            <a:spLocks noGrp="1"/>
          </p:cNvSpPr>
          <p:nvPr>
            <p:ph idx="1"/>
          </p:nvPr>
        </p:nvSpPr>
        <p:spPr>
          <a:xfrm>
            <a:off x="378941" y="1255271"/>
            <a:ext cx="9135761" cy="4921692"/>
          </a:xfrm>
        </p:spPr>
        <p:txBody>
          <a:bodyPr>
            <a:normAutofit/>
          </a:bodyPr>
          <a:lstStyle/>
          <a:p>
            <a:r>
              <a:rPr lang="en-US" smtClean="0"/>
              <a:t>shapelib </a:t>
            </a:r>
            <a:r>
              <a:rPr lang="ko-KR" altLang="en-US" smtClean="0"/>
              <a:t>빌드</a:t>
            </a:r>
            <a:endParaRPr lang="en-US" altLang="ko-KR" smtClean="0"/>
          </a:p>
          <a:p>
            <a:pPr lvl="1"/>
            <a:r>
              <a:rPr lang="en-US" altLang="ko-KR"/>
              <a:t>URL : </a:t>
            </a:r>
            <a:r>
              <a:rPr lang="en-US" altLang="ko-KR">
                <a:hlinkClick r:id="rId2"/>
              </a:rPr>
              <a:t>http://shapelib.maptools.org</a:t>
            </a:r>
            <a:r>
              <a:rPr lang="en-US" altLang="ko-KR" smtClean="0">
                <a:hlinkClick r:id="rId2"/>
              </a:rPr>
              <a:t>/</a:t>
            </a:r>
            <a:r>
              <a:rPr lang="en-US" altLang="ko-KR" smtClean="0"/>
              <a:t> </a:t>
            </a:r>
          </a:p>
          <a:p>
            <a:pPr lvl="1"/>
            <a:r>
              <a:rPr lang="en-US" altLang="ko-KR" smtClean="0"/>
              <a:t>API : </a:t>
            </a:r>
            <a:r>
              <a:rPr lang="en-US">
                <a:hlinkClick r:id="rId3"/>
              </a:rPr>
              <a:t>http://</a:t>
            </a:r>
            <a:r>
              <a:rPr lang="en-US" smtClean="0">
                <a:hlinkClick r:id="rId3"/>
              </a:rPr>
              <a:t>shapelib.maptools.org/shp_api.html</a:t>
            </a:r>
            <a:endParaRPr lang="en-US" altLang="ko-KR" smtClean="0"/>
          </a:p>
          <a:p>
            <a:pPr lvl="1"/>
            <a:r>
              <a:rPr lang="en-US" altLang="en-US" smtClean="0">
                <a:solidFill>
                  <a:srgbClr val="000000"/>
                </a:solidFill>
                <a:latin typeface="Courier New" panose="02070309020205020404" pitchFamily="49" charset="0"/>
                <a:cs typeface="Courier New" panose="02070309020205020404" pitchFamily="49" charset="0"/>
              </a:rPr>
              <a:t>git clone https</a:t>
            </a:r>
            <a:r>
              <a:rPr lang="en-US" altLang="en-US">
                <a:solidFill>
                  <a:srgbClr val="000000"/>
                </a:solidFill>
                <a:latin typeface="Courier New" panose="02070309020205020404" pitchFamily="49" charset="0"/>
                <a:cs typeface="Courier New" panose="02070309020205020404" pitchFamily="49" charset="0"/>
              </a:rPr>
              <a:t>://</a:t>
            </a:r>
            <a:r>
              <a:rPr lang="en-US" altLang="en-US" smtClean="0">
                <a:solidFill>
                  <a:srgbClr val="000000"/>
                </a:solidFill>
                <a:latin typeface="Courier New" panose="02070309020205020404" pitchFamily="49" charset="0"/>
                <a:cs typeface="Courier New" panose="02070309020205020404" pitchFamily="49" charset="0"/>
              </a:rPr>
              <a:t>github.com/OpendTect/shapelib</a:t>
            </a:r>
          </a:p>
          <a:p>
            <a:pPr lvl="1"/>
            <a:r>
              <a:rPr lang="en-US" altLang="en-US" smtClean="0">
                <a:solidFill>
                  <a:srgbClr val="000000"/>
                </a:solidFill>
                <a:latin typeface="Courier New" panose="02070309020205020404" pitchFamily="49" charset="0"/>
                <a:cs typeface="Courier New" panose="02070309020205020404" pitchFamily="49" charset="0"/>
              </a:rPr>
              <a:t>cd shapelib</a:t>
            </a:r>
          </a:p>
          <a:p>
            <a:pPr lvl="1"/>
            <a:r>
              <a:rPr lang="en-US" altLang="en-US" smtClean="0">
                <a:solidFill>
                  <a:srgbClr val="000000"/>
                </a:solidFill>
                <a:latin typeface="Courier New" panose="02070309020205020404" pitchFamily="49" charset="0"/>
                <a:cs typeface="Courier New" panose="02070309020205020404" pitchFamily="49" charset="0"/>
              </a:rPr>
              <a:t>sudo apt install cmake </a:t>
            </a:r>
          </a:p>
          <a:p>
            <a:pPr lvl="1"/>
            <a:r>
              <a:rPr lang="en-US" altLang="en-US" smtClean="0">
                <a:solidFill>
                  <a:srgbClr val="000000"/>
                </a:solidFill>
                <a:latin typeface="Courier New" panose="02070309020205020404" pitchFamily="49" charset="0"/>
                <a:cs typeface="Courier New" panose="02070309020205020404" pitchFamily="49" charset="0"/>
              </a:rPr>
              <a:t>cmake .</a:t>
            </a:r>
          </a:p>
          <a:p>
            <a:pPr lvl="1"/>
            <a:r>
              <a:rPr lang="en-US" altLang="en-US" smtClean="0">
                <a:solidFill>
                  <a:srgbClr val="000000"/>
                </a:solidFill>
                <a:latin typeface="Courier New" panose="02070309020205020404" pitchFamily="49" charset="0"/>
                <a:cs typeface="Courier New" panose="02070309020205020404" pitchFamily="49" charset="0"/>
              </a:rPr>
              <a:t>make</a:t>
            </a:r>
            <a:endParaRPr lang="en-US" smtClean="0"/>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154</a:t>
            </a:fld>
            <a:endParaRPr lang="en-US"/>
          </a:p>
        </p:txBody>
      </p:sp>
    </p:spTree>
    <p:extLst>
      <p:ext uri="{BB962C8B-B14F-4D97-AF65-F5344CB8AC3E}">
        <p14:creationId xmlns:p14="http://schemas.microsoft.com/office/powerpoint/2010/main" val="7077454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실습 프로그램</a:t>
            </a:r>
            <a:endParaRPr lang="en-US"/>
          </a:p>
        </p:txBody>
      </p:sp>
      <p:sp>
        <p:nvSpPr>
          <p:cNvPr id="3" name="내용 개체 틀 2"/>
          <p:cNvSpPr>
            <a:spLocks noGrp="1"/>
          </p:cNvSpPr>
          <p:nvPr>
            <p:ph idx="1"/>
          </p:nvPr>
        </p:nvSpPr>
        <p:spPr/>
        <p:txBody>
          <a:bodyPr/>
          <a:lstStyle/>
          <a:p>
            <a:r>
              <a:rPr lang="en-US" altLang="ko-KR" smtClean="0"/>
              <a:t>shape main file</a:t>
            </a:r>
            <a:r>
              <a:rPr lang="ko-KR" altLang="en-US" smtClean="0"/>
              <a:t>의 헤더</a:t>
            </a:r>
            <a:r>
              <a:rPr lang="en-US" altLang="ko-KR" smtClean="0"/>
              <a:t> </a:t>
            </a:r>
            <a:r>
              <a:rPr lang="ko-KR" altLang="en-US" smtClean="0"/>
              <a:t>정보를 출력하는 프로그램을 작성하세요</a:t>
            </a:r>
            <a:r>
              <a:rPr lang="en-US" altLang="ko-KR" smtClean="0"/>
              <a:t>.</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155</a:t>
            </a:fld>
            <a:endParaRPr lang="en-US"/>
          </a:p>
        </p:txBody>
      </p:sp>
    </p:spTree>
    <p:extLst>
      <p:ext uri="{BB962C8B-B14F-4D97-AF65-F5344CB8AC3E}">
        <p14:creationId xmlns:p14="http://schemas.microsoft.com/office/powerpoint/2010/main" val="9296401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Logging</a:t>
            </a:r>
            <a:endParaRPr lang="en-US"/>
          </a:p>
        </p:txBody>
      </p:sp>
      <p:sp>
        <p:nvSpPr>
          <p:cNvPr id="3" name="내용 개체 틀 2"/>
          <p:cNvSpPr>
            <a:spLocks noGrp="1"/>
          </p:cNvSpPr>
          <p:nvPr>
            <p:ph idx="1"/>
          </p:nvPr>
        </p:nvSpPr>
        <p:spPr/>
        <p:txBody>
          <a:bodyPr/>
          <a:lstStyle/>
          <a:p>
            <a:r>
              <a:rPr lang="en-US" b="1" smtClean="0"/>
              <a:t>A log </a:t>
            </a:r>
            <a:r>
              <a:rPr lang="en-US" b="1"/>
              <a:t>file</a:t>
            </a:r>
            <a:r>
              <a:rPr lang="en-US"/>
              <a:t> is a file that records either events that occur in an operating system or other software runs</a:t>
            </a:r>
            <a:r>
              <a:rPr lang="en-US" smtClean="0"/>
              <a:t>,</a:t>
            </a:r>
            <a:r>
              <a:rPr lang="en-US" baseline="30000" smtClean="0"/>
              <a:t> </a:t>
            </a:r>
            <a:r>
              <a:rPr lang="en-US" smtClean="0"/>
              <a:t>or </a:t>
            </a:r>
            <a:r>
              <a:rPr lang="en-US"/>
              <a:t>messages between different users of a communication </a:t>
            </a:r>
            <a:r>
              <a:rPr lang="en-US" smtClean="0"/>
              <a:t>software.</a:t>
            </a:r>
          </a:p>
          <a:p>
            <a:r>
              <a:rPr lang="en-US" b="1" smtClean="0"/>
              <a:t>Logging</a:t>
            </a:r>
            <a:r>
              <a:rPr lang="en-US"/>
              <a:t> is the act of keeping a </a:t>
            </a:r>
            <a:r>
              <a:rPr lang="en-US" smtClean="0"/>
              <a:t>log.</a:t>
            </a:r>
          </a:p>
          <a:p>
            <a:pPr lvl="1"/>
            <a:r>
              <a:rPr lang="en-US" smtClean="0"/>
              <a:t>In </a:t>
            </a:r>
            <a:r>
              <a:rPr lang="en-US"/>
              <a:t>the simplest case, messages are written to a single log file.</a:t>
            </a:r>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156</a:t>
            </a:fld>
            <a:endParaRPr lang="en-US"/>
          </a:p>
        </p:txBody>
      </p:sp>
    </p:spTree>
    <p:extLst>
      <p:ext uri="{BB962C8B-B14F-4D97-AF65-F5344CB8AC3E}">
        <p14:creationId xmlns:p14="http://schemas.microsoft.com/office/powerpoint/2010/main" val="32094074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Logging</a:t>
            </a:r>
            <a:endParaRPr lang="en-US"/>
          </a:p>
        </p:txBody>
      </p:sp>
      <p:sp>
        <p:nvSpPr>
          <p:cNvPr id="3" name="내용 개체 틀 2"/>
          <p:cNvSpPr>
            <a:spLocks noGrp="1"/>
          </p:cNvSpPr>
          <p:nvPr>
            <p:ph idx="1"/>
          </p:nvPr>
        </p:nvSpPr>
        <p:spPr>
          <a:xfrm>
            <a:off x="681038" y="1255270"/>
            <a:ext cx="8543925" cy="2630929"/>
          </a:xfrm>
        </p:spPr>
        <p:txBody>
          <a:bodyPr>
            <a:normAutofit fontScale="70000" lnSpcReduction="20000"/>
          </a:bodyPr>
          <a:lstStyle/>
          <a:p>
            <a:pPr>
              <a:lnSpc>
                <a:spcPct val="120000"/>
              </a:lnSpc>
            </a:pPr>
            <a:r>
              <a:rPr lang="en-US" smtClean="0"/>
              <a:t>zf_log</a:t>
            </a:r>
          </a:p>
          <a:p>
            <a:pPr lvl="1">
              <a:lnSpc>
                <a:spcPct val="120000"/>
              </a:lnSpc>
            </a:pPr>
            <a:r>
              <a:rPr lang="en-US"/>
              <a:t>URL : </a:t>
            </a:r>
            <a:r>
              <a:rPr lang="en-US">
                <a:hlinkClick r:id="rId2"/>
              </a:rPr>
              <a:t>https://</a:t>
            </a:r>
            <a:r>
              <a:rPr lang="en-US" smtClean="0">
                <a:hlinkClick r:id="rId2"/>
              </a:rPr>
              <a:t>github.com/wonder-mice/zf_log</a:t>
            </a:r>
            <a:r>
              <a:rPr lang="en-US" smtClean="0"/>
              <a:t> </a:t>
            </a:r>
          </a:p>
          <a:p>
            <a:pPr lvl="1">
              <a:lnSpc>
                <a:spcPct val="120000"/>
              </a:lnSpc>
            </a:pPr>
            <a:r>
              <a:rPr lang="ko-KR" altLang="en-US" smtClean="0"/>
              <a:t>소스 설치 방법</a:t>
            </a:r>
            <a:endParaRPr lang="en-US" altLang="ko-KR" smtClean="0"/>
          </a:p>
          <a:p>
            <a:pPr lvl="2">
              <a:lnSpc>
                <a:spcPct val="120000"/>
              </a:lnSpc>
            </a:pPr>
            <a:r>
              <a:rPr lang="en-US"/>
              <a:t>git clone https://</a:t>
            </a:r>
            <a:r>
              <a:rPr lang="en-US" smtClean="0"/>
              <a:t>github.com/wonder-mice/zf_log</a:t>
            </a:r>
          </a:p>
          <a:p>
            <a:pPr lvl="2">
              <a:lnSpc>
                <a:spcPct val="120000"/>
              </a:lnSpc>
            </a:pPr>
            <a:r>
              <a:rPr lang="en-US" smtClean="0"/>
              <a:t>cd zf_log</a:t>
            </a:r>
          </a:p>
          <a:p>
            <a:pPr lvl="2">
              <a:lnSpc>
                <a:spcPct val="120000"/>
              </a:lnSpc>
            </a:pPr>
            <a:r>
              <a:rPr lang="en-US" smtClean="0"/>
              <a:t>cmake . </a:t>
            </a:r>
          </a:p>
          <a:p>
            <a:pPr lvl="2">
              <a:lnSpc>
                <a:spcPct val="120000"/>
              </a:lnSpc>
            </a:pPr>
            <a:r>
              <a:rPr lang="en-US" smtClean="0"/>
              <a:t>make</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157</a:t>
            </a:fld>
            <a:endParaRPr lang="en-US"/>
          </a:p>
        </p:txBody>
      </p:sp>
      <p:pic>
        <p:nvPicPr>
          <p:cNvPr id="11" name="그림 10"/>
          <p:cNvPicPr>
            <a:picLocks noChangeAspect="1"/>
          </p:cNvPicPr>
          <p:nvPr/>
        </p:nvPicPr>
        <p:blipFill>
          <a:blip r:embed="rId3"/>
          <a:stretch>
            <a:fillRect/>
          </a:stretch>
        </p:blipFill>
        <p:spPr>
          <a:xfrm>
            <a:off x="3000374" y="3360352"/>
            <a:ext cx="6769539" cy="2811847"/>
          </a:xfrm>
          <a:prstGeom prst="rect">
            <a:avLst/>
          </a:prstGeom>
        </p:spPr>
      </p:pic>
    </p:spTree>
    <p:extLst>
      <p:ext uri="{BB962C8B-B14F-4D97-AF65-F5344CB8AC3E}">
        <p14:creationId xmlns:p14="http://schemas.microsoft.com/office/powerpoint/2010/main" val="17544767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Example Code</a:t>
            </a:r>
            <a:endParaRPr lang="en-US"/>
          </a:p>
        </p:txBody>
      </p:sp>
      <p:sp>
        <p:nvSpPr>
          <p:cNvPr id="3" name="내용 개체 틀 2"/>
          <p:cNvSpPr>
            <a:spLocks noGrp="1"/>
          </p:cNvSpPr>
          <p:nvPr>
            <p:ph idx="1"/>
          </p:nvPr>
        </p:nvSpPr>
        <p:spPr>
          <a:ln>
            <a:solidFill>
              <a:schemeClr val="accent1"/>
            </a:solidFill>
          </a:ln>
        </p:spPr>
        <p:txBody>
          <a:bodyPr>
            <a:noAutofit/>
          </a:bodyPr>
          <a:lstStyle/>
          <a:p>
            <a:r>
              <a:rPr lang="en-US" sz="1800">
                <a:solidFill>
                  <a:srgbClr val="C586C0"/>
                </a:solidFill>
                <a:latin typeface="Consolas" panose="020B0609020204030204" pitchFamily="49" charset="0"/>
              </a:rPr>
              <a:t>#include</a:t>
            </a:r>
            <a:r>
              <a:rPr lang="en-US" sz="1800">
                <a:solidFill>
                  <a:srgbClr val="569CD6"/>
                </a:solidFill>
                <a:latin typeface="Consolas" panose="020B0609020204030204" pitchFamily="49" charset="0"/>
              </a:rPr>
              <a:t> </a:t>
            </a:r>
            <a:r>
              <a:rPr lang="en-US" sz="1800">
                <a:solidFill>
                  <a:srgbClr val="CE9178"/>
                </a:solidFill>
                <a:latin typeface="Consolas" panose="020B0609020204030204" pitchFamily="49" charset="0"/>
              </a:rPr>
              <a:t>&lt;signal.h&gt;</a:t>
            </a:r>
            <a:endParaRPr lang="en-US" sz="1800">
              <a:solidFill>
                <a:srgbClr val="D4D4D4"/>
              </a:solidFill>
              <a:latin typeface="Consolas" panose="020B0609020204030204" pitchFamily="49" charset="0"/>
            </a:endParaRPr>
          </a:p>
          <a:p>
            <a:r>
              <a:rPr lang="en-US" sz="1800">
                <a:solidFill>
                  <a:srgbClr val="C586C0"/>
                </a:solidFill>
                <a:latin typeface="Consolas" panose="020B0609020204030204" pitchFamily="49" charset="0"/>
              </a:rPr>
              <a:t>#include</a:t>
            </a:r>
            <a:r>
              <a:rPr lang="en-US" sz="1800">
                <a:solidFill>
                  <a:srgbClr val="569CD6"/>
                </a:solidFill>
                <a:latin typeface="Consolas" panose="020B0609020204030204" pitchFamily="49" charset="0"/>
              </a:rPr>
              <a:t> </a:t>
            </a:r>
            <a:r>
              <a:rPr lang="en-US" sz="1800">
                <a:solidFill>
                  <a:srgbClr val="CE9178"/>
                </a:solidFill>
                <a:latin typeface="Consolas" panose="020B0609020204030204" pitchFamily="49" charset="0"/>
              </a:rPr>
              <a:t>&lt;unistd.h&gt;</a:t>
            </a:r>
            <a:endParaRPr lang="en-US" sz="1800">
              <a:solidFill>
                <a:srgbClr val="D4D4D4"/>
              </a:solidFill>
              <a:latin typeface="Consolas" panose="020B0609020204030204" pitchFamily="49" charset="0"/>
            </a:endParaRPr>
          </a:p>
          <a:p>
            <a:r>
              <a:rPr lang="en-US" sz="1800">
                <a:solidFill>
                  <a:srgbClr val="C586C0"/>
                </a:solidFill>
                <a:latin typeface="Consolas" panose="020B0609020204030204" pitchFamily="49" charset="0"/>
              </a:rPr>
              <a:t>#define</a:t>
            </a:r>
            <a:r>
              <a:rPr lang="en-US" sz="1800">
                <a:solidFill>
                  <a:srgbClr val="569CD6"/>
                </a:solidFill>
                <a:latin typeface="Consolas" panose="020B0609020204030204" pitchFamily="49" charset="0"/>
              </a:rPr>
              <a:t> </a:t>
            </a:r>
            <a:r>
              <a:rPr lang="en-US" sz="1800">
                <a:solidFill>
                  <a:srgbClr val="DCDCAA"/>
                </a:solidFill>
                <a:latin typeface="Consolas" panose="020B0609020204030204" pitchFamily="49" charset="0"/>
              </a:rPr>
              <a:t>ZF_LOG_LEVEL</a:t>
            </a:r>
            <a:r>
              <a:rPr lang="en-US" sz="1800">
                <a:solidFill>
                  <a:srgbClr val="569CD6"/>
                </a:solidFill>
                <a:latin typeface="Consolas" panose="020B0609020204030204" pitchFamily="49" charset="0"/>
              </a:rPr>
              <a:t> ZF_LOG_INFO</a:t>
            </a:r>
            <a:endParaRPr lang="en-US" sz="1800">
              <a:solidFill>
                <a:srgbClr val="D4D4D4"/>
              </a:solidFill>
              <a:latin typeface="Consolas" panose="020B0609020204030204" pitchFamily="49" charset="0"/>
            </a:endParaRPr>
          </a:p>
          <a:p>
            <a:r>
              <a:rPr lang="en-US" sz="1800">
                <a:solidFill>
                  <a:srgbClr val="C586C0"/>
                </a:solidFill>
                <a:latin typeface="Consolas" panose="020B0609020204030204" pitchFamily="49" charset="0"/>
              </a:rPr>
              <a:t>#include</a:t>
            </a:r>
            <a:r>
              <a:rPr lang="en-US" sz="1800">
                <a:solidFill>
                  <a:srgbClr val="569CD6"/>
                </a:solidFill>
                <a:latin typeface="Consolas" panose="020B0609020204030204" pitchFamily="49" charset="0"/>
              </a:rPr>
              <a:t> </a:t>
            </a:r>
            <a:r>
              <a:rPr lang="en-US" sz="1800">
                <a:solidFill>
                  <a:srgbClr val="CE9178"/>
                </a:solidFill>
                <a:latin typeface="Consolas" panose="020B0609020204030204" pitchFamily="49" charset="0"/>
              </a:rPr>
              <a:t>&lt;zf_log.h</a:t>
            </a:r>
            <a:r>
              <a:rPr lang="en-US" sz="1800" smtClean="0">
                <a:solidFill>
                  <a:srgbClr val="CE9178"/>
                </a:solidFill>
                <a:latin typeface="Consolas" panose="020B0609020204030204" pitchFamily="49" charset="0"/>
              </a:rPr>
              <a:t>&gt;</a:t>
            </a:r>
          </a:p>
          <a:p>
            <a:endParaRPr lang="en-US" sz="1800">
              <a:solidFill>
                <a:srgbClr val="D4D4D4"/>
              </a:solidFill>
              <a:latin typeface="Consolas" panose="020B0609020204030204" pitchFamily="49" charset="0"/>
            </a:endParaRPr>
          </a:p>
          <a:p>
            <a:r>
              <a:rPr lang="en-US" sz="1800" smtClean="0">
                <a:solidFill>
                  <a:srgbClr val="569CD6"/>
                </a:solidFill>
                <a:latin typeface="Consolas" panose="020B0609020204030204" pitchFamily="49" charset="0"/>
              </a:rPr>
              <a:t>int</a:t>
            </a:r>
            <a:r>
              <a:rPr lang="en-US" sz="1800" smtClean="0">
                <a:solidFill>
                  <a:srgbClr val="D4D4D4"/>
                </a:solidFill>
                <a:latin typeface="Consolas" panose="020B0609020204030204" pitchFamily="49" charset="0"/>
              </a:rPr>
              <a:t> </a:t>
            </a:r>
            <a:r>
              <a:rPr lang="en-US" sz="1800">
                <a:solidFill>
                  <a:srgbClr val="DCDCAA"/>
                </a:solidFill>
                <a:latin typeface="Consolas" panose="020B0609020204030204" pitchFamily="49" charset="0"/>
              </a:rPr>
              <a:t>main</a:t>
            </a:r>
            <a:r>
              <a:rPr lang="en-US" sz="1800">
                <a:solidFill>
                  <a:srgbClr val="D4D4D4"/>
                </a:solidFill>
                <a:latin typeface="Consolas" panose="020B0609020204030204" pitchFamily="49" charset="0"/>
              </a:rPr>
              <a:t>(</a:t>
            </a:r>
            <a:r>
              <a:rPr lang="en-US" sz="1800">
                <a:solidFill>
                  <a:srgbClr val="569CD6"/>
                </a:solidFill>
                <a:latin typeface="Consolas" panose="020B0609020204030204" pitchFamily="49" charset="0"/>
              </a:rPr>
              <a:t>int</a:t>
            </a:r>
            <a:r>
              <a:rPr lang="en-US" sz="1800">
                <a:solidFill>
                  <a:srgbClr val="D4D4D4"/>
                </a:solidFill>
                <a:latin typeface="Consolas" panose="020B0609020204030204" pitchFamily="49" charset="0"/>
              </a:rPr>
              <a:t> argc, </a:t>
            </a:r>
            <a:r>
              <a:rPr lang="en-US" sz="1800">
                <a:solidFill>
                  <a:srgbClr val="569CD6"/>
                </a:solidFill>
                <a:latin typeface="Consolas" panose="020B0609020204030204" pitchFamily="49" charset="0"/>
              </a:rPr>
              <a:t>char</a:t>
            </a:r>
            <a:r>
              <a:rPr lang="en-US" sz="1800">
                <a:solidFill>
                  <a:srgbClr val="D4D4D4"/>
                </a:solidFill>
                <a:latin typeface="Consolas" panose="020B0609020204030204" pitchFamily="49" charset="0"/>
              </a:rPr>
              <a:t> *argv</a:t>
            </a:r>
            <a:r>
              <a:rPr lang="en-US" sz="1800" smtClean="0">
                <a:solidFill>
                  <a:srgbClr val="D4D4D4"/>
                </a:solidFill>
                <a:latin typeface="Consolas" panose="020B0609020204030204" pitchFamily="49" charset="0"/>
              </a:rPr>
              <a:t>[]) {</a:t>
            </a:r>
            <a:endParaRPr lang="en-US" sz="1800">
              <a:solidFill>
                <a:srgbClr val="D4D4D4"/>
              </a:solidFill>
              <a:latin typeface="Consolas" panose="020B0609020204030204" pitchFamily="49" charset="0"/>
            </a:endParaRPr>
          </a:p>
          <a:p>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ZF_LOGV</a:t>
            </a:r>
            <a:r>
              <a:rPr lang="en-US" sz="1800">
                <a:solidFill>
                  <a:srgbClr val="D4D4D4"/>
                </a:solidFill>
                <a:latin typeface="Consolas" panose="020B0609020204030204" pitchFamily="49" charset="0"/>
              </a:rPr>
              <a:t>(</a:t>
            </a:r>
            <a:r>
              <a:rPr lang="en-US" sz="1800">
                <a:solidFill>
                  <a:srgbClr val="CE9178"/>
                </a:solidFill>
                <a:latin typeface="Consolas" panose="020B0609020204030204" pitchFamily="49" charset="0"/>
              </a:rPr>
              <a:t>"</a:t>
            </a:r>
            <a:r>
              <a:rPr lang="en-US" sz="1800" smtClean="0">
                <a:solidFill>
                  <a:srgbClr val="CE9178"/>
                </a:solidFill>
                <a:latin typeface="Consolas" panose="020B0609020204030204" pitchFamily="49" charset="0"/>
              </a:rPr>
              <a:t>Argument : </a:t>
            </a:r>
            <a:r>
              <a:rPr lang="en-US" sz="1800">
                <a:solidFill>
                  <a:srgbClr val="CE9178"/>
                </a:solidFill>
                <a:latin typeface="Consolas" panose="020B0609020204030204" pitchFamily="49" charset="0"/>
              </a:rPr>
              <a:t>%i</a:t>
            </a:r>
            <a:r>
              <a:rPr lang="en-US" sz="1800" smtClean="0">
                <a:solidFill>
                  <a:srgbClr val="CE9178"/>
                </a:solidFill>
                <a:latin typeface="Consolas" panose="020B0609020204030204" pitchFamily="49" charset="0"/>
              </a:rPr>
              <a:t>"</a:t>
            </a:r>
            <a:r>
              <a:rPr lang="en-US" sz="1800" smtClean="0">
                <a:solidFill>
                  <a:srgbClr val="D4D4D4"/>
                </a:solidFill>
                <a:latin typeface="Consolas" panose="020B0609020204030204" pitchFamily="49" charset="0"/>
              </a:rPr>
              <a:t>, </a:t>
            </a:r>
            <a:r>
              <a:rPr lang="en-US" sz="1800" smtClean="0">
                <a:solidFill>
                  <a:srgbClr val="DCDCAA"/>
                </a:solidFill>
                <a:latin typeface="Consolas" panose="020B0609020204030204" pitchFamily="49" charset="0"/>
              </a:rPr>
              <a:t>kill</a:t>
            </a:r>
            <a:r>
              <a:rPr lang="en-US" sz="1800" smtClean="0">
                <a:solidFill>
                  <a:srgbClr val="D4D4D4"/>
                </a:solidFill>
                <a:latin typeface="Consolas" panose="020B0609020204030204" pitchFamily="49" charset="0"/>
              </a:rPr>
              <a:t>(</a:t>
            </a:r>
            <a:r>
              <a:rPr lang="en-US" sz="1800" smtClean="0">
                <a:solidFill>
                  <a:srgbClr val="DCDCAA"/>
                </a:solidFill>
                <a:latin typeface="Consolas" panose="020B0609020204030204" pitchFamily="49" charset="0"/>
              </a:rPr>
              <a:t>getpid</a:t>
            </a:r>
            <a:r>
              <a:rPr lang="en-US" sz="1800">
                <a:solidFill>
                  <a:srgbClr val="D4D4D4"/>
                </a:solidFill>
                <a:latin typeface="Consolas" panose="020B0609020204030204" pitchFamily="49" charset="0"/>
              </a:rPr>
              <a:t>(), SIGKILL));</a:t>
            </a:r>
          </a:p>
          <a:p>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ZF_LOGI</a:t>
            </a:r>
            <a:r>
              <a:rPr lang="en-US" sz="1800">
                <a:solidFill>
                  <a:srgbClr val="D4D4D4"/>
                </a:solidFill>
                <a:latin typeface="Consolas" panose="020B0609020204030204" pitchFamily="49" charset="0"/>
              </a:rPr>
              <a:t>(</a:t>
            </a:r>
            <a:r>
              <a:rPr lang="en-US" sz="1800">
                <a:solidFill>
                  <a:srgbClr val="CE9178"/>
                </a:solidFill>
                <a:latin typeface="Consolas" panose="020B0609020204030204" pitchFamily="49" charset="0"/>
              </a:rPr>
              <a:t>"So you will see that INFO message"</a:t>
            </a:r>
            <a:r>
              <a:rPr lang="en-US" sz="1800">
                <a:solidFill>
                  <a:srgbClr val="D4D4D4"/>
                </a:solidFill>
                <a:latin typeface="Consolas" panose="020B0609020204030204" pitchFamily="49" charset="0"/>
              </a:rPr>
              <a:t>);</a:t>
            </a:r>
          </a:p>
          <a:p>
            <a:r>
              <a:rPr lang="en-US" sz="1800">
                <a:solidFill>
                  <a:srgbClr val="D4D4D4"/>
                </a:solidFill>
                <a:latin typeface="Consolas" panose="020B0609020204030204" pitchFamily="49" charset="0"/>
              </a:rPr>
              <a:t>    </a:t>
            </a:r>
            <a:r>
              <a:rPr lang="en-US" sz="1800">
                <a:solidFill>
                  <a:srgbClr val="C586C0"/>
                </a:solidFill>
                <a:latin typeface="Consolas" panose="020B0609020204030204" pitchFamily="49" charset="0"/>
              </a:rPr>
              <a:t>return</a:t>
            </a:r>
            <a:r>
              <a:rPr lang="en-US" sz="1800">
                <a:solidFill>
                  <a:srgbClr val="D4D4D4"/>
                </a:solidFill>
                <a:latin typeface="Consolas" panose="020B0609020204030204" pitchFamily="49" charset="0"/>
              </a:rPr>
              <a:t> </a:t>
            </a:r>
            <a:r>
              <a:rPr lang="en-US" sz="1800">
                <a:solidFill>
                  <a:srgbClr val="B5CEA8"/>
                </a:solidFill>
                <a:latin typeface="Consolas" panose="020B0609020204030204" pitchFamily="49" charset="0"/>
              </a:rPr>
              <a:t>0</a:t>
            </a:r>
            <a:r>
              <a:rPr lang="en-US" sz="1800">
                <a:solidFill>
                  <a:srgbClr val="D4D4D4"/>
                </a:solidFill>
                <a:latin typeface="Consolas" panose="020B0609020204030204" pitchFamily="49" charset="0"/>
              </a:rPr>
              <a:t>;</a:t>
            </a:r>
          </a:p>
          <a:p>
            <a:r>
              <a:rPr lang="en-US" sz="1800">
                <a:solidFill>
                  <a:srgbClr val="D4D4D4"/>
                </a:solidFill>
                <a:latin typeface="Consolas" panose="020B0609020204030204" pitchFamily="49" charset="0"/>
              </a:rPr>
              <a:t>}</a:t>
            </a:r>
          </a:p>
          <a:p>
            <a:endParaRPr lang="en-US" sz="1800"/>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158</a:t>
            </a:fld>
            <a:endParaRPr lang="en-US"/>
          </a:p>
        </p:txBody>
      </p:sp>
    </p:spTree>
    <p:extLst>
      <p:ext uri="{BB962C8B-B14F-4D97-AF65-F5344CB8AC3E}">
        <p14:creationId xmlns:p14="http://schemas.microsoft.com/office/powerpoint/2010/main" val="2172299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Custom Callback For stdout</a:t>
            </a:r>
            <a:endParaRPr lang="en-US"/>
          </a:p>
        </p:txBody>
      </p:sp>
      <p:sp>
        <p:nvSpPr>
          <p:cNvPr id="3" name="내용 개체 틀 2"/>
          <p:cNvSpPr>
            <a:spLocks noGrp="1"/>
          </p:cNvSpPr>
          <p:nvPr>
            <p:ph idx="1"/>
          </p:nvPr>
        </p:nvSpPr>
        <p:spPr>
          <a:ln>
            <a:solidFill>
              <a:schemeClr val="accent1"/>
            </a:solidFill>
          </a:ln>
        </p:spPr>
        <p:txBody>
          <a:bodyPr>
            <a:normAutofit fontScale="62500" lnSpcReduction="20000"/>
          </a:bodyPr>
          <a:lstStyle/>
          <a:p>
            <a:pPr>
              <a:lnSpc>
                <a:spcPct val="120000"/>
              </a:lnSpc>
            </a:pPr>
            <a:r>
              <a:rPr lang="en-US" sz="1800">
                <a:solidFill>
                  <a:srgbClr val="C586C0"/>
                </a:solidFill>
                <a:latin typeface="Consolas" panose="020B0609020204030204" pitchFamily="49" charset="0"/>
              </a:rPr>
              <a:t>#include</a:t>
            </a:r>
            <a:r>
              <a:rPr lang="en-US" sz="1800">
                <a:solidFill>
                  <a:srgbClr val="569CD6"/>
                </a:solidFill>
                <a:latin typeface="Consolas" panose="020B0609020204030204" pitchFamily="49" charset="0"/>
              </a:rPr>
              <a:t> </a:t>
            </a:r>
            <a:r>
              <a:rPr lang="en-US" sz="1800">
                <a:solidFill>
                  <a:srgbClr val="CE9178"/>
                </a:solidFill>
                <a:latin typeface="Consolas" panose="020B0609020204030204" pitchFamily="49" charset="0"/>
              </a:rPr>
              <a:t>"zf_log.h</a:t>
            </a:r>
            <a:r>
              <a:rPr lang="en-US" sz="1800" smtClean="0">
                <a:solidFill>
                  <a:srgbClr val="CE9178"/>
                </a:solidFill>
                <a:latin typeface="Consolas" panose="020B0609020204030204" pitchFamily="49" charset="0"/>
              </a:rPr>
              <a:t>"</a:t>
            </a:r>
            <a:r>
              <a:rPr lang="en-US" sz="1800" smtClean="0">
                <a:solidFill>
                  <a:srgbClr val="D4D4D4"/>
                </a:solidFill>
                <a:latin typeface="Consolas" panose="020B0609020204030204" pitchFamily="49" charset="0"/>
              </a:rPr>
              <a:t> </a:t>
            </a:r>
            <a:endParaRPr lang="en-US" sz="1800" smtClean="0">
              <a:solidFill>
                <a:srgbClr val="CE9178"/>
              </a:solidFill>
              <a:latin typeface="Consolas" panose="020B0609020204030204" pitchFamily="49" charset="0"/>
            </a:endParaRPr>
          </a:p>
          <a:p>
            <a:pPr>
              <a:lnSpc>
                <a:spcPct val="120000"/>
              </a:lnSpc>
            </a:pPr>
            <a:r>
              <a:rPr lang="en-US" sz="1800">
                <a:solidFill>
                  <a:srgbClr val="D4D4D4"/>
                </a:solidFill>
                <a:latin typeface="Consolas" panose="020B0609020204030204" pitchFamily="49" charset="0"/>
              </a:rPr>
              <a:t/>
            </a:r>
            <a:br>
              <a:rPr lang="en-US" sz="1800">
                <a:solidFill>
                  <a:srgbClr val="D4D4D4"/>
                </a:solidFill>
                <a:latin typeface="Consolas" panose="020B0609020204030204" pitchFamily="49" charset="0"/>
              </a:rPr>
            </a:br>
            <a:r>
              <a:rPr lang="en-US" sz="1800">
                <a:solidFill>
                  <a:srgbClr val="569CD6"/>
                </a:solidFill>
                <a:latin typeface="Consolas" panose="020B0609020204030204" pitchFamily="49" charset="0"/>
              </a:rPr>
              <a:t>static</a:t>
            </a:r>
            <a:r>
              <a:rPr lang="en-US" sz="1800">
                <a:solidFill>
                  <a:srgbClr val="D4D4D4"/>
                </a:solidFill>
                <a:latin typeface="Consolas" panose="020B0609020204030204" pitchFamily="49" charset="0"/>
              </a:rPr>
              <a:t> </a:t>
            </a:r>
            <a:r>
              <a:rPr lang="en-US" sz="1800">
                <a:solidFill>
                  <a:srgbClr val="569CD6"/>
                </a:solidFill>
                <a:latin typeface="Consolas" panose="020B0609020204030204" pitchFamily="49" charset="0"/>
              </a:rPr>
              <a:t>void</a:t>
            </a: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custom_output_callback</a:t>
            </a:r>
            <a:r>
              <a:rPr lang="en-US" sz="1800">
                <a:solidFill>
                  <a:srgbClr val="D4D4D4"/>
                </a:solidFill>
                <a:latin typeface="Consolas" panose="020B0609020204030204" pitchFamily="49" charset="0"/>
              </a:rPr>
              <a:t>(</a:t>
            </a:r>
            <a:r>
              <a:rPr lang="en-US" sz="1800">
                <a:solidFill>
                  <a:srgbClr val="569CD6"/>
                </a:solidFill>
                <a:latin typeface="Consolas" panose="020B0609020204030204" pitchFamily="49" charset="0"/>
              </a:rPr>
              <a:t>const</a:t>
            </a:r>
            <a:r>
              <a:rPr lang="en-US" sz="1800">
                <a:solidFill>
                  <a:srgbClr val="D4D4D4"/>
                </a:solidFill>
                <a:latin typeface="Consolas" panose="020B0609020204030204" pitchFamily="49" charset="0"/>
              </a:rPr>
              <a:t> zf_log_message *msg, </a:t>
            </a:r>
            <a:r>
              <a:rPr lang="en-US" sz="1800">
                <a:solidFill>
                  <a:srgbClr val="569CD6"/>
                </a:solidFill>
                <a:latin typeface="Consolas" panose="020B0609020204030204" pitchFamily="49" charset="0"/>
              </a:rPr>
              <a:t>void</a:t>
            </a:r>
            <a:r>
              <a:rPr lang="en-US" sz="1800">
                <a:solidFill>
                  <a:srgbClr val="D4D4D4"/>
                </a:solidFill>
                <a:latin typeface="Consolas" panose="020B0609020204030204" pitchFamily="49" charset="0"/>
              </a:rPr>
              <a:t> *arg) {</a:t>
            </a:r>
          </a:p>
          <a:p>
            <a:pPr>
              <a:lnSpc>
                <a:spcPct val="120000"/>
              </a:lnSpc>
            </a:pPr>
            <a:r>
              <a:rPr lang="en-US" sz="1800">
                <a:solidFill>
                  <a:srgbClr val="D4D4D4"/>
                </a:solidFill>
                <a:latin typeface="Consolas" panose="020B0609020204030204" pitchFamily="49" charset="0"/>
              </a:rPr>
              <a:t>    FILE * out = stdout ;</a:t>
            </a:r>
          </a:p>
          <a:p>
            <a:pPr>
              <a:lnSpc>
                <a:spcPct val="120000"/>
              </a:lnSpc>
            </a:pP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fprintf</a:t>
            </a:r>
            <a:r>
              <a:rPr lang="en-US" sz="1800">
                <a:solidFill>
                  <a:srgbClr val="D4D4D4"/>
                </a:solidFill>
                <a:latin typeface="Consolas" panose="020B0609020204030204" pitchFamily="49" charset="0"/>
              </a:rPr>
              <a:t>( out, msg-&gt;</a:t>
            </a:r>
            <a:r>
              <a:rPr lang="en-US" sz="1800">
                <a:solidFill>
                  <a:srgbClr val="9CDCFE"/>
                </a:solidFill>
                <a:latin typeface="Consolas" panose="020B0609020204030204" pitchFamily="49" charset="0"/>
              </a:rPr>
              <a:t>buf</a:t>
            </a:r>
            <a:r>
              <a:rPr lang="en-US" sz="1800">
                <a:solidFill>
                  <a:srgbClr val="D4D4D4"/>
                </a:solidFill>
                <a:latin typeface="Consolas" panose="020B0609020204030204" pitchFamily="49" charset="0"/>
              </a:rPr>
              <a:t>, arg </a:t>
            </a:r>
            <a:r>
              <a:rPr lang="en-US" sz="1800" smtClean="0">
                <a:solidFill>
                  <a:srgbClr val="D4D4D4"/>
                </a:solidFill>
                <a:latin typeface="Consolas" panose="020B0609020204030204" pitchFamily="49" charset="0"/>
              </a:rPr>
              <a:t>);</a:t>
            </a:r>
          </a:p>
          <a:p>
            <a:pPr>
              <a:lnSpc>
                <a:spcPct val="120000"/>
              </a:lnSpc>
            </a:pPr>
            <a:r>
              <a:rPr lang="en-US" sz="1800">
                <a:solidFill>
                  <a:srgbClr val="D4D4D4"/>
                </a:solidFill>
                <a:latin typeface="Consolas" panose="020B0609020204030204" pitchFamily="49" charset="0"/>
              </a:rPr>
              <a:t> </a:t>
            </a:r>
            <a:r>
              <a:rPr lang="en-US" sz="1800" smtClean="0">
                <a:solidFill>
                  <a:srgbClr val="D4D4D4"/>
                </a:solidFill>
                <a:latin typeface="Consolas" panose="020B0609020204030204" pitchFamily="49" charset="0"/>
              </a:rPr>
              <a:t>   </a:t>
            </a:r>
            <a:r>
              <a:rPr lang="en-US" sz="1800" smtClean="0">
                <a:solidFill>
                  <a:srgbClr val="DCDCAA"/>
                </a:solidFill>
                <a:latin typeface="Consolas" panose="020B0609020204030204" pitchFamily="49" charset="0"/>
              </a:rPr>
              <a:t>fprintf</a:t>
            </a:r>
            <a:r>
              <a:rPr lang="en-US" sz="1800">
                <a:solidFill>
                  <a:srgbClr val="D4D4D4"/>
                </a:solidFill>
                <a:latin typeface="Consolas" panose="020B0609020204030204" pitchFamily="49" charset="0"/>
              </a:rPr>
              <a:t>( out, </a:t>
            </a:r>
            <a:r>
              <a:rPr lang="en-US" sz="1800">
                <a:solidFill>
                  <a:srgbClr val="CE9178"/>
                </a:solidFill>
                <a:latin typeface="Consolas" panose="020B0609020204030204" pitchFamily="49" charset="0"/>
              </a:rPr>
              <a:t>"</a:t>
            </a:r>
            <a:r>
              <a:rPr lang="en-US" sz="1800">
                <a:solidFill>
                  <a:srgbClr val="D7BA7D"/>
                </a:solidFill>
                <a:latin typeface="Consolas" panose="020B0609020204030204" pitchFamily="49" charset="0"/>
              </a:rPr>
              <a:t>\n</a:t>
            </a:r>
            <a:r>
              <a:rPr lang="en-US" sz="1800">
                <a:solidFill>
                  <a:srgbClr val="CE9178"/>
                </a:solidFill>
                <a:latin typeface="Consolas" panose="020B0609020204030204" pitchFamily="49" charset="0"/>
              </a:rPr>
              <a:t>"</a:t>
            </a:r>
            <a:r>
              <a:rPr lang="en-US" sz="1800">
                <a:solidFill>
                  <a:srgbClr val="D4D4D4"/>
                </a:solidFill>
                <a:latin typeface="Consolas" panose="020B0609020204030204" pitchFamily="49" charset="0"/>
              </a:rPr>
              <a:t> </a:t>
            </a:r>
            <a:r>
              <a:rPr lang="en-US" sz="1800" smtClean="0">
                <a:solidFill>
                  <a:srgbClr val="D4D4D4"/>
                </a:solidFill>
                <a:latin typeface="Consolas" panose="020B0609020204030204" pitchFamily="49" charset="0"/>
              </a:rPr>
              <a:t>); </a:t>
            </a:r>
            <a:r>
              <a:rPr lang="en-US" sz="1800" smtClean="0">
                <a:solidFill>
                  <a:srgbClr val="DCDCAA"/>
                </a:solidFill>
                <a:latin typeface="Consolas" panose="020B0609020204030204" pitchFamily="49" charset="0"/>
              </a:rPr>
              <a:t>fflush</a:t>
            </a:r>
            <a:r>
              <a:rPr lang="en-US" sz="1800">
                <a:solidFill>
                  <a:srgbClr val="D4D4D4"/>
                </a:solidFill>
                <a:latin typeface="Consolas" panose="020B0609020204030204" pitchFamily="49" charset="0"/>
              </a:rPr>
              <a:t>( out );</a:t>
            </a:r>
          </a:p>
          <a:p>
            <a:pPr>
              <a:lnSpc>
                <a:spcPct val="120000"/>
              </a:lnSpc>
            </a:pPr>
            <a:r>
              <a:rPr lang="en-US" sz="1800" smtClean="0">
                <a:solidFill>
                  <a:srgbClr val="D4D4D4"/>
                </a:solidFill>
                <a:latin typeface="Consolas" panose="020B0609020204030204" pitchFamily="49" charset="0"/>
              </a:rPr>
              <a:t>}</a:t>
            </a:r>
          </a:p>
          <a:p>
            <a:pPr>
              <a:lnSpc>
                <a:spcPct val="120000"/>
              </a:lnSpc>
            </a:pPr>
            <a:r>
              <a:rPr lang="en-US" sz="1800">
                <a:solidFill>
                  <a:srgbClr val="D4D4D4"/>
                </a:solidFill>
                <a:latin typeface="Consolas" panose="020B0609020204030204" pitchFamily="49" charset="0"/>
              </a:rPr>
              <a:t/>
            </a:r>
            <a:br>
              <a:rPr lang="en-US" sz="1800">
                <a:solidFill>
                  <a:srgbClr val="D4D4D4"/>
                </a:solidFill>
                <a:latin typeface="Consolas" panose="020B0609020204030204" pitchFamily="49" charset="0"/>
              </a:rPr>
            </a:br>
            <a:r>
              <a:rPr lang="en-US" sz="1800">
                <a:solidFill>
                  <a:srgbClr val="569CD6"/>
                </a:solidFill>
                <a:latin typeface="Consolas" panose="020B0609020204030204" pitchFamily="49" charset="0"/>
              </a:rPr>
              <a:t>int</a:t>
            </a: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main</a:t>
            </a:r>
            <a:r>
              <a:rPr lang="en-US" sz="1800">
                <a:solidFill>
                  <a:srgbClr val="D4D4D4"/>
                </a:solidFill>
                <a:latin typeface="Consolas" panose="020B0609020204030204" pitchFamily="49" charset="0"/>
              </a:rPr>
              <a:t>(</a:t>
            </a:r>
            <a:r>
              <a:rPr lang="en-US" sz="1800">
                <a:solidFill>
                  <a:srgbClr val="569CD6"/>
                </a:solidFill>
                <a:latin typeface="Consolas" panose="020B0609020204030204" pitchFamily="49" charset="0"/>
              </a:rPr>
              <a:t>int</a:t>
            </a:r>
            <a:r>
              <a:rPr lang="en-US" sz="1800">
                <a:solidFill>
                  <a:srgbClr val="D4D4D4"/>
                </a:solidFill>
                <a:latin typeface="Consolas" panose="020B0609020204030204" pitchFamily="49" charset="0"/>
              </a:rPr>
              <a:t> argc, </a:t>
            </a:r>
            <a:r>
              <a:rPr lang="en-US" sz="1800">
                <a:solidFill>
                  <a:srgbClr val="569CD6"/>
                </a:solidFill>
                <a:latin typeface="Consolas" panose="020B0609020204030204" pitchFamily="49" charset="0"/>
              </a:rPr>
              <a:t>char</a:t>
            </a:r>
            <a:r>
              <a:rPr lang="en-US" sz="1800">
                <a:solidFill>
                  <a:srgbClr val="D4D4D4"/>
                </a:solidFill>
                <a:latin typeface="Consolas" panose="020B0609020204030204" pitchFamily="49" charset="0"/>
              </a:rPr>
              <a:t> *argv[]) {</a:t>
            </a:r>
          </a:p>
          <a:p>
            <a:pPr>
              <a:lnSpc>
                <a:spcPct val="120000"/>
              </a:lnSpc>
            </a:pP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zf_log_set_output_v</a:t>
            </a:r>
            <a:r>
              <a:rPr lang="en-US" sz="1800">
                <a:solidFill>
                  <a:srgbClr val="D4D4D4"/>
                </a:solidFill>
                <a:latin typeface="Consolas" panose="020B0609020204030204" pitchFamily="49" charset="0"/>
              </a:rPr>
              <a:t>(ZF_LOG_PUT_STD, </a:t>
            </a:r>
            <a:r>
              <a:rPr lang="en-US" sz="1800">
                <a:solidFill>
                  <a:srgbClr val="B5CEA8"/>
                </a:solidFill>
                <a:latin typeface="Consolas" panose="020B0609020204030204" pitchFamily="49" charset="0"/>
              </a:rPr>
              <a:t>0</a:t>
            </a:r>
            <a:r>
              <a:rPr lang="en-US" sz="1800">
                <a:solidFill>
                  <a:srgbClr val="D4D4D4"/>
                </a:solidFill>
                <a:latin typeface="Consolas" panose="020B0609020204030204" pitchFamily="49" charset="0"/>
              </a:rPr>
              <a:t>, custom_output_callback);</a:t>
            </a:r>
          </a:p>
          <a:p>
            <a:pPr>
              <a:lnSpc>
                <a:spcPct val="120000"/>
              </a:lnSpc>
            </a:pPr>
            <a:r>
              <a:rPr lang="en-US" sz="1800">
                <a:solidFill>
                  <a:srgbClr val="D4D4D4"/>
                </a:solidFill>
                <a:latin typeface="Consolas" panose="020B0609020204030204" pitchFamily="49" charset="0"/>
              </a:rPr>
              <a:t>    </a:t>
            </a:r>
            <a:r>
              <a:rPr lang="en-US" sz="1800" smtClean="0">
                <a:solidFill>
                  <a:srgbClr val="DCDCAA"/>
                </a:solidFill>
                <a:latin typeface="Consolas" panose="020B0609020204030204" pitchFamily="49" charset="0"/>
              </a:rPr>
              <a:t>zf_log_set_output_level</a:t>
            </a:r>
            <a:r>
              <a:rPr lang="en-US" sz="1800" smtClean="0">
                <a:solidFill>
                  <a:srgbClr val="D4D4D4"/>
                </a:solidFill>
                <a:latin typeface="Consolas" panose="020B0609020204030204" pitchFamily="49" charset="0"/>
              </a:rPr>
              <a:t>(ZF_LOG_DEBUG</a:t>
            </a:r>
            <a:r>
              <a:rPr lang="en-US" sz="1800">
                <a:solidFill>
                  <a:srgbClr val="D4D4D4"/>
                </a:solidFill>
                <a:latin typeface="Consolas" panose="020B0609020204030204" pitchFamily="49" charset="0"/>
              </a:rPr>
              <a:t>);</a:t>
            </a:r>
          </a:p>
          <a:p>
            <a:pPr>
              <a:lnSpc>
                <a:spcPct val="120000"/>
              </a:lnSpc>
            </a:pPr>
            <a:r>
              <a:rPr lang="en-US" sz="1800">
                <a:solidFill>
                  <a:srgbClr val="D4D4D4"/>
                </a:solidFill>
                <a:latin typeface="Consolas" panose="020B0609020204030204" pitchFamily="49" charset="0"/>
              </a:rPr>
              <a:t/>
            </a:r>
            <a:br>
              <a:rPr lang="en-US" sz="1800">
                <a:solidFill>
                  <a:srgbClr val="D4D4D4"/>
                </a:solidFill>
                <a:latin typeface="Consolas" panose="020B0609020204030204" pitchFamily="49" charset="0"/>
              </a:rPr>
            </a:b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ZF_LOGI</a:t>
            </a:r>
            <a:r>
              <a:rPr lang="en-US" sz="1800">
                <a:solidFill>
                  <a:srgbClr val="D4D4D4"/>
                </a:solidFill>
                <a:latin typeface="Consolas" panose="020B0609020204030204" pitchFamily="49" charset="0"/>
              </a:rPr>
              <a:t>(</a:t>
            </a:r>
            <a:r>
              <a:rPr lang="en-US" sz="1800">
                <a:solidFill>
                  <a:srgbClr val="CE9178"/>
                </a:solidFill>
                <a:latin typeface="Consolas" panose="020B0609020204030204" pitchFamily="49" charset="0"/>
              </a:rPr>
              <a:t>"A: %i"</a:t>
            </a:r>
            <a:r>
              <a:rPr lang="en-US" sz="1800">
                <a:solidFill>
                  <a:srgbClr val="D4D4D4"/>
                </a:solidFill>
                <a:latin typeface="Consolas" panose="020B0609020204030204" pitchFamily="49" charset="0"/>
              </a:rPr>
              <a:t>, argc);</a:t>
            </a:r>
          </a:p>
          <a:p>
            <a:pPr>
              <a:lnSpc>
                <a:spcPct val="120000"/>
              </a:lnSpc>
            </a:pP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ZF_LOGW</a:t>
            </a:r>
            <a:r>
              <a:rPr lang="en-US" sz="1800">
                <a:solidFill>
                  <a:srgbClr val="D4D4D4"/>
                </a:solidFill>
                <a:latin typeface="Consolas" panose="020B0609020204030204" pitchFamily="49" charset="0"/>
              </a:rPr>
              <a:t>(</a:t>
            </a:r>
            <a:r>
              <a:rPr lang="en-US" sz="1800">
                <a:solidFill>
                  <a:srgbClr val="CE9178"/>
                </a:solidFill>
                <a:latin typeface="Consolas" panose="020B0609020204030204" pitchFamily="49" charset="0"/>
              </a:rPr>
              <a:t>"B: %s"</a:t>
            </a:r>
            <a:r>
              <a:rPr lang="en-US" sz="1800">
                <a:solidFill>
                  <a:srgbClr val="D4D4D4"/>
                </a:solidFill>
                <a:latin typeface="Consolas" panose="020B0609020204030204" pitchFamily="49" charset="0"/>
              </a:rPr>
              <a:t>, </a:t>
            </a:r>
            <a:r>
              <a:rPr lang="en-US" sz="1800">
                <a:solidFill>
                  <a:srgbClr val="CE9178"/>
                </a:solidFill>
                <a:latin typeface="Consolas" panose="020B0609020204030204" pitchFamily="49" charset="0"/>
              </a:rPr>
              <a:t>""</a:t>
            </a:r>
            <a:r>
              <a:rPr lang="en-US" sz="1800">
                <a:solidFill>
                  <a:srgbClr val="D4D4D4"/>
                </a:solidFill>
                <a:latin typeface="Consolas" panose="020B0609020204030204" pitchFamily="49" charset="0"/>
              </a:rPr>
              <a:t>);</a:t>
            </a:r>
          </a:p>
          <a:p>
            <a:pPr>
              <a:lnSpc>
                <a:spcPct val="120000"/>
              </a:lnSpc>
            </a:pP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ZF_LOGD</a:t>
            </a:r>
            <a:r>
              <a:rPr lang="en-US" sz="1800">
                <a:solidFill>
                  <a:srgbClr val="D4D4D4"/>
                </a:solidFill>
                <a:latin typeface="Consolas" panose="020B0609020204030204" pitchFamily="49" charset="0"/>
              </a:rPr>
              <a:t>(</a:t>
            </a:r>
            <a:r>
              <a:rPr lang="en-US" sz="1800">
                <a:solidFill>
                  <a:srgbClr val="CE9178"/>
                </a:solidFill>
                <a:latin typeface="Consolas" panose="020B0609020204030204" pitchFamily="49" charset="0"/>
              </a:rPr>
              <a:t>"C</a:t>
            </a:r>
            <a:r>
              <a:rPr lang="en-US" sz="1800" smtClean="0">
                <a:solidFill>
                  <a:srgbClr val="CE9178"/>
                </a:solidFill>
                <a:latin typeface="Consolas" panose="020B0609020204030204" pitchFamily="49" charset="0"/>
              </a:rPr>
              <a:t>"</a:t>
            </a:r>
            <a:r>
              <a:rPr lang="en-US" sz="1800" smtClean="0">
                <a:solidFill>
                  <a:srgbClr val="D4D4D4"/>
                </a:solidFill>
                <a:latin typeface="Consolas" panose="020B0609020204030204" pitchFamily="49" charset="0"/>
              </a:rPr>
              <a:t>);</a:t>
            </a:r>
            <a:r>
              <a:rPr lang="en-US" sz="1800">
                <a:solidFill>
                  <a:srgbClr val="D4D4D4"/>
                </a:solidFill>
                <a:latin typeface="Consolas" panose="020B0609020204030204" pitchFamily="49" charset="0"/>
              </a:rPr>
              <a:t>    </a:t>
            </a:r>
          </a:p>
          <a:p>
            <a:pPr>
              <a:lnSpc>
                <a:spcPct val="120000"/>
              </a:lnSpc>
            </a:pPr>
            <a:r>
              <a:rPr lang="en-US" sz="1800">
                <a:solidFill>
                  <a:srgbClr val="D4D4D4"/>
                </a:solidFill>
                <a:latin typeface="Consolas" panose="020B0609020204030204" pitchFamily="49" charset="0"/>
              </a:rPr>
              <a:t>    </a:t>
            </a:r>
            <a:r>
              <a:rPr lang="en-US" sz="1800">
                <a:solidFill>
                  <a:srgbClr val="C586C0"/>
                </a:solidFill>
                <a:latin typeface="Consolas" panose="020B0609020204030204" pitchFamily="49" charset="0"/>
              </a:rPr>
              <a:t>return</a:t>
            </a:r>
            <a:r>
              <a:rPr lang="en-US" sz="1800">
                <a:solidFill>
                  <a:srgbClr val="D4D4D4"/>
                </a:solidFill>
                <a:latin typeface="Consolas" panose="020B0609020204030204" pitchFamily="49" charset="0"/>
              </a:rPr>
              <a:t> </a:t>
            </a:r>
            <a:r>
              <a:rPr lang="en-US" sz="1800">
                <a:solidFill>
                  <a:srgbClr val="B5CEA8"/>
                </a:solidFill>
                <a:latin typeface="Consolas" panose="020B0609020204030204" pitchFamily="49" charset="0"/>
              </a:rPr>
              <a:t>0</a:t>
            </a:r>
            <a:r>
              <a:rPr lang="en-US" sz="1800">
                <a:solidFill>
                  <a:srgbClr val="D4D4D4"/>
                </a:solidFill>
                <a:latin typeface="Consolas" panose="020B0609020204030204" pitchFamily="49" charset="0"/>
              </a:rPr>
              <a:t>;</a:t>
            </a:r>
          </a:p>
          <a:p>
            <a:pPr>
              <a:lnSpc>
                <a:spcPct val="120000"/>
              </a:lnSpc>
            </a:pPr>
            <a:r>
              <a:rPr lang="en-US" sz="1800">
                <a:solidFill>
                  <a:srgbClr val="D4D4D4"/>
                </a:solidFill>
                <a:latin typeface="Consolas" panose="020B0609020204030204" pitchFamily="49" charset="0"/>
              </a:rPr>
              <a:t>}</a:t>
            </a:r>
          </a:p>
          <a:p>
            <a:pPr marL="0" indent="0">
              <a:lnSpc>
                <a:spcPct val="120000"/>
              </a:lnSpc>
              <a:buNone/>
            </a:pPr>
            <a:endParaRPr lang="en-US" sz="1800"/>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159</a:t>
            </a:fld>
            <a:endParaRPr lang="en-US"/>
          </a:p>
        </p:txBody>
      </p:sp>
    </p:spTree>
    <p:extLst>
      <p:ext uri="{BB962C8B-B14F-4D97-AF65-F5344CB8AC3E}">
        <p14:creationId xmlns:p14="http://schemas.microsoft.com/office/powerpoint/2010/main" val="3443032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bash </a:t>
            </a:r>
            <a:r>
              <a:rPr lang="ko-KR" altLang="en-US" smtClean="0"/>
              <a:t>설정</a:t>
            </a:r>
            <a:endParaRPr lang="en-US"/>
          </a:p>
        </p:txBody>
      </p:sp>
      <p:sp>
        <p:nvSpPr>
          <p:cNvPr id="3" name="내용 개체 틀 2"/>
          <p:cNvSpPr>
            <a:spLocks noGrp="1"/>
          </p:cNvSpPr>
          <p:nvPr>
            <p:ph idx="1"/>
          </p:nvPr>
        </p:nvSpPr>
        <p:spPr/>
        <p:txBody>
          <a:bodyPr>
            <a:normAutofit/>
          </a:bodyPr>
          <a:lstStyle/>
          <a:p>
            <a:pPr>
              <a:lnSpc>
                <a:spcPct val="100000"/>
              </a:lnSpc>
            </a:pPr>
            <a:r>
              <a:rPr lang="ko-KR" altLang="en-US" smtClean="0"/>
              <a:t>환경변수 조회</a:t>
            </a:r>
            <a:endParaRPr lang="en-US" altLang="ko-KR" smtClean="0"/>
          </a:p>
          <a:p>
            <a:pPr lvl="1">
              <a:lnSpc>
                <a:spcPct val="100000"/>
              </a:lnSpc>
              <a:buFont typeface="Times New Roman" panose="02020603050405020304" pitchFamily="18" charset="0"/>
              <a:buChar char="$"/>
            </a:pPr>
            <a:r>
              <a:rPr lang="en-US" smtClean="0">
                <a:latin typeface="Traveling _Typewriter" panose="02000506000000020004" pitchFamily="2" charset="0"/>
              </a:rPr>
              <a:t>printenv</a:t>
            </a:r>
            <a:r>
              <a:rPr lang="en-US" smtClean="0">
                <a:latin typeface="Consolas" panose="020B0609020204030204" pitchFamily="49" charset="0"/>
              </a:rPr>
              <a:t> </a:t>
            </a:r>
          </a:p>
          <a:p>
            <a:pPr>
              <a:lnSpc>
                <a:spcPct val="100000"/>
              </a:lnSpc>
            </a:pPr>
            <a:r>
              <a:rPr lang="en-US" smtClean="0"/>
              <a:t>PATH </a:t>
            </a:r>
            <a:r>
              <a:rPr lang="ko-KR" altLang="en-US" smtClean="0"/>
              <a:t>환경 변수 조회</a:t>
            </a:r>
            <a:endParaRPr lang="en-US" altLang="ko-KR" smtClean="0"/>
          </a:p>
          <a:p>
            <a:pPr lvl="1">
              <a:lnSpc>
                <a:spcPct val="100000"/>
              </a:lnSpc>
              <a:buFont typeface="Times New Roman" panose="02020603050405020304" pitchFamily="18" charset="0"/>
              <a:buChar char="$"/>
            </a:pPr>
            <a:r>
              <a:rPr lang="en-US" smtClean="0">
                <a:latin typeface="Traveling _Typewriter" panose="02000506000000020004" pitchFamily="2" charset="0"/>
              </a:rPr>
              <a:t>printenv | grep PATH</a:t>
            </a:r>
          </a:p>
          <a:p>
            <a:pPr lvl="1">
              <a:lnSpc>
                <a:spcPct val="100000"/>
              </a:lnSpc>
              <a:buFont typeface="Times New Roman" panose="02020603050405020304" pitchFamily="18" charset="0"/>
              <a:buChar char="$"/>
            </a:pPr>
            <a:r>
              <a:rPr lang="en-US" smtClean="0">
                <a:latin typeface="Traveling _Typewriter" panose="02000506000000020004" pitchFamily="2" charset="0"/>
              </a:rPr>
              <a:t>echo $PATH</a:t>
            </a:r>
            <a:endParaRPr lang="en-US">
              <a:latin typeface="Traveling _Typewriter" panose="02000506000000020004" pitchFamily="2" charset="0"/>
            </a:endParaRPr>
          </a:p>
          <a:p>
            <a:pPr>
              <a:lnSpc>
                <a:spcPct val="100000"/>
              </a:lnSpc>
            </a:pPr>
            <a:r>
              <a:rPr lang="ko-KR" altLang="en-US" smtClean="0"/>
              <a:t>현재 폴더를 </a:t>
            </a:r>
            <a:r>
              <a:rPr lang="en-US" altLang="ko-KR" smtClean="0"/>
              <a:t>PATH</a:t>
            </a:r>
            <a:r>
              <a:rPr lang="ko-KR" altLang="en-US" smtClean="0"/>
              <a:t>에 추가하기</a:t>
            </a:r>
            <a:endParaRPr lang="en-US" altLang="ko-KR" smtClean="0"/>
          </a:p>
          <a:p>
            <a:pPr lvl="1">
              <a:lnSpc>
                <a:spcPct val="100000"/>
              </a:lnSpc>
            </a:pPr>
            <a:r>
              <a:rPr lang="ko-KR" altLang="en-US" smtClean="0"/>
              <a:t>사용자 홈 디렉토리의 </a:t>
            </a:r>
            <a:r>
              <a:rPr lang="en-US" altLang="ko-KR" smtClean="0"/>
              <a:t>.bashrc </a:t>
            </a:r>
            <a:r>
              <a:rPr lang="ko-KR" altLang="en-US" smtClean="0"/>
              <a:t>파일 마지막 줄에 아래의 문장을 추가한다</a:t>
            </a:r>
            <a:r>
              <a:rPr lang="en-US" altLang="ko-KR" smtClean="0"/>
              <a:t>.</a:t>
            </a:r>
          </a:p>
          <a:p>
            <a:pPr lvl="2">
              <a:lnSpc>
                <a:spcPct val="100000"/>
              </a:lnSpc>
            </a:pPr>
            <a:r>
              <a:rPr lang="en-US" smtClean="0">
                <a:latin typeface="Traveling _Typewriter" panose="02000506000000020004" pitchFamily="2" charset="0"/>
              </a:rPr>
              <a:t>export PATH</a:t>
            </a:r>
            <a:r>
              <a:rPr lang="en-US">
                <a:latin typeface="Traveling _Typewriter" panose="02000506000000020004" pitchFamily="2" charset="0"/>
              </a:rPr>
              <a:t>=$PATH</a:t>
            </a:r>
            <a:r>
              <a:rPr lang="en-US" smtClean="0">
                <a:latin typeface="Traveling _Typewriter" panose="02000506000000020004" pitchFamily="2" charset="0"/>
              </a:rPr>
              <a:t>:.</a:t>
            </a:r>
          </a:p>
          <a:p>
            <a:pPr>
              <a:lnSpc>
                <a:spcPct val="100000"/>
              </a:lnSpc>
            </a:pPr>
            <a:endParaRPr lang="en-US"/>
          </a:p>
        </p:txBody>
      </p:sp>
      <p:sp>
        <p:nvSpPr>
          <p:cNvPr id="4" name="날짜 개체 틀 3"/>
          <p:cNvSpPr>
            <a:spLocks noGrp="1"/>
          </p:cNvSpPr>
          <p:nvPr>
            <p:ph type="dt" sz="half" idx="10"/>
          </p:nvPr>
        </p:nvSpPr>
        <p:spPr/>
        <p:txBody>
          <a:bodyPr/>
          <a:lstStyle/>
          <a:p>
            <a:fld id="{A8E29DEE-7666-4A2F-AD69-8699A3271D5C}"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7233981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Custom Callback For QT</a:t>
            </a:r>
            <a:endParaRPr lang="en-US"/>
          </a:p>
        </p:txBody>
      </p:sp>
      <p:sp>
        <p:nvSpPr>
          <p:cNvPr id="3" name="내용 개체 틀 2"/>
          <p:cNvSpPr>
            <a:spLocks noGrp="1"/>
          </p:cNvSpPr>
          <p:nvPr>
            <p:ph idx="1"/>
          </p:nvPr>
        </p:nvSpPr>
        <p:spPr>
          <a:ln>
            <a:solidFill>
              <a:schemeClr val="accent1"/>
            </a:solidFill>
          </a:ln>
        </p:spPr>
        <p:txBody>
          <a:bodyPr>
            <a:normAutofit fontScale="85000" lnSpcReduction="20000"/>
          </a:bodyPr>
          <a:lstStyle/>
          <a:p>
            <a:pPr>
              <a:lnSpc>
                <a:spcPct val="120000"/>
              </a:lnSpc>
            </a:pPr>
            <a:r>
              <a:rPr lang="en-US" sz="1800">
                <a:solidFill>
                  <a:srgbClr val="C586C0"/>
                </a:solidFill>
                <a:latin typeface="Consolas" panose="020B0609020204030204" pitchFamily="49" charset="0"/>
              </a:rPr>
              <a:t>#include</a:t>
            </a:r>
            <a:r>
              <a:rPr lang="en-US" sz="1800">
                <a:solidFill>
                  <a:srgbClr val="569CD6"/>
                </a:solidFill>
                <a:latin typeface="Consolas" panose="020B0609020204030204" pitchFamily="49" charset="0"/>
              </a:rPr>
              <a:t> </a:t>
            </a:r>
            <a:r>
              <a:rPr lang="en-US" sz="1800">
                <a:solidFill>
                  <a:srgbClr val="CE9178"/>
                </a:solidFill>
                <a:latin typeface="Consolas" panose="020B0609020204030204" pitchFamily="49" charset="0"/>
              </a:rPr>
              <a:t>"zf_log.h</a:t>
            </a:r>
            <a:r>
              <a:rPr lang="en-US" sz="1800" smtClean="0">
                <a:solidFill>
                  <a:srgbClr val="CE9178"/>
                </a:solidFill>
                <a:latin typeface="Consolas" panose="020B0609020204030204" pitchFamily="49" charset="0"/>
              </a:rPr>
              <a:t>"</a:t>
            </a:r>
            <a:r>
              <a:rPr lang="en-US" sz="1800" smtClean="0">
                <a:solidFill>
                  <a:srgbClr val="D4D4D4"/>
                </a:solidFill>
                <a:latin typeface="Consolas" panose="020B0609020204030204" pitchFamily="49" charset="0"/>
              </a:rPr>
              <a:t> </a:t>
            </a:r>
            <a:endParaRPr lang="en-US" sz="1800" smtClean="0">
              <a:solidFill>
                <a:srgbClr val="CE9178"/>
              </a:solidFill>
              <a:latin typeface="Consolas" panose="020B0609020204030204" pitchFamily="49" charset="0"/>
            </a:endParaRPr>
          </a:p>
          <a:p>
            <a:pPr>
              <a:lnSpc>
                <a:spcPct val="120000"/>
              </a:lnSpc>
            </a:pPr>
            <a:r>
              <a:rPr lang="en-US" sz="1800">
                <a:solidFill>
                  <a:srgbClr val="D4D4D4"/>
                </a:solidFill>
                <a:latin typeface="Consolas" panose="020B0609020204030204" pitchFamily="49" charset="0"/>
              </a:rPr>
              <a:t/>
            </a:r>
            <a:br>
              <a:rPr lang="en-US" sz="1800">
                <a:solidFill>
                  <a:srgbClr val="D4D4D4"/>
                </a:solidFill>
                <a:latin typeface="Consolas" panose="020B0609020204030204" pitchFamily="49" charset="0"/>
              </a:rPr>
            </a:br>
            <a:r>
              <a:rPr lang="en-US" sz="1800">
                <a:solidFill>
                  <a:srgbClr val="569CD6"/>
                </a:solidFill>
                <a:latin typeface="Consolas" panose="020B0609020204030204" pitchFamily="49" charset="0"/>
              </a:rPr>
              <a:t>static</a:t>
            </a:r>
            <a:r>
              <a:rPr lang="en-US" sz="1800">
                <a:solidFill>
                  <a:srgbClr val="D4D4D4"/>
                </a:solidFill>
                <a:latin typeface="Consolas" panose="020B0609020204030204" pitchFamily="49" charset="0"/>
              </a:rPr>
              <a:t> </a:t>
            </a:r>
            <a:r>
              <a:rPr lang="en-US" sz="1800">
                <a:solidFill>
                  <a:srgbClr val="569CD6"/>
                </a:solidFill>
                <a:latin typeface="Consolas" panose="020B0609020204030204" pitchFamily="49" charset="0"/>
              </a:rPr>
              <a:t>void</a:t>
            </a: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custom_output_callback</a:t>
            </a:r>
            <a:r>
              <a:rPr lang="en-US" sz="1800">
                <a:solidFill>
                  <a:srgbClr val="D4D4D4"/>
                </a:solidFill>
                <a:latin typeface="Consolas" panose="020B0609020204030204" pitchFamily="49" charset="0"/>
              </a:rPr>
              <a:t>(</a:t>
            </a:r>
            <a:r>
              <a:rPr lang="en-US" sz="1800">
                <a:solidFill>
                  <a:srgbClr val="569CD6"/>
                </a:solidFill>
                <a:latin typeface="Consolas" panose="020B0609020204030204" pitchFamily="49" charset="0"/>
              </a:rPr>
              <a:t>const</a:t>
            </a:r>
            <a:r>
              <a:rPr lang="en-US" sz="1800">
                <a:solidFill>
                  <a:srgbClr val="D4D4D4"/>
                </a:solidFill>
                <a:latin typeface="Consolas" panose="020B0609020204030204" pitchFamily="49" charset="0"/>
              </a:rPr>
              <a:t> zf_log_message *msg, </a:t>
            </a:r>
            <a:r>
              <a:rPr lang="en-US" sz="1800">
                <a:solidFill>
                  <a:srgbClr val="569CD6"/>
                </a:solidFill>
                <a:latin typeface="Consolas" panose="020B0609020204030204" pitchFamily="49" charset="0"/>
              </a:rPr>
              <a:t>void</a:t>
            </a:r>
            <a:r>
              <a:rPr lang="en-US" sz="1800">
                <a:solidFill>
                  <a:srgbClr val="D4D4D4"/>
                </a:solidFill>
                <a:latin typeface="Consolas" panose="020B0609020204030204" pitchFamily="49" charset="0"/>
              </a:rPr>
              <a:t> *arg) {</a:t>
            </a:r>
          </a:p>
          <a:p>
            <a:pPr>
              <a:lnSpc>
                <a:spcPct val="120000"/>
              </a:lnSpc>
            </a:pPr>
            <a:r>
              <a:rPr lang="en-US" sz="1800">
                <a:solidFill>
                  <a:srgbClr val="D4D4D4"/>
                </a:solidFill>
                <a:latin typeface="Consolas" panose="020B0609020204030204" pitchFamily="49" charset="0"/>
              </a:rPr>
              <a:t>    qDebug( msg-&gt;buf, arg );</a:t>
            </a:r>
          </a:p>
          <a:p>
            <a:pPr>
              <a:lnSpc>
                <a:spcPct val="120000"/>
              </a:lnSpc>
            </a:pPr>
            <a:r>
              <a:rPr lang="en-US" sz="1800" smtClean="0">
                <a:solidFill>
                  <a:srgbClr val="D4D4D4"/>
                </a:solidFill>
                <a:latin typeface="Consolas" panose="020B0609020204030204" pitchFamily="49" charset="0"/>
              </a:rPr>
              <a:t>}</a:t>
            </a:r>
          </a:p>
          <a:p>
            <a:pPr>
              <a:lnSpc>
                <a:spcPct val="120000"/>
              </a:lnSpc>
            </a:pPr>
            <a:r>
              <a:rPr lang="en-US" sz="1800">
                <a:solidFill>
                  <a:srgbClr val="D4D4D4"/>
                </a:solidFill>
                <a:latin typeface="Consolas" panose="020B0609020204030204" pitchFamily="49" charset="0"/>
              </a:rPr>
              <a:t/>
            </a:r>
            <a:br>
              <a:rPr lang="en-US" sz="1800">
                <a:solidFill>
                  <a:srgbClr val="D4D4D4"/>
                </a:solidFill>
                <a:latin typeface="Consolas" panose="020B0609020204030204" pitchFamily="49" charset="0"/>
              </a:rPr>
            </a:br>
            <a:r>
              <a:rPr lang="en-US" sz="1800">
                <a:solidFill>
                  <a:srgbClr val="569CD6"/>
                </a:solidFill>
                <a:latin typeface="Consolas" panose="020B0609020204030204" pitchFamily="49" charset="0"/>
              </a:rPr>
              <a:t>int</a:t>
            </a: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main</a:t>
            </a:r>
            <a:r>
              <a:rPr lang="en-US" sz="1800">
                <a:solidFill>
                  <a:srgbClr val="D4D4D4"/>
                </a:solidFill>
                <a:latin typeface="Consolas" panose="020B0609020204030204" pitchFamily="49" charset="0"/>
              </a:rPr>
              <a:t>(</a:t>
            </a:r>
            <a:r>
              <a:rPr lang="en-US" sz="1800">
                <a:solidFill>
                  <a:srgbClr val="569CD6"/>
                </a:solidFill>
                <a:latin typeface="Consolas" panose="020B0609020204030204" pitchFamily="49" charset="0"/>
              </a:rPr>
              <a:t>int</a:t>
            </a:r>
            <a:r>
              <a:rPr lang="en-US" sz="1800">
                <a:solidFill>
                  <a:srgbClr val="D4D4D4"/>
                </a:solidFill>
                <a:latin typeface="Consolas" panose="020B0609020204030204" pitchFamily="49" charset="0"/>
              </a:rPr>
              <a:t> argc, </a:t>
            </a:r>
            <a:r>
              <a:rPr lang="en-US" sz="1800">
                <a:solidFill>
                  <a:srgbClr val="569CD6"/>
                </a:solidFill>
                <a:latin typeface="Consolas" panose="020B0609020204030204" pitchFamily="49" charset="0"/>
              </a:rPr>
              <a:t>char</a:t>
            </a:r>
            <a:r>
              <a:rPr lang="en-US" sz="1800">
                <a:solidFill>
                  <a:srgbClr val="D4D4D4"/>
                </a:solidFill>
                <a:latin typeface="Consolas" panose="020B0609020204030204" pitchFamily="49" charset="0"/>
              </a:rPr>
              <a:t> *argv[]) {</a:t>
            </a:r>
          </a:p>
          <a:p>
            <a:pPr>
              <a:lnSpc>
                <a:spcPct val="120000"/>
              </a:lnSpc>
            </a:pP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zf_log_set_output_v</a:t>
            </a:r>
            <a:r>
              <a:rPr lang="en-US" sz="1800">
                <a:solidFill>
                  <a:srgbClr val="D4D4D4"/>
                </a:solidFill>
                <a:latin typeface="Consolas" panose="020B0609020204030204" pitchFamily="49" charset="0"/>
              </a:rPr>
              <a:t>(ZF_LOG_PUT_STD, </a:t>
            </a:r>
            <a:r>
              <a:rPr lang="en-US" sz="1800">
                <a:solidFill>
                  <a:srgbClr val="B5CEA8"/>
                </a:solidFill>
                <a:latin typeface="Consolas" panose="020B0609020204030204" pitchFamily="49" charset="0"/>
              </a:rPr>
              <a:t>0</a:t>
            </a:r>
            <a:r>
              <a:rPr lang="en-US" sz="1800">
                <a:solidFill>
                  <a:srgbClr val="D4D4D4"/>
                </a:solidFill>
                <a:latin typeface="Consolas" panose="020B0609020204030204" pitchFamily="49" charset="0"/>
              </a:rPr>
              <a:t>, custom_output_callback);</a:t>
            </a:r>
          </a:p>
          <a:p>
            <a:pPr>
              <a:lnSpc>
                <a:spcPct val="120000"/>
              </a:lnSpc>
            </a:pPr>
            <a:r>
              <a:rPr lang="en-US" sz="1800">
                <a:solidFill>
                  <a:srgbClr val="D4D4D4"/>
                </a:solidFill>
                <a:latin typeface="Consolas" panose="020B0609020204030204" pitchFamily="49" charset="0"/>
              </a:rPr>
              <a:t>    </a:t>
            </a:r>
            <a:r>
              <a:rPr lang="en-US" sz="1800" smtClean="0">
                <a:solidFill>
                  <a:srgbClr val="DCDCAA"/>
                </a:solidFill>
                <a:latin typeface="Consolas" panose="020B0609020204030204" pitchFamily="49" charset="0"/>
              </a:rPr>
              <a:t>zf_log_set_output_level</a:t>
            </a:r>
            <a:r>
              <a:rPr lang="en-US" sz="1800" smtClean="0">
                <a:solidFill>
                  <a:srgbClr val="D4D4D4"/>
                </a:solidFill>
                <a:latin typeface="Consolas" panose="020B0609020204030204" pitchFamily="49" charset="0"/>
              </a:rPr>
              <a:t>(ZF_LOG_DEBUG</a:t>
            </a:r>
            <a:r>
              <a:rPr lang="en-US" sz="1800">
                <a:solidFill>
                  <a:srgbClr val="D4D4D4"/>
                </a:solidFill>
                <a:latin typeface="Consolas" panose="020B0609020204030204" pitchFamily="49" charset="0"/>
              </a:rPr>
              <a:t>);</a:t>
            </a:r>
          </a:p>
          <a:p>
            <a:pPr>
              <a:lnSpc>
                <a:spcPct val="120000"/>
              </a:lnSpc>
            </a:pPr>
            <a:r>
              <a:rPr lang="en-US" sz="1800">
                <a:solidFill>
                  <a:srgbClr val="D4D4D4"/>
                </a:solidFill>
                <a:latin typeface="Consolas" panose="020B0609020204030204" pitchFamily="49" charset="0"/>
              </a:rPr>
              <a:t/>
            </a:r>
            <a:br>
              <a:rPr lang="en-US" sz="1800">
                <a:solidFill>
                  <a:srgbClr val="D4D4D4"/>
                </a:solidFill>
                <a:latin typeface="Consolas" panose="020B0609020204030204" pitchFamily="49" charset="0"/>
              </a:rPr>
            </a:b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ZF_LOGI</a:t>
            </a:r>
            <a:r>
              <a:rPr lang="en-US" sz="1800">
                <a:solidFill>
                  <a:srgbClr val="D4D4D4"/>
                </a:solidFill>
                <a:latin typeface="Consolas" panose="020B0609020204030204" pitchFamily="49" charset="0"/>
              </a:rPr>
              <a:t>(</a:t>
            </a:r>
            <a:r>
              <a:rPr lang="en-US" sz="1800">
                <a:solidFill>
                  <a:srgbClr val="CE9178"/>
                </a:solidFill>
                <a:latin typeface="Consolas" panose="020B0609020204030204" pitchFamily="49" charset="0"/>
              </a:rPr>
              <a:t>"A: %i"</a:t>
            </a:r>
            <a:r>
              <a:rPr lang="en-US" sz="1800">
                <a:solidFill>
                  <a:srgbClr val="D4D4D4"/>
                </a:solidFill>
                <a:latin typeface="Consolas" panose="020B0609020204030204" pitchFamily="49" charset="0"/>
              </a:rPr>
              <a:t>, argc);</a:t>
            </a:r>
          </a:p>
          <a:p>
            <a:pPr>
              <a:lnSpc>
                <a:spcPct val="120000"/>
              </a:lnSpc>
            </a:pP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ZF_LOGW</a:t>
            </a:r>
            <a:r>
              <a:rPr lang="en-US" sz="1800">
                <a:solidFill>
                  <a:srgbClr val="D4D4D4"/>
                </a:solidFill>
                <a:latin typeface="Consolas" panose="020B0609020204030204" pitchFamily="49" charset="0"/>
              </a:rPr>
              <a:t>(</a:t>
            </a:r>
            <a:r>
              <a:rPr lang="en-US" sz="1800">
                <a:solidFill>
                  <a:srgbClr val="CE9178"/>
                </a:solidFill>
                <a:latin typeface="Consolas" panose="020B0609020204030204" pitchFamily="49" charset="0"/>
              </a:rPr>
              <a:t>"B: %s"</a:t>
            </a:r>
            <a:r>
              <a:rPr lang="en-US" sz="1800">
                <a:solidFill>
                  <a:srgbClr val="D4D4D4"/>
                </a:solidFill>
                <a:latin typeface="Consolas" panose="020B0609020204030204" pitchFamily="49" charset="0"/>
              </a:rPr>
              <a:t>, </a:t>
            </a:r>
            <a:r>
              <a:rPr lang="en-US" sz="1800">
                <a:solidFill>
                  <a:srgbClr val="CE9178"/>
                </a:solidFill>
                <a:latin typeface="Consolas" panose="020B0609020204030204" pitchFamily="49" charset="0"/>
              </a:rPr>
              <a:t>""</a:t>
            </a:r>
            <a:r>
              <a:rPr lang="en-US" sz="1800">
                <a:solidFill>
                  <a:srgbClr val="D4D4D4"/>
                </a:solidFill>
                <a:latin typeface="Consolas" panose="020B0609020204030204" pitchFamily="49" charset="0"/>
              </a:rPr>
              <a:t>);</a:t>
            </a:r>
          </a:p>
          <a:p>
            <a:pPr>
              <a:lnSpc>
                <a:spcPct val="120000"/>
              </a:lnSpc>
            </a:pPr>
            <a:r>
              <a:rPr lang="en-US" sz="1800">
                <a:solidFill>
                  <a:srgbClr val="D4D4D4"/>
                </a:solidFill>
                <a:latin typeface="Consolas" panose="020B0609020204030204" pitchFamily="49" charset="0"/>
              </a:rPr>
              <a:t>    </a:t>
            </a:r>
            <a:r>
              <a:rPr lang="en-US" sz="1800">
                <a:solidFill>
                  <a:srgbClr val="DCDCAA"/>
                </a:solidFill>
                <a:latin typeface="Consolas" panose="020B0609020204030204" pitchFamily="49" charset="0"/>
              </a:rPr>
              <a:t>ZF_LOGD</a:t>
            </a:r>
            <a:r>
              <a:rPr lang="en-US" sz="1800">
                <a:solidFill>
                  <a:srgbClr val="D4D4D4"/>
                </a:solidFill>
                <a:latin typeface="Consolas" panose="020B0609020204030204" pitchFamily="49" charset="0"/>
              </a:rPr>
              <a:t>(</a:t>
            </a:r>
            <a:r>
              <a:rPr lang="en-US" sz="1800">
                <a:solidFill>
                  <a:srgbClr val="CE9178"/>
                </a:solidFill>
                <a:latin typeface="Consolas" panose="020B0609020204030204" pitchFamily="49" charset="0"/>
              </a:rPr>
              <a:t>"C</a:t>
            </a:r>
            <a:r>
              <a:rPr lang="en-US" sz="1800" smtClean="0">
                <a:solidFill>
                  <a:srgbClr val="CE9178"/>
                </a:solidFill>
                <a:latin typeface="Consolas" panose="020B0609020204030204" pitchFamily="49" charset="0"/>
              </a:rPr>
              <a:t>"</a:t>
            </a:r>
            <a:r>
              <a:rPr lang="en-US" sz="1800" smtClean="0">
                <a:solidFill>
                  <a:srgbClr val="D4D4D4"/>
                </a:solidFill>
                <a:latin typeface="Consolas" panose="020B0609020204030204" pitchFamily="49" charset="0"/>
              </a:rPr>
              <a:t>);</a:t>
            </a:r>
            <a:r>
              <a:rPr lang="en-US" sz="1800">
                <a:solidFill>
                  <a:srgbClr val="D4D4D4"/>
                </a:solidFill>
                <a:latin typeface="Consolas" panose="020B0609020204030204" pitchFamily="49" charset="0"/>
              </a:rPr>
              <a:t>    </a:t>
            </a:r>
          </a:p>
          <a:p>
            <a:pPr>
              <a:lnSpc>
                <a:spcPct val="120000"/>
              </a:lnSpc>
            </a:pPr>
            <a:r>
              <a:rPr lang="en-US" sz="1800">
                <a:solidFill>
                  <a:srgbClr val="D4D4D4"/>
                </a:solidFill>
                <a:latin typeface="Consolas" panose="020B0609020204030204" pitchFamily="49" charset="0"/>
              </a:rPr>
              <a:t>    </a:t>
            </a:r>
            <a:r>
              <a:rPr lang="en-US" sz="1800">
                <a:solidFill>
                  <a:srgbClr val="C586C0"/>
                </a:solidFill>
                <a:latin typeface="Consolas" panose="020B0609020204030204" pitchFamily="49" charset="0"/>
              </a:rPr>
              <a:t>return</a:t>
            </a:r>
            <a:r>
              <a:rPr lang="en-US" sz="1800">
                <a:solidFill>
                  <a:srgbClr val="D4D4D4"/>
                </a:solidFill>
                <a:latin typeface="Consolas" panose="020B0609020204030204" pitchFamily="49" charset="0"/>
              </a:rPr>
              <a:t> </a:t>
            </a:r>
            <a:r>
              <a:rPr lang="en-US" sz="1800">
                <a:solidFill>
                  <a:srgbClr val="B5CEA8"/>
                </a:solidFill>
                <a:latin typeface="Consolas" panose="020B0609020204030204" pitchFamily="49" charset="0"/>
              </a:rPr>
              <a:t>0</a:t>
            </a:r>
            <a:r>
              <a:rPr lang="en-US" sz="1800">
                <a:solidFill>
                  <a:srgbClr val="D4D4D4"/>
                </a:solidFill>
                <a:latin typeface="Consolas" panose="020B0609020204030204" pitchFamily="49" charset="0"/>
              </a:rPr>
              <a:t>;</a:t>
            </a:r>
          </a:p>
          <a:p>
            <a:pPr>
              <a:lnSpc>
                <a:spcPct val="120000"/>
              </a:lnSpc>
            </a:pPr>
            <a:r>
              <a:rPr lang="en-US" sz="1800">
                <a:solidFill>
                  <a:srgbClr val="D4D4D4"/>
                </a:solidFill>
                <a:latin typeface="Consolas" panose="020B0609020204030204" pitchFamily="49" charset="0"/>
              </a:rPr>
              <a:t>}</a:t>
            </a:r>
          </a:p>
          <a:p>
            <a:pPr marL="0" indent="0">
              <a:lnSpc>
                <a:spcPct val="120000"/>
              </a:lnSpc>
              <a:buNone/>
            </a:pPr>
            <a:endParaRPr lang="en-US" sz="1800"/>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160</a:t>
            </a:fld>
            <a:endParaRPr lang="en-US"/>
          </a:p>
        </p:txBody>
      </p:sp>
    </p:spTree>
    <p:extLst>
      <p:ext uri="{BB962C8B-B14F-4D97-AF65-F5344CB8AC3E}">
        <p14:creationId xmlns:p14="http://schemas.microsoft.com/office/powerpoint/2010/main" val="38539584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Qt Grphics</a:t>
            </a:r>
            <a:endParaRPr lang="en-US"/>
          </a:p>
        </p:txBody>
      </p:sp>
      <p:sp>
        <p:nvSpPr>
          <p:cNvPr id="3" name="내용 개체 틀 2"/>
          <p:cNvSpPr>
            <a:spLocks noGrp="1"/>
          </p:cNvSpPr>
          <p:nvPr>
            <p:ph idx="1"/>
          </p:nvPr>
        </p:nvSpPr>
        <p:spPr/>
        <p:txBody>
          <a:bodyPr/>
          <a:lstStyle/>
          <a:p>
            <a:r>
              <a:rPr lang="en-US" smtClean="0"/>
              <a:t>URL : </a:t>
            </a:r>
            <a:r>
              <a:rPr lang="en-US" smtClean="0">
                <a:hlinkClick r:id="rId2"/>
              </a:rPr>
              <a:t>http</a:t>
            </a:r>
            <a:r>
              <a:rPr lang="en-US">
                <a:hlinkClick r:id="rId2"/>
              </a:rPr>
              <a:t>://</a:t>
            </a:r>
            <a:r>
              <a:rPr lang="en-US" smtClean="0">
                <a:hlinkClick r:id="rId2"/>
              </a:rPr>
              <a:t>doc.qt.io/qt-5/topics-graphics.html</a:t>
            </a:r>
            <a:endParaRPr lang="en-US"/>
          </a:p>
          <a:p>
            <a:endParaRPr lang="en-US" smtClean="0"/>
          </a:p>
          <a:p>
            <a:pPr lvl="1" fontAlgn="base"/>
            <a:r>
              <a:rPr lang="en-US">
                <a:hlinkClick r:id="rId3"/>
              </a:rPr>
              <a:t>Paint System</a:t>
            </a:r>
            <a:r>
              <a:rPr lang="en-US"/>
              <a:t> </a:t>
            </a:r>
            <a:r>
              <a:rPr lang="en-US" smtClean="0"/>
              <a:t>- the</a:t>
            </a:r>
            <a:r>
              <a:rPr lang="en-US"/>
              <a:t> </a:t>
            </a:r>
            <a:r>
              <a:rPr lang="en-US">
                <a:hlinkClick r:id="rId4"/>
              </a:rPr>
              <a:t>QPainter</a:t>
            </a:r>
            <a:r>
              <a:rPr lang="en-US"/>
              <a:t> classes and architecture.</a:t>
            </a:r>
          </a:p>
          <a:p>
            <a:pPr lvl="1" fontAlgn="base"/>
            <a:r>
              <a:rPr lang="en-US">
                <a:hlinkClick r:id="rId5"/>
              </a:rPr>
              <a:t>Coordinate System</a:t>
            </a:r>
            <a:r>
              <a:rPr lang="en-US"/>
              <a:t> </a:t>
            </a:r>
            <a:r>
              <a:rPr lang="en-US" smtClean="0"/>
              <a:t>- </a:t>
            </a:r>
            <a:r>
              <a:rPr lang="en-US" smtClean="0">
                <a:hlinkClick r:id="rId4"/>
              </a:rPr>
              <a:t>QPainter</a:t>
            </a:r>
            <a:r>
              <a:rPr lang="en-US" smtClean="0"/>
              <a:t>'s </a:t>
            </a:r>
            <a:r>
              <a:rPr lang="en-US"/>
              <a:t>coordinate system works.</a:t>
            </a:r>
          </a:p>
          <a:p>
            <a:pPr lvl="1" fontAlgn="base"/>
            <a:r>
              <a:rPr lang="en-US">
                <a:hlinkClick r:id="rId6"/>
              </a:rPr>
              <a:t>Drawing and Filling</a:t>
            </a:r>
            <a:r>
              <a:rPr lang="en-US"/>
              <a:t> - </a:t>
            </a:r>
            <a:r>
              <a:rPr lang="en-US" smtClean="0"/>
              <a:t> </a:t>
            </a:r>
            <a:r>
              <a:rPr lang="en-US" smtClean="0">
                <a:hlinkClick r:id="rId4"/>
              </a:rPr>
              <a:t>QPainter</a:t>
            </a:r>
            <a:r>
              <a:rPr lang="en-US"/>
              <a:t> performs filling and outlining of vector shapes.</a:t>
            </a:r>
          </a:p>
          <a:p>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161</a:t>
            </a:fld>
            <a:endParaRPr lang="en-US"/>
          </a:p>
        </p:txBody>
      </p:sp>
    </p:spTree>
    <p:extLst>
      <p:ext uri="{BB962C8B-B14F-4D97-AF65-F5344CB8AC3E}">
        <p14:creationId xmlns:p14="http://schemas.microsoft.com/office/powerpoint/2010/main" val="20275506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mtClean="0"/>
              <a:t>Qt Paint System</a:t>
            </a:r>
            <a:endParaRPr lang="en-US"/>
          </a:p>
        </p:txBody>
      </p:sp>
      <p:sp>
        <p:nvSpPr>
          <p:cNvPr id="3" name="내용 개체 틀 2"/>
          <p:cNvSpPr>
            <a:spLocks noGrp="1"/>
          </p:cNvSpPr>
          <p:nvPr>
            <p:ph idx="1"/>
          </p:nvPr>
        </p:nvSpPr>
        <p:spPr>
          <a:xfrm>
            <a:off x="681038" y="1255271"/>
            <a:ext cx="8543925" cy="2585209"/>
          </a:xfrm>
        </p:spPr>
        <p:txBody>
          <a:bodyPr>
            <a:normAutofit fontScale="77500" lnSpcReduction="20000"/>
          </a:bodyPr>
          <a:lstStyle/>
          <a:p>
            <a:r>
              <a:rPr lang="en-US">
                <a:hlinkClick r:id="rId2"/>
              </a:rPr>
              <a:t>QPainter</a:t>
            </a:r>
            <a:r>
              <a:rPr lang="en-US"/>
              <a:t> is used to perform drawing </a:t>
            </a:r>
            <a:r>
              <a:rPr lang="en-US" smtClean="0"/>
              <a:t>operations</a:t>
            </a:r>
          </a:p>
          <a:p>
            <a:r>
              <a:rPr lang="en-US" smtClean="0">
                <a:hlinkClick r:id="rId3"/>
              </a:rPr>
              <a:t>QPaintDevice</a:t>
            </a:r>
            <a:r>
              <a:rPr lang="en-US"/>
              <a:t> is an abstraction of a two-dimensional space that can be painted on using a </a:t>
            </a:r>
            <a:r>
              <a:rPr lang="en-US">
                <a:hlinkClick r:id="rId2"/>
              </a:rPr>
              <a:t>QPainter</a:t>
            </a:r>
            <a:r>
              <a:rPr lang="en-US"/>
              <a:t>, and </a:t>
            </a:r>
            <a:r>
              <a:rPr lang="en-US">
                <a:hlinkClick r:id="rId4"/>
              </a:rPr>
              <a:t>QPaintEngine</a:t>
            </a:r>
            <a:r>
              <a:rPr lang="en-US"/>
              <a:t> provides the interface that the painter uses to draw onto different types of </a:t>
            </a:r>
            <a:r>
              <a:rPr lang="en-US" smtClean="0"/>
              <a:t>devices.</a:t>
            </a:r>
          </a:p>
          <a:p>
            <a:r>
              <a:rPr lang="en-US" smtClean="0"/>
              <a:t>The</a:t>
            </a:r>
            <a:r>
              <a:rPr lang="en-US"/>
              <a:t> </a:t>
            </a:r>
            <a:r>
              <a:rPr lang="en-US">
                <a:hlinkClick r:id="rId4"/>
              </a:rPr>
              <a:t>QPaintEngine</a:t>
            </a:r>
            <a:r>
              <a:rPr lang="en-US"/>
              <a:t> class is used internally by </a:t>
            </a:r>
            <a:r>
              <a:rPr lang="en-US">
                <a:hlinkClick r:id="rId2"/>
              </a:rPr>
              <a:t>QPainter</a:t>
            </a:r>
            <a:r>
              <a:rPr lang="en-US"/>
              <a:t> and </a:t>
            </a:r>
            <a:r>
              <a:rPr lang="en-US">
                <a:hlinkClick r:id="rId3"/>
              </a:rPr>
              <a:t>QPaintDevice</a:t>
            </a:r>
            <a:r>
              <a:rPr lang="en-US"/>
              <a:t>, and is hidden from application programmers unless they create their own device type.</a:t>
            </a:r>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162</a:t>
            </a:fld>
            <a:endParaRPr lang="en-US"/>
          </a:p>
        </p:txBody>
      </p:sp>
      <p:pic>
        <p:nvPicPr>
          <p:cNvPr id="1026" name="Picture 2" descr="http://doc.qt.io/qt-5/images/paintsystem-co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786" y="4416552"/>
            <a:ext cx="6735204" cy="9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5745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Qt Coordinate System</a:t>
            </a:r>
            <a:endParaRPr lang="en-US"/>
          </a:p>
        </p:txBody>
      </p:sp>
      <p:sp>
        <p:nvSpPr>
          <p:cNvPr id="3" name="내용 개체 틀 2"/>
          <p:cNvSpPr>
            <a:spLocks noGrp="1"/>
          </p:cNvSpPr>
          <p:nvPr>
            <p:ph idx="1"/>
          </p:nvPr>
        </p:nvSpPr>
        <p:spPr>
          <a:xfrm>
            <a:off x="681038" y="1255271"/>
            <a:ext cx="8543925" cy="2822953"/>
          </a:xfrm>
        </p:spPr>
        <p:txBody>
          <a:bodyPr>
            <a:normAutofit fontScale="77500" lnSpcReduction="20000"/>
          </a:bodyPr>
          <a:lstStyle/>
          <a:p>
            <a:r>
              <a:rPr lang="en-US"/>
              <a:t>The coordinate system is controlled by the </a:t>
            </a:r>
            <a:r>
              <a:rPr lang="en-US">
                <a:hlinkClick r:id="rId2"/>
              </a:rPr>
              <a:t>QPainter</a:t>
            </a:r>
            <a:r>
              <a:rPr lang="en-US"/>
              <a:t> </a:t>
            </a:r>
            <a:r>
              <a:rPr lang="en-US" smtClean="0"/>
              <a:t>class.</a:t>
            </a:r>
          </a:p>
          <a:p>
            <a:r>
              <a:rPr lang="en-US" smtClean="0"/>
              <a:t>Together with the</a:t>
            </a:r>
            <a:r>
              <a:rPr lang="en-US"/>
              <a:t> </a:t>
            </a:r>
            <a:r>
              <a:rPr lang="en-US">
                <a:hlinkClick r:id="rId3"/>
              </a:rPr>
              <a:t>QPaintDevice</a:t>
            </a:r>
            <a:r>
              <a:rPr lang="en-US"/>
              <a:t> and </a:t>
            </a:r>
            <a:r>
              <a:rPr lang="en-US">
                <a:hlinkClick r:id="rId4"/>
              </a:rPr>
              <a:t>QPaintEngine</a:t>
            </a:r>
            <a:r>
              <a:rPr lang="en-US"/>
              <a:t> classes, </a:t>
            </a:r>
            <a:r>
              <a:rPr lang="en-US">
                <a:hlinkClick r:id="rId2"/>
              </a:rPr>
              <a:t>QPainter</a:t>
            </a:r>
            <a:r>
              <a:rPr lang="en-US"/>
              <a:t> form the basis of Qt's painting system, </a:t>
            </a:r>
            <a:r>
              <a:rPr lang="en-US" smtClean="0"/>
              <a:t>Arthur.</a:t>
            </a:r>
          </a:p>
          <a:p>
            <a:r>
              <a:rPr lang="en-US" smtClean="0">
                <a:hlinkClick r:id="rId2"/>
              </a:rPr>
              <a:t>QPainter</a:t>
            </a:r>
            <a:r>
              <a:rPr lang="en-US"/>
              <a:t> is used to perform drawing operations, </a:t>
            </a:r>
            <a:r>
              <a:rPr lang="en-US">
                <a:hlinkClick r:id="rId3"/>
              </a:rPr>
              <a:t>QPaintDevice</a:t>
            </a:r>
            <a:r>
              <a:rPr lang="en-US"/>
              <a:t> is an abstraction of a two-dimensional space that can be painted on using a </a:t>
            </a:r>
            <a:r>
              <a:rPr lang="en-US">
                <a:hlinkClick r:id="rId2"/>
              </a:rPr>
              <a:t>QPainter</a:t>
            </a:r>
            <a:r>
              <a:rPr lang="en-US"/>
              <a:t>, and </a:t>
            </a:r>
            <a:r>
              <a:rPr lang="en-US">
                <a:hlinkClick r:id="rId4"/>
              </a:rPr>
              <a:t>QPaintEngine</a:t>
            </a:r>
            <a:r>
              <a:rPr lang="en-US"/>
              <a:t> provides the interface that the painter uses to draw onto different types of devices.</a:t>
            </a:r>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163</a:t>
            </a:fld>
            <a:endParaRPr lang="en-US"/>
          </a:p>
        </p:txBody>
      </p:sp>
      <p:pic>
        <p:nvPicPr>
          <p:cNvPr id="2050" name="Picture 2" descr="http://doc.qt.io/qt-5/images/coordinatesystem-re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4056" y="4395674"/>
            <a:ext cx="1724978" cy="17753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oc.qt.io/qt-5/images/coordinatesystem-lin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2808" y="4384297"/>
            <a:ext cx="1680075" cy="172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2475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Qt Drawing and Filling</a:t>
            </a:r>
            <a:endParaRPr lang="en-US"/>
          </a:p>
        </p:txBody>
      </p:sp>
      <p:sp>
        <p:nvSpPr>
          <p:cNvPr id="3" name="내용 개체 틀 2"/>
          <p:cNvSpPr>
            <a:spLocks noGrp="1"/>
          </p:cNvSpPr>
          <p:nvPr>
            <p:ph idx="1"/>
          </p:nvPr>
        </p:nvSpPr>
        <p:spPr>
          <a:xfrm>
            <a:off x="681038" y="1255271"/>
            <a:ext cx="8543925" cy="2512057"/>
          </a:xfrm>
        </p:spPr>
        <p:txBody>
          <a:bodyPr>
            <a:normAutofit fontScale="92500" lnSpcReduction="20000"/>
          </a:bodyPr>
          <a:lstStyle/>
          <a:p>
            <a:pPr fontAlgn="base"/>
            <a:r>
              <a:rPr lang="en-US" b="1" smtClean="0"/>
              <a:t>QPainterPath</a:t>
            </a:r>
            <a:r>
              <a:rPr lang="en-US" smtClean="0"/>
              <a:t> is </a:t>
            </a:r>
            <a:r>
              <a:rPr lang="en-US"/>
              <a:t>an object composed of lines and curves. For example, a rectangle is composed by lines and an ellipse is composed by curves.</a:t>
            </a:r>
          </a:p>
          <a:p>
            <a:pPr fontAlgn="base"/>
            <a:r>
              <a:rPr lang="en-US"/>
              <a:t>The main advantage of painter paths over normal drawing operations is that complex shapes only need to be created once; then they can be drawn many times using only calls to the </a:t>
            </a:r>
            <a:r>
              <a:rPr lang="en-US">
                <a:hlinkClick r:id="rId2"/>
              </a:rPr>
              <a:t>QPainter::drawPath</a:t>
            </a:r>
            <a:r>
              <a:rPr lang="en-US"/>
              <a:t>() function</a:t>
            </a:r>
            <a:r>
              <a:rPr lang="en-US" smtClean="0"/>
              <a:t>.</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164</a:t>
            </a:fld>
            <a:endParaRPr lang="en-US"/>
          </a:p>
        </p:txBody>
      </p:sp>
      <p:pic>
        <p:nvPicPr>
          <p:cNvPr id="3074" name="Picture 2" descr="http://doc.qt.io/qt-5/images/paintsystem-gradien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160" y="4722559"/>
            <a:ext cx="27908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doc.qt.io/qt-5/images/paintsystem-fancygradi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014" y="4210496"/>
            <a:ext cx="1360250" cy="181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8633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ko-KR" altLang="en-US" smtClean="0"/>
              <a:t>강의 내용</a:t>
            </a:r>
            <a:endParaRPr lang="en-US"/>
          </a:p>
        </p:txBody>
      </p:sp>
      <p:graphicFrame>
        <p:nvGraphicFramePr>
          <p:cNvPr id="7" name="내용 개체 틀 6"/>
          <p:cNvGraphicFramePr>
            <a:graphicFrameLocks noGrp="1"/>
          </p:cNvGraphicFramePr>
          <p:nvPr>
            <p:ph idx="1"/>
            <p:extLst>
              <p:ext uri="{D42A27DB-BD31-4B8C-83A1-F6EECF244321}">
                <p14:modId xmlns:p14="http://schemas.microsoft.com/office/powerpoint/2010/main" val="3296618262"/>
              </p:ext>
            </p:extLst>
          </p:nvPr>
        </p:nvGraphicFramePr>
        <p:xfrm>
          <a:off x="681038" y="1353243"/>
          <a:ext cx="8543925" cy="2878572"/>
        </p:xfrm>
        <a:graphic>
          <a:graphicData uri="http://schemas.openxmlformats.org/drawingml/2006/table">
            <a:tbl>
              <a:tblPr firstRow="1" bandRow="1">
                <a:tableStyleId>{5C22544A-7EE6-4342-B048-85BDC9FD1C3A}</a:tableStyleId>
              </a:tblPr>
              <a:tblGrid>
                <a:gridCol w="1347787">
                  <a:extLst>
                    <a:ext uri="{9D8B030D-6E8A-4147-A177-3AD203B41FA5}">
                      <a16:colId xmlns:a16="http://schemas.microsoft.com/office/drawing/2014/main" val="1552487679"/>
                    </a:ext>
                  </a:extLst>
                </a:gridCol>
                <a:gridCol w="5578983">
                  <a:extLst>
                    <a:ext uri="{9D8B030D-6E8A-4147-A177-3AD203B41FA5}">
                      <a16:colId xmlns:a16="http://schemas.microsoft.com/office/drawing/2014/main" val="1794434109"/>
                    </a:ext>
                  </a:extLst>
                </a:gridCol>
                <a:gridCol w="1617155">
                  <a:extLst>
                    <a:ext uri="{9D8B030D-6E8A-4147-A177-3AD203B41FA5}">
                      <a16:colId xmlns:a16="http://schemas.microsoft.com/office/drawing/2014/main" val="2620185884"/>
                    </a:ext>
                  </a:extLst>
                </a:gridCol>
              </a:tblGrid>
              <a:tr h="479762">
                <a:tc>
                  <a:txBody>
                    <a:bodyPr/>
                    <a:lstStyle/>
                    <a:p>
                      <a:pPr algn="ctr"/>
                      <a:r>
                        <a:rPr lang="ko-KR" altLang="en-US" smtClean="0"/>
                        <a:t>순서</a:t>
                      </a:r>
                      <a:endParaRPr lang="en-US"/>
                    </a:p>
                  </a:txBody>
                  <a:tcPr anchor="ctr"/>
                </a:tc>
                <a:tc>
                  <a:txBody>
                    <a:bodyPr/>
                    <a:lstStyle/>
                    <a:p>
                      <a:pPr algn="ctr"/>
                      <a:r>
                        <a:rPr lang="ko-KR" altLang="en-US" smtClean="0"/>
                        <a:t>강의 내용</a:t>
                      </a:r>
                      <a:endParaRPr lang="en-US"/>
                    </a:p>
                  </a:txBody>
                  <a:tcPr anchor="ctr"/>
                </a:tc>
                <a:tc>
                  <a:txBody>
                    <a:bodyPr/>
                    <a:lstStyle/>
                    <a:p>
                      <a:pPr algn="ctr"/>
                      <a:endParaRPr lang="en-US"/>
                    </a:p>
                  </a:txBody>
                  <a:tcPr anchor="ctr"/>
                </a:tc>
                <a:extLst>
                  <a:ext uri="{0D108BD9-81ED-4DB2-BD59-A6C34878D82A}">
                    <a16:rowId xmlns:a16="http://schemas.microsoft.com/office/drawing/2014/main" val="1210692570"/>
                  </a:ext>
                </a:extLst>
              </a:tr>
              <a:tr h="479762">
                <a:tc>
                  <a:txBody>
                    <a:bodyPr/>
                    <a:lstStyle/>
                    <a:p>
                      <a:pPr algn="ctr"/>
                      <a:r>
                        <a:rPr kumimoji="0" lang="en-US" altLang="ko-KR" sz="1800" b="0" i="0" u="none" strike="noStrike" kern="1200" cap="none" spc="0" normalizeH="0" baseline="0" noProof="0" smtClean="0">
                          <a:ln>
                            <a:noFill/>
                          </a:ln>
                          <a:solidFill>
                            <a:prstClr val="black"/>
                          </a:solidFill>
                          <a:effectLst/>
                          <a:uLnTx/>
                          <a:uFillTx/>
                          <a:latin typeface="Calibri" panose="020F0502020204030204"/>
                          <a:ea typeface="맑은 고딕" panose="020B0503020000020004" pitchFamily="50" charset="-127"/>
                          <a:cs typeface="+mn-cs"/>
                        </a:rPr>
                        <a:t>1</a:t>
                      </a:r>
                      <a:endParaRPr lang="en-US"/>
                    </a:p>
                  </a:txBody>
                  <a:tcPr anchor="ctr"/>
                </a:tc>
                <a:tc>
                  <a:txBody>
                    <a:bodyPr/>
                    <a:lstStyle/>
                    <a:p>
                      <a:pPr algn="l"/>
                      <a:r>
                        <a:rPr lang="en-US" smtClean="0"/>
                        <a:t>File I/O </a:t>
                      </a:r>
                      <a:r>
                        <a:rPr lang="ko-KR" altLang="en-US" smtClean="0"/>
                        <a:t>프로그래밍 </a:t>
                      </a:r>
                      <a:endParaRPr lang="en-US"/>
                    </a:p>
                  </a:txBody>
                  <a:tcPr anchor="ctr"/>
                </a:tc>
                <a:tc>
                  <a:txBody>
                    <a:bodyPr/>
                    <a:lstStyle/>
                    <a:p>
                      <a:pPr algn="ctr"/>
                      <a:endParaRPr lang="en-US"/>
                    </a:p>
                  </a:txBody>
                  <a:tcPr anchor="ctr"/>
                </a:tc>
                <a:extLst>
                  <a:ext uri="{0D108BD9-81ED-4DB2-BD59-A6C34878D82A}">
                    <a16:rowId xmlns:a16="http://schemas.microsoft.com/office/drawing/2014/main" val="1556732211"/>
                  </a:ext>
                </a:extLst>
              </a:tr>
              <a:tr h="479762">
                <a:tc>
                  <a:txBody>
                    <a:bodyPr/>
                    <a:lstStyle/>
                    <a:p>
                      <a:pPr algn="ctr"/>
                      <a:r>
                        <a:rPr kumimoji="0" lang="en-US" altLang="ko-KR" sz="1800" b="0" i="0" u="none" strike="noStrike" kern="1200" cap="none" spc="0" normalizeH="0" baseline="0" noProof="0" smtClean="0">
                          <a:ln>
                            <a:noFill/>
                          </a:ln>
                          <a:solidFill>
                            <a:prstClr val="black"/>
                          </a:solidFill>
                          <a:effectLst/>
                          <a:uLnTx/>
                          <a:uFillTx/>
                          <a:latin typeface="Calibri" panose="020F0502020204030204"/>
                          <a:ea typeface="+mn-ea"/>
                          <a:cs typeface="+mn-cs"/>
                        </a:rPr>
                        <a:t>2</a:t>
                      </a:r>
                      <a:endParaRPr lang="en-US"/>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mtClean="0"/>
                        <a:t>리눅스 데이터베이스 프로그래밍</a:t>
                      </a:r>
                      <a:endParaRPr lang="en-US" smtClean="0"/>
                    </a:p>
                  </a:txBody>
                  <a:tcPr anchor="ctr"/>
                </a:tc>
                <a:tc>
                  <a:txBody>
                    <a:bodyPr/>
                    <a:lstStyle/>
                    <a:p>
                      <a:pPr algn="ctr"/>
                      <a:endParaRPr lang="en-US"/>
                    </a:p>
                  </a:txBody>
                  <a:tcPr anchor="ctr"/>
                </a:tc>
                <a:extLst>
                  <a:ext uri="{0D108BD9-81ED-4DB2-BD59-A6C34878D82A}">
                    <a16:rowId xmlns:a16="http://schemas.microsoft.com/office/drawing/2014/main" val="1732724942"/>
                  </a:ext>
                </a:extLst>
              </a:tr>
              <a:tr h="479762">
                <a:tc>
                  <a:txBody>
                    <a:bodyPr/>
                    <a:lstStyle/>
                    <a:p>
                      <a:pPr algn="ctr"/>
                      <a:r>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t>3</a:t>
                      </a:r>
                      <a:endParaRPr lang="en-US"/>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mtClean="0"/>
                        <a:t>통신 프로토콜 프로그래밍 </a:t>
                      </a:r>
                      <a:endParaRPr lang="en-US"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360542122"/>
                  </a:ext>
                </a:extLst>
              </a:tr>
              <a:tr h="479762">
                <a:tc>
                  <a:txBody>
                    <a:bodyPr/>
                    <a:lstStyle/>
                    <a:p>
                      <a:pPr algn="ctr"/>
                      <a:r>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t>4</a:t>
                      </a:r>
                      <a:endParaRPr lang="en-US"/>
                    </a:p>
                  </a:txBody>
                  <a:tcPr anchor="ctr"/>
                </a:tc>
                <a:tc>
                  <a:txBody>
                    <a:bodyPr/>
                    <a:lstStyle/>
                    <a:p>
                      <a:pPr algn="l"/>
                      <a:r>
                        <a:rPr lang="ko-KR" altLang="en-US" smtClean="0"/>
                        <a:t>통신 </a:t>
                      </a:r>
                      <a:r>
                        <a:rPr lang="en-US" smtClean="0"/>
                        <a:t>Garbage Data Filtering </a:t>
                      </a: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2019309631"/>
                  </a:ext>
                </a:extLst>
              </a:tr>
              <a:tr h="479762">
                <a:tc>
                  <a:txBody>
                    <a:bodyPr/>
                    <a:lstStyle/>
                    <a:p>
                      <a:pPr algn="ctr"/>
                      <a:r>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t>5</a:t>
                      </a:r>
                      <a:endParaRPr lang="en-US"/>
                    </a:p>
                  </a:txBody>
                  <a:tcPr anchor="ctr"/>
                </a:tc>
                <a:tc>
                  <a:txBody>
                    <a:bodyPr/>
                    <a:lstStyle/>
                    <a:p>
                      <a:pPr algn="l"/>
                      <a:r>
                        <a:rPr lang="ko-KR" altLang="en-US" smtClean="0"/>
                        <a:t>리눅스 </a:t>
                      </a:r>
                      <a:r>
                        <a:rPr lang="en-US" altLang="ko-KR" smtClean="0"/>
                        <a:t>SOAP </a:t>
                      </a:r>
                      <a:r>
                        <a:rPr lang="ko-KR" altLang="en-US" smtClean="0"/>
                        <a:t>통신 프로그래밍 </a:t>
                      </a: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204782522"/>
                  </a:ext>
                </a:extLst>
              </a:tr>
            </a:tbl>
          </a:graphicData>
        </a:graphic>
      </p:graphicFrame>
      <p:sp>
        <p:nvSpPr>
          <p:cNvPr id="4" name="날짜 개체 틀 3"/>
          <p:cNvSpPr>
            <a:spLocks noGrp="1"/>
          </p:cNvSpPr>
          <p:nvPr>
            <p:ph type="dt" sz="half" idx="10"/>
          </p:nvPr>
        </p:nvSpPr>
        <p:spPr/>
        <p:txBody>
          <a:bodyPr/>
          <a:lstStyle/>
          <a:p>
            <a:fld id="{453B2CFF-4EAE-4C05-95EF-F6D7B71FB61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165</a:t>
            </a:fld>
            <a:endParaRPr lang="en-US"/>
          </a:p>
        </p:txBody>
      </p:sp>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9193327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785001" y="2892604"/>
            <a:ext cx="6361471" cy="1287510"/>
          </a:xfrm>
        </p:spPr>
        <p:txBody>
          <a:bodyPr>
            <a:normAutofit/>
          </a:bodyPr>
          <a:lstStyle/>
          <a:p>
            <a:r>
              <a:rPr lang="ko-KR" altLang="en-US" sz="4800" smtClean="0"/>
              <a:t>통신 프로토콜</a:t>
            </a:r>
            <a:endParaRPr lang="en-US" sz="4800"/>
          </a:p>
        </p:txBody>
      </p:sp>
      <p:sp>
        <p:nvSpPr>
          <p:cNvPr id="3" name="부제목 2"/>
          <p:cNvSpPr>
            <a:spLocks noGrp="1"/>
          </p:cNvSpPr>
          <p:nvPr>
            <p:ph type="subTitle" idx="1"/>
          </p:nvPr>
        </p:nvSpPr>
        <p:spPr>
          <a:xfrm>
            <a:off x="3485660" y="1774109"/>
            <a:ext cx="2768564" cy="649922"/>
          </a:xfrm>
        </p:spPr>
        <p:txBody>
          <a:bodyPr/>
          <a:lstStyle/>
          <a:p>
            <a:r>
              <a:rPr lang="en-US" smtClean="0"/>
              <a:t>Network</a:t>
            </a:r>
            <a:endParaRPr lang="en-US"/>
          </a:p>
        </p:txBody>
      </p:sp>
    </p:spTree>
    <p:extLst>
      <p:ext uri="{BB962C8B-B14F-4D97-AF65-F5344CB8AC3E}">
        <p14:creationId xmlns:p14="http://schemas.microsoft.com/office/powerpoint/2010/main" val="215269689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통신 프로토콜</a:t>
            </a:r>
            <a:endParaRPr lang="en-US"/>
          </a:p>
        </p:txBody>
      </p:sp>
      <p:sp>
        <p:nvSpPr>
          <p:cNvPr id="3" name="내용 개체 틀 2"/>
          <p:cNvSpPr>
            <a:spLocks noGrp="1"/>
          </p:cNvSpPr>
          <p:nvPr>
            <p:ph idx="1"/>
          </p:nvPr>
        </p:nvSpPr>
        <p:spPr/>
        <p:txBody>
          <a:bodyPr/>
          <a:lstStyle/>
          <a:p>
            <a:r>
              <a:rPr lang="en-US" smtClean="0"/>
              <a:t>TCP/IP </a:t>
            </a:r>
            <a:r>
              <a:rPr lang="ko-KR" altLang="en-US" smtClean="0"/>
              <a:t>환경에서 프로토콜 정의 및 송수신</a:t>
            </a:r>
            <a:endParaRPr lang="en-US" altLang="ko-KR" smtClean="0"/>
          </a:p>
          <a:p>
            <a:r>
              <a:rPr lang="ko-KR" altLang="en-US" smtClean="0"/>
              <a:t>안정적인 데이터 송수신</a:t>
            </a:r>
            <a:endParaRPr lang="en-US" altLang="ko-KR" smtClean="0"/>
          </a:p>
          <a:p>
            <a:pPr lvl="1"/>
            <a:r>
              <a:rPr lang="ko-KR" altLang="en-US" smtClean="0"/>
              <a:t>오류 확인</a:t>
            </a:r>
            <a:r>
              <a:rPr lang="en-US" altLang="ko-KR" smtClean="0"/>
              <a:t>/</a:t>
            </a:r>
            <a:r>
              <a:rPr lang="ko-KR" altLang="en-US" smtClean="0"/>
              <a:t>오류 전송</a:t>
            </a:r>
            <a:endParaRPr lang="en-US" altLang="ko-KR" smtClean="0"/>
          </a:p>
          <a:p>
            <a:pPr lvl="1"/>
            <a:r>
              <a:rPr lang="ko-KR" altLang="en-US" smtClean="0"/>
              <a:t>가비지 데이터 필터링</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167</a:t>
            </a:fld>
            <a:endParaRPr lang="en-US"/>
          </a:p>
        </p:txBody>
      </p:sp>
    </p:spTree>
    <p:extLst>
      <p:ext uri="{BB962C8B-B14F-4D97-AF65-F5344CB8AC3E}">
        <p14:creationId xmlns:p14="http://schemas.microsoft.com/office/powerpoint/2010/main" val="137022731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시스템</a:t>
            </a:r>
            <a:r>
              <a:rPr lang="en-US" smtClean="0"/>
              <a:t> </a:t>
            </a:r>
            <a:r>
              <a:rPr lang="ko-KR" altLang="en-US" smtClean="0"/>
              <a:t>통신 시나리오</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168</a:t>
            </a:fld>
            <a:endParaRPr lang="en-US"/>
          </a:p>
        </p:txBody>
      </p:sp>
      <p:sp>
        <p:nvSpPr>
          <p:cNvPr id="8" name="직사각형 7"/>
          <p:cNvSpPr/>
          <p:nvPr/>
        </p:nvSpPr>
        <p:spPr>
          <a:xfrm flipH="1">
            <a:off x="6373155" y="2078986"/>
            <a:ext cx="51064" cy="3743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170727" y="2232839"/>
            <a:ext cx="64683" cy="358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p:cNvGrpSpPr/>
          <p:nvPr/>
        </p:nvGrpSpPr>
        <p:grpSpPr>
          <a:xfrm>
            <a:off x="3492032" y="2588267"/>
            <a:ext cx="2731559" cy="489831"/>
            <a:chOff x="2283918" y="2195469"/>
            <a:chExt cx="2165026" cy="543341"/>
          </a:xfrm>
        </p:grpSpPr>
        <p:cxnSp>
          <p:nvCxnSpPr>
            <p:cNvPr id="33" name="직선 화살표 연결선 32"/>
            <p:cNvCxnSpPr/>
            <p:nvPr/>
          </p:nvCxnSpPr>
          <p:spPr>
            <a:xfrm>
              <a:off x="2283918" y="2738810"/>
              <a:ext cx="2165026" cy="0"/>
            </a:xfrm>
            <a:prstGeom prst="straightConnector1">
              <a:avLst/>
            </a:prstGeom>
            <a:ln w="57150">
              <a:solidFill>
                <a:srgbClr val="0070C0"/>
              </a:solidFill>
              <a:headEnd type="triangle" w="med" len="med"/>
              <a:tailEnd type="none" w="med" len="med"/>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2556758" y="2195469"/>
              <a:ext cx="1668467" cy="375538"/>
            </a:xfrm>
            <a:prstGeom prst="rect">
              <a:avLst/>
            </a:prstGeom>
            <a:noFill/>
          </p:spPr>
          <p:txBody>
            <a:bodyPr wrap="none" rtlCol="0">
              <a:spAutoFit/>
            </a:bodyPr>
            <a:lstStyle/>
            <a:p>
              <a:r>
                <a:rPr lang="en-US" altLang="ko-KR" sz="1600" smtClean="0"/>
                <a:t>(1) </a:t>
              </a:r>
              <a:r>
                <a:rPr lang="ko-KR" altLang="en-US" sz="1600" smtClean="0"/>
                <a:t>환영메시지  </a:t>
              </a:r>
              <a:r>
                <a:rPr lang="en-US" altLang="ko-KR" sz="1600" smtClean="0"/>
                <a:t>(0x04)</a:t>
              </a:r>
              <a:endParaRPr lang="ko-KR" altLang="en-US" sz="1600" dirty="0"/>
            </a:p>
          </p:txBody>
        </p:sp>
      </p:grpSp>
      <p:grpSp>
        <p:nvGrpSpPr>
          <p:cNvPr id="20" name="그룹 19"/>
          <p:cNvGrpSpPr/>
          <p:nvPr/>
        </p:nvGrpSpPr>
        <p:grpSpPr>
          <a:xfrm>
            <a:off x="2909888" y="1621597"/>
            <a:ext cx="521678" cy="611242"/>
            <a:chOff x="656700" y="1506299"/>
            <a:chExt cx="447000" cy="602270"/>
          </a:xfrm>
        </p:grpSpPr>
        <p:sp>
          <p:nvSpPr>
            <p:cNvPr id="21" name="이등변 삼각형 20"/>
            <p:cNvSpPr/>
            <p:nvPr/>
          </p:nvSpPr>
          <p:spPr>
            <a:xfrm>
              <a:off x="656700" y="1698036"/>
              <a:ext cx="447000" cy="410533"/>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sz="1400" dirty="0"/>
            </a:p>
          </p:txBody>
        </p:sp>
        <p:sp>
          <p:nvSpPr>
            <p:cNvPr id="22" name="타원 21"/>
            <p:cNvSpPr/>
            <p:nvPr/>
          </p:nvSpPr>
          <p:spPr>
            <a:xfrm>
              <a:off x="716792" y="1506299"/>
              <a:ext cx="326816" cy="3385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grpSp>
        <p:nvGrpSpPr>
          <p:cNvPr id="42" name="그룹 41"/>
          <p:cNvGrpSpPr/>
          <p:nvPr/>
        </p:nvGrpSpPr>
        <p:grpSpPr>
          <a:xfrm>
            <a:off x="3514231" y="3372179"/>
            <a:ext cx="2731559" cy="454403"/>
            <a:chOff x="2283918" y="2234767"/>
            <a:chExt cx="2165026" cy="504043"/>
          </a:xfrm>
        </p:grpSpPr>
        <p:cxnSp>
          <p:nvCxnSpPr>
            <p:cNvPr id="43" name="직선 화살표 연결선 42"/>
            <p:cNvCxnSpPr/>
            <p:nvPr/>
          </p:nvCxnSpPr>
          <p:spPr>
            <a:xfrm>
              <a:off x="2283918" y="2738810"/>
              <a:ext cx="2165026" cy="0"/>
            </a:xfrm>
            <a:prstGeom prst="straightConnector1">
              <a:avLst/>
            </a:prstGeom>
            <a:ln w="57150">
              <a:solidFill>
                <a:srgbClr val="FFC00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551447" y="2234767"/>
              <a:ext cx="1594776" cy="375538"/>
            </a:xfrm>
            <a:prstGeom prst="rect">
              <a:avLst/>
            </a:prstGeom>
            <a:noFill/>
          </p:spPr>
          <p:txBody>
            <a:bodyPr wrap="none" rtlCol="0">
              <a:spAutoFit/>
            </a:bodyPr>
            <a:lstStyle/>
            <a:p>
              <a:r>
                <a:rPr lang="en-US" altLang="ko-KR" sz="1600" smtClean="0">
                  <a:solidFill>
                    <a:schemeClr val="accent2">
                      <a:lumMod val="75000"/>
                    </a:schemeClr>
                  </a:solidFill>
                </a:rPr>
                <a:t>(2) </a:t>
              </a:r>
              <a:r>
                <a:rPr lang="ko-KR" altLang="en-US" sz="1600" smtClean="0">
                  <a:solidFill>
                    <a:schemeClr val="accent2">
                      <a:lumMod val="75000"/>
                    </a:schemeClr>
                  </a:solidFill>
                </a:rPr>
                <a:t>단문메시지</a:t>
              </a:r>
              <a:r>
                <a:rPr lang="en-US" altLang="ko-KR" sz="1600" smtClean="0">
                  <a:solidFill>
                    <a:schemeClr val="accent2">
                      <a:lumMod val="75000"/>
                    </a:schemeClr>
                  </a:solidFill>
                </a:rPr>
                <a:t>(0x22)</a:t>
              </a:r>
              <a:endParaRPr lang="ko-KR" altLang="en-US" sz="1600" dirty="0">
                <a:solidFill>
                  <a:schemeClr val="accent2">
                    <a:lumMod val="75000"/>
                  </a:schemeClr>
                </a:solidFill>
              </a:endParaRPr>
            </a:p>
          </p:txBody>
        </p:sp>
      </p:grpSp>
      <p:cxnSp>
        <p:nvCxnSpPr>
          <p:cNvPr id="45" name="직선 화살표 연결선 44"/>
          <p:cNvCxnSpPr/>
          <p:nvPr/>
        </p:nvCxnSpPr>
        <p:spPr>
          <a:xfrm>
            <a:off x="3492032" y="4621923"/>
            <a:ext cx="2731559" cy="0"/>
          </a:xfrm>
          <a:prstGeom prst="straightConnector1">
            <a:avLst/>
          </a:prstGeom>
          <a:ln w="57150">
            <a:solidFill>
              <a:srgbClr val="00B050"/>
            </a:solidFill>
            <a:headEnd type="triangle" w="med" len="med"/>
            <a:tailEnd type="none" w="med" len="med"/>
          </a:ln>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3855143" y="4166927"/>
            <a:ext cx="1946367" cy="338554"/>
          </a:xfrm>
          <a:prstGeom prst="rect">
            <a:avLst/>
          </a:prstGeom>
          <a:noFill/>
        </p:spPr>
        <p:txBody>
          <a:bodyPr wrap="none" rtlCol="0">
            <a:spAutoFit/>
          </a:bodyPr>
          <a:lstStyle/>
          <a:p>
            <a:r>
              <a:rPr lang="en-US" altLang="ko-KR" sz="1600" smtClean="0"/>
              <a:t>(3) </a:t>
            </a:r>
            <a:r>
              <a:rPr lang="ko-KR" altLang="en-US" sz="1600" smtClean="0"/>
              <a:t>파일전송   </a:t>
            </a:r>
            <a:r>
              <a:rPr lang="en-US" altLang="ko-KR" sz="1600" smtClean="0"/>
              <a:t>(0x24)</a:t>
            </a:r>
            <a:endParaRPr lang="ko-KR" altLang="en-US" sz="1600" dirty="0"/>
          </a:p>
        </p:txBody>
      </p:sp>
      <p:grpSp>
        <p:nvGrpSpPr>
          <p:cNvPr id="47" name="그룹 46"/>
          <p:cNvGrpSpPr/>
          <p:nvPr/>
        </p:nvGrpSpPr>
        <p:grpSpPr>
          <a:xfrm>
            <a:off x="3492032" y="4952925"/>
            <a:ext cx="2731559" cy="440577"/>
            <a:chOff x="2283918" y="2250103"/>
            <a:chExt cx="2165026" cy="488707"/>
          </a:xfrm>
        </p:grpSpPr>
        <p:cxnSp>
          <p:nvCxnSpPr>
            <p:cNvPr id="48" name="직선 화살표 연결선 47"/>
            <p:cNvCxnSpPr/>
            <p:nvPr/>
          </p:nvCxnSpPr>
          <p:spPr>
            <a:xfrm>
              <a:off x="2283918" y="2738810"/>
              <a:ext cx="2165026" cy="0"/>
            </a:xfrm>
            <a:prstGeom prst="straightConnector1">
              <a:avLst/>
            </a:prstGeom>
            <a:ln w="57150">
              <a:solidFill>
                <a:schemeClr val="accent2">
                  <a:lumMod val="75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2550618" y="2250103"/>
              <a:ext cx="1631622" cy="375539"/>
            </a:xfrm>
            <a:prstGeom prst="rect">
              <a:avLst/>
            </a:prstGeom>
            <a:noFill/>
          </p:spPr>
          <p:txBody>
            <a:bodyPr wrap="none" rtlCol="0">
              <a:spAutoFit/>
            </a:bodyPr>
            <a:lstStyle/>
            <a:p>
              <a:r>
                <a:rPr lang="en-US" altLang="ko-KR" sz="1600" smtClean="0"/>
                <a:t>(4) </a:t>
              </a:r>
              <a:r>
                <a:rPr lang="ko-KR" altLang="en-US" sz="1600" smtClean="0"/>
                <a:t>종료 메시지</a:t>
              </a:r>
              <a:r>
                <a:rPr lang="en-US" altLang="ko-KR" sz="1600" smtClean="0"/>
                <a:t>(0x26)</a:t>
              </a:r>
              <a:endParaRPr lang="ko-KR" altLang="en-US" sz="1600" dirty="0"/>
            </a:p>
          </p:txBody>
        </p:sp>
      </p:grpSp>
      <p:sp>
        <p:nvSpPr>
          <p:cNvPr id="25" name="순서도: 자기 디스크 24"/>
          <p:cNvSpPr/>
          <p:nvPr/>
        </p:nvSpPr>
        <p:spPr>
          <a:xfrm>
            <a:off x="6011226" y="1659610"/>
            <a:ext cx="774921" cy="586227"/>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sz="1200" smtClean="0"/>
              <a:t>서버</a:t>
            </a:r>
            <a:endParaRPr lang="ko-KR" altLang="en-US" sz="1200" dirty="0"/>
          </a:p>
        </p:txBody>
      </p:sp>
    </p:spTree>
    <p:extLst>
      <p:ext uri="{BB962C8B-B14F-4D97-AF65-F5344CB8AC3E}">
        <p14:creationId xmlns:p14="http://schemas.microsoft.com/office/powerpoint/2010/main" val="4079728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ko-KR" altLang="en-US" smtClean="0"/>
              <a:t>통신 프레임 구조</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169</a:t>
            </a:fld>
            <a:endParaRPr lang="en-US"/>
          </a:p>
        </p:txBody>
      </p:sp>
      <p:graphicFrame>
        <p:nvGraphicFramePr>
          <p:cNvPr id="9" name="내용 개체 틀 7"/>
          <p:cNvGraphicFramePr>
            <a:graphicFrameLocks/>
          </p:cNvGraphicFramePr>
          <p:nvPr>
            <p:extLst>
              <p:ext uri="{D42A27DB-BD31-4B8C-83A1-F6EECF244321}">
                <p14:modId xmlns:p14="http://schemas.microsoft.com/office/powerpoint/2010/main" val="3726231122"/>
              </p:ext>
            </p:extLst>
          </p:nvPr>
        </p:nvGraphicFramePr>
        <p:xfrm>
          <a:off x="807822" y="1292770"/>
          <a:ext cx="8511074" cy="4795902"/>
        </p:xfrm>
        <a:graphic>
          <a:graphicData uri="http://schemas.openxmlformats.org/drawingml/2006/table">
            <a:tbl>
              <a:tblPr firstRow="1" firstCol="1" bandRow="1">
                <a:tableStyleId>{F5AB1C69-6EDB-4FF4-983F-18BD219EF322}</a:tableStyleId>
              </a:tblPr>
              <a:tblGrid>
                <a:gridCol w="770669">
                  <a:extLst>
                    <a:ext uri="{9D8B030D-6E8A-4147-A177-3AD203B41FA5}">
                      <a16:colId xmlns:a16="http://schemas.microsoft.com/office/drawing/2014/main" val="3649748749"/>
                    </a:ext>
                  </a:extLst>
                </a:gridCol>
                <a:gridCol w="1321727">
                  <a:extLst>
                    <a:ext uri="{9D8B030D-6E8A-4147-A177-3AD203B41FA5}">
                      <a16:colId xmlns:a16="http://schemas.microsoft.com/office/drawing/2014/main" val="2981431483"/>
                    </a:ext>
                  </a:extLst>
                </a:gridCol>
                <a:gridCol w="2840458">
                  <a:extLst>
                    <a:ext uri="{9D8B030D-6E8A-4147-A177-3AD203B41FA5}">
                      <a16:colId xmlns:a16="http://schemas.microsoft.com/office/drawing/2014/main" val="1768276085"/>
                    </a:ext>
                  </a:extLst>
                </a:gridCol>
                <a:gridCol w="909506">
                  <a:extLst>
                    <a:ext uri="{9D8B030D-6E8A-4147-A177-3AD203B41FA5}">
                      <a16:colId xmlns:a16="http://schemas.microsoft.com/office/drawing/2014/main" val="3845973093"/>
                    </a:ext>
                  </a:extLst>
                </a:gridCol>
                <a:gridCol w="596806">
                  <a:extLst>
                    <a:ext uri="{9D8B030D-6E8A-4147-A177-3AD203B41FA5}">
                      <a16:colId xmlns:a16="http://schemas.microsoft.com/office/drawing/2014/main" val="2238780480"/>
                    </a:ext>
                  </a:extLst>
                </a:gridCol>
                <a:gridCol w="2071908">
                  <a:extLst>
                    <a:ext uri="{9D8B030D-6E8A-4147-A177-3AD203B41FA5}">
                      <a16:colId xmlns:a16="http://schemas.microsoft.com/office/drawing/2014/main" val="4134734739"/>
                    </a:ext>
                  </a:extLst>
                </a:gridCol>
              </a:tblGrid>
              <a:tr h="484410">
                <a:tc gridSpan="2">
                  <a:txBody>
                    <a:bodyPr/>
                    <a:lstStyle/>
                    <a:p>
                      <a:pPr marL="0" marR="0" algn="ctr">
                        <a:lnSpc>
                          <a:spcPct val="116000"/>
                        </a:lnSpc>
                        <a:spcBef>
                          <a:spcPts val="0"/>
                        </a:spcBef>
                        <a:spcAft>
                          <a:spcPts val="0"/>
                        </a:spcAft>
                      </a:pPr>
                      <a:r>
                        <a:rPr lang="ko-KR" sz="1600" spc="-50">
                          <a:effectLst/>
                        </a:rPr>
                        <a:t>구분</a:t>
                      </a:r>
                      <a:endParaRPr lang="en-US" sz="1600" spc="-50">
                        <a:solidFill>
                          <a:srgbClr val="000000"/>
                        </a:solidFill>
                        <a:effectLst/>
                        <a:latin typeface="+mn-ea"/>
                        <a:ea typeface="+mn-ea"/>
                        <a:cs typeface="-윤고딕140"/>
                      </a:endParaRPr>
                    </a:p>
                  </a:txBody>
                  <a:tcPr marL="0" marR="17780" marT="17780" marB="53975" anchor="ctr"/>
                </a:tc>
                <a:tc hMerge="1">
                  <a:txBody>
                    <a:bodyPr/>
                    <a:lstStyle/>
                    <a:p>
                      <a:endParaRPr lang="en-US"/>
                    </a:p>
                  </a:txBody>
                  <a:tcPr/>
                </a:tc>
                <a:tc>
                  <a:txBody>
                    <a:bodyPr/>
                    <a:lstStyle/>
                    <a:p>
                      <a:pPr marL="0" marR="0" algn="ctr">
                        <a:lnSpc>
                          <a:spcPct val="116000"/>
                        </a:lnSpc>
                        <a:spcBef>
                          <a:spcPts val="0"/>
                        </a:spcBef>
                        <a:spcAft>
                          <a:spcPts val="0"/>
                        </a:spcAft>
                      </a:pPr>
                      <a:r>
                        <a:rPr lang="ko-KR" sz="1600" spc="-50">
                          <a:effectLst/>
                        </a:rPr>
                        <a:t>내용</a:t>
                      </a:r>
                      <a:endParaRPr lang="en-US" sz="1600" spc="-50">
                        <a:solidFill>
                          <a:srgbClr val="000000"/>
                        </a:solidFill>
                        <a:effectLst/>
                        <a:latin typeface="+mn-ea"/>
                        <a:ea typeface="+mn-ea"/>
                        <a:cs typeface="-윤고딕140"/>
                      </a:endParaRPr>
                    </a:p>
                  </a:txBody>
                  <a:tcPr marL="0" marR="17780" marT="17780" marB="53975" anchor="ctr"/>
                </a:tc>
                <a:tc>
                  <a:txBody>
                    <a:bodyPr/>
                    <a:lstStyle/>
                    <a:p>
                      <a:pPr marL="0" marR="0" algn="ctr">
                        <a:lnSpc>
                          <a:spcPct val="116000"/>
                        </a:lnSpc>
                        <a:spcBef>
                          <a:spcPts val="0"/>
                        </a:spcBef>
                        <a:spcAft>
                          <a:spcPts val="0"/>
                        </a:spcAft>
                      </a:pPr>
                      <a:r>
                        <a:rPr lang="ko-KR" altLang="en-US" sz="1600" spc="-50" smtClean="0">
                          <a:effectLst/>
                        </a:rPr>
                        <a:t>타입</a:t>
                      </a:r>
                      <a:endParaRPr lang="en-US" sz="1600" spc="-50">
                        <a:solidFill>
                          <a:srgbClr val="000000"/>
                        </a:solidFill>
                        <a:effectLst/>
                        <a:latin typeface="+mn-ea"/>
                        <a:ea typeface="+mn-ea"/>
                        <a:cs typeface="-윤고딕140"/>
                      </a:endParaRPr>
                    </a:p>
                  </a:txBody>
                  <a:tcPr marL="0" marR="17780" marT="17780" marB="53975" anchor="ctr"/>
                </a:tc>
                <a:tc>
                  <a:txBody>
                    <a:bodyPr/>
                    <a:lstStyle/>
                    <a:p>
                      <a:pPr marL="0" marR="0" algn="ctr">
                        <a:lnSpc>
                          <a:spcPct val="116000"/>
                        </a:lnSpc>
                        <a:spcBef>
                          <a:spcPts val="0"/>
                        </a:spcBef>
                        <a:spcAft>
                          <a:spcPts val="0"/>
                        </a:spcAft>
                      </a:pPr>
                      <a:r>
                        <a:rPr lang="ko-KR" sz="1600" spc="-50" smtClean="0">
                          <a:effectLst/>
                        </a:rPr>
                        <a:t>길이</a:t>
                      </a:r>
                      <a:endParaRPr lang="en-US" sz="1600" spc="-50">
                        <a:solidFill>
                          <a:srgbClr val="000000"/>
                        </a:solidFill>
                        <a:effectLst/>
                        <a:latin typeface="+mn-ea"/>
                        <a:ea typeface="+mn-ea"/>
                        <a:cs typeface="-윤고딕140"/>
                      </a:endParaRPr>
                    </a:p>
                  </a:txBody>
                  <a:tcPr marL="0" marR="17780" marT="17780" marB="53975" anchor="ctr"/>
                </a:tc>
                <a:tc>
                  <a:txBody>
                    <a:bodyPr/>
                    <a:lstStyle/>
                    <a:p>
                      <a:pPr marL="0" marR="0" algn="ctr">
                        <a:lnSpc>
                          <a:spcPct val="116000"/>
                        </a:lnSpc>
                        <a:spcBef>
                          <a:spcPts val="0"/>
                        </a:spcBef>
                        <a:spcAft>
                          <a:spcPts val="0"/>
                        </a:spcAft>
                      </a:pPr>
                      <a:r>
                        <a:rPr lang="ko-KR" sz="1600" spc="-50">
                          <a:effectLst/>
                        </a:rPr>
                        <a:t>비고</a:t>
                      </a:r>
                      <a:endParaRPr lang="en-US" sz="1600" spc="-50">
                        <a:solidFill>
                          <a:srgbClr val="000000"/>
                        </a:solidFill>
                        <a:effectLst/>
                        <a:latin typeface="+mn-ea"/>
                        <a:ea typeface="+mn-ea"/>
                        <a:cs typeface="-윤고딕140"/>
                      </a:endParaRPr>
                    </a:p>
                  </a:txBody>
                  <a:tcPr marL="0" marR="17780" marT="17780" marB="53975" anchor="ctr"/>
                </a:tc>
                <a:extLst>
                  <a:ext uri="{0D108BD9-81ED-4DB2-BD59-A6C34878D82A}">
                    <a16:rowId xmlns:a16="http://schemas.microsoft.com/office/drawing/2014/main" val="2775799838"/>
                  </a:ext>
                </a:extLst>
              </a:tr>
              <a:tr h="526732">
                <a:tc rowSpan="7">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Header</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OP Code</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a:effectLst/>
                        </a:rPr>
                        <a:t>운영코드</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spc="-75" smtClean="0">
                          <a:effectLst/>
                        </a:rPr>
                        <a:t>uchar</a:t>
                      </a:r>
                      <a:endParaRPr lang="en-US" sz="1600" spc="-75" smtClean="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1</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a:effectLst/>
                        </a:rPr>
                        <a:t>세부 운영코드 참조</a:t>
                      </a:r>
                      <a:endParaRPr lang="en-US" sz="1600" spc="-75">
                        <a:solidFill>
                          <a:srgbClr val="000000"/>
                        </a:solidFill>
                        <a:effectLst/>
                        <a:latin typeface="+mn-ea"/>
                        <a:ea typeface="+mn-ea"/>
                        <a:cs typeface="-윤고딕120"/>
                      </a:endParaRPr>
                    </a:p>
                  </a:txBody>
                  <a:tcPr marL="0" marR="17780" marT="17780" marB="53975" anchor="ctr"/>
                </a:tc>
                <a:extLst>
                  <a:ext uri="{0D108BD9-81ED-4DB2-BD59-A6C34878D82A}">
                    <a16:rowId xmlns:a16="http://schemas.microsoft.com/office/drawing/2014/main" val="410027540"/>
                  </a:ext>
                </a:extLst>
              </a:tr>
              <a:tr h="484410">
                <a:tc vMerge="1">
                  <a:txBody>
                    <a:bodyPr/>
                    <a:lstStyle/>
                    <a:p>
                      <a:endParaRPr lang="en-US"/>
                    </a:p>
                  </a:txBody>
                  <a:tcP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Sequence No</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dirty="0" err="1">
                          <a:effectLst/>
                        </a:rPr>
                        <a:t>송신정보에</a:t>
                      </a:r>
                      <a:r>
                        <a:rPr lang="ko-KR" sz="1600" spc="-75" dirty="0">
                          <a:effectLst/>
                        </a:rPr>
                        <a:t> 대한 일련번호</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spc="-75" smtClean="0">
                          <a:effectLst/>
                        </a:rPr>
                        <a:t>uint</a:t>
                      </a:r>
                      <a:endParaRPr lang="en-US" sz="1600" spc="-75" smtClean="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smtClean="0">
                          <a:effectLst/>
                        </a:rPr>
                        <a:t>4</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smtClean="0">
                          <a:effectLst/>
                        </a:rPr>
                        <a:t>순차적 증가</a:t>
                      </a:r>
                      <a:endParaRPr lang="en-US" sz="1600" spc="-75">
                        <a:solidFill>
                          <a:srgbClr val="000000"/>
                        </a:solidFill>
                        <a:effectLst/>
                        <a:latin typeface="+mn-ea"/>
                        <a:ea typeface="+mn-ea"/>
                        <a:cs typeface="-윤고딕120"/>
                      </a:endParaRPr>
                    </a:p>
                  </a:txBody>
                  <a:tcPr marL="0" marR="17780" marT="17780" marB="53975" anchor="ctr"/>
                </a:tc>
                <a:extLst>
                  <a:ext uri="{0D108BD9-81ED-4DB2-BD59-A6C34878D82A}">
                    <a16:rowId xmlns:a16="http://schemas.microsoft.com/office/drawing/2014/main" val="1979880749"/>
                  </a:ext>
                </a:extLst>
              </a:tr>
              <a:tr h="484410">
                <a:tc vMerge="1">
                  <a:txBody>
                    <a:bodyPr/>
                    <a:lstStyle/>
                    <a:p>
                      <a:endParaRPr lang="en-US"/>
                    </a:p>
                  </a:txBody>
                  <a:tcP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Flow Control</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a:effectLst/>
                        </a:rPr>
                        <a:t>메시지 응답 </a:t>
                      </a:r>
                      <a:r>
                        <a:rPr lang="ko-KR" sz="1600" spc="-75" smtClean="0">
                          <a:effectLst/>
                        </a:rPr>
                        <a:t>여부</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smtClean="0">
                          <a:effectLst/>
                        </a:rPr>
                        <a:t>uchar</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1</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0x00</a:t>
                      </a:r>
                      <a:r>
                        <a:rPr lang="en-US" sz="1600" spc="-75" smtClean="0">
                          <a:effectLst/>
                        </a:rPr>
                        <a:t>: </a:t>
                      </a:r>
                      <a:r>
                        <a:rPr lang="ko-KR" sz="1600" spc="-75" smtClean="0">
                          <a:effectLst/>
                        </a:rPr>
                        <a:t>응답없음</a:t>
                      </a:r>
                      <a:r>
                        <a:rPr lang="en-US" altLang="ko-KR" sz="1600" spc="-75" smtClean="0">
                          <a:effectLst/>
                        </a:rPr>
                        <a:t> (NACK)</a:t>
                      </a:r>
                      <a:endParaRPr lang="en-US" sz="1600" spc="-75">
                        <a:effectLst/>
                      </a:endParaRPr>
                    </a:p>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0x01</a:t>
                      </a:r>
                      <a:r>
                        <a:rPr lang="en-US" sz="1600" spc="-75" smtClean="0">
                          <a:effectLst/>
                        </a:rPr>
                        <a:t>: </a:t>
                      </a:r>
                      <a:r>
                        <a:rPr lang="ko-KR" sz="1600" spc="-75" smtClean="0">
                          <a:effectLst/>
                        </a:rPr>
                        <a:t>응답요구</a:t>
                      </a:r>
                      <a:r>
                        <a:rPr lang="en-US" altLang="ko-KR" sz="1600" spc="-75" smtClean="0">
                          <a:effectLst/>
                        </a:rPr>
                        <a:t> (ACK)</a:t>
                      </a:r>
                      <a:endParaRPr lang="en-US" sz="1600" spc="-75">
                        <a:solidFill>
                          <a:srgbClr val="000000"/>
                        </a:solidFill>
                        <a:effectLst/>
                        <a:latin typeface="+mn-ea"/>
                        <a:ea typeface="+mn-ea"/>
                        <a:cs typeface="-윤고딕120"/>
                      </a:endParaRPr>
                    </a:p>
                  </a:txBody>
                  <a:tcPr marL="0" marR="17780" marT="17780" marB="53975" anchor="ctr"/>
                </a:tc>
                <a:extLst>
                  <a:ext uri="{0D108BD9-81ED-4DB2-BD59-A6C34878D82A}">
                    <a16:rowId xmlns:a16="http://schemas.microsoft.com/office/drawing/2014/main" val="4021576397"/>
                  </a:ext>
                </a:extLst>
              </a:tr>
              <a:tr h="756318">
                <a:tc vMerge="1">
                  <a:txBody>
                    <a:bodyPr/>
                    <a:lstStyle/>
                    <a:p>
                      <a:endParaRPr lang="en-US"/>
                    </a:p>
                  </a:txBody>
                  <a:tcP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C/L</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smtClean="0">
                          <a:effectLst/>
                        </a:rPr>
                        <a:t>Continuous / Last</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spc="-75" smtClean="0">
                          <a:effectLst/>
                        </a:rPr>
                        <a:t>uchar</a:t>
                      </a:r>
                      <a:endParaRPr lang="en-US" sz="1600" spc="-75" smtClean="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1</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0x11</a:t>
                      </a:r>
                      <a:r>
                        <a:rPr lang="en-US" sz="1600" spc="-75" smtClean="0">
                          <a:effectLst/>
                        </a:rPr>
                        <a:t>: </a:t>
                      </a:r>
                      <a:r>
                        <a:rPr lang="ko-KR" sz="1600" spc="-75" smtClean="0">
                          <a:effectLst/>
                        </a:rPr>
                        <a:t>전송 </a:t>
                      </a:r>
                      <a:r>
                        <a:rPr lang="ko-KR" sz="1600" spc="-75">
                          <a:effectLst/>
                        </a:rPr>
                        <a:t>시작</a:t>
                      </a:r>
                      <a:endParaRPr lang="en-US" sz="1600" spc="-75">
                        <a:effectLst/>
                      </a:endParaRPr>
                    </a:p>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0x01</a:t>
                      </a:r>
                      <a:r>
                        <a:rPr lang="en-US" sz="1600" spc="-75" smtClean="0">
                          <a:effectLst/>
                        </a:rPr>
                        <a:t>: </a:t>
                      </a:r>
                      <a:r>
                        <a:rPr lang="ko-KR" sz="1600" spc="-75" smtClean="0">
                          <a:effectLst/>
                        </a:rPr>
                        <a:t>전송 </a:t>
                      </a:r>
                      <a:r>
                        <a:rPr lang="ko-KR" sz="1600" spc="-75">
                          <a:effectLst/>
                        </a:rPr>
                        <a:t>계속</a:t>
                      </a:r>
                      <a:endParaRPr lang="en-US" sz="1600" spc="-75">
                        <a:effectLst/>
                      </a:endParaRPr>
                    </a:p>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0x00</a:t>
                      </a:r>
                      <a:r>
                        <a:rPr lang="en-US" sz="1600" spc="-75" smtClean="0">
                          <a:effectLst/>
                        </a:rPr>
                        <a:t>: </a:t>
                      </a:r>
                      <a:r>
                        <a:rPr lang="ko-KR" sz="1600" spc="-75" smtClean="0">
                          <a:effectLst/>
                        </a:rPr>
                        <a:t>전송 </a:t>
                      </a:r>
                      <a:r>
                        <a:rPr lang="ko-KR" sz="1600" spc="-75">
                          <a:effectLst/>
                        </a:rPr>
                        <a:t>종료</a:t>
                      </a:r>
                      <a:endParaRPr lang="en-US" sz="1600" spc="-75">
                        <a:solidFill>
                          <a:srgbClr val="000000"/>
                        </a:solidFill>
                        <a:effectLst/>
                        <a:latin typeface="+mn-ea"/>
                        <a:ea typeface="+mn-ea"/>
                        <a:cs typeface="-윤고딕120"/>
                      </a:endParaRPr>
                    </a:p>
                  </a:txBody>
                  <a:tcPr marL="0" marR="17780" marT="17780" marB="53975" anchor="ctr"/>
                </a:tc>
                <a:extLst>
                  <a:ext uri="{0D108BD9-81ED-4DB2-BD59-A6C34878D82A}">
                    <a16:rowId xmlns:a16="http://schemas.microsoft.com/office/drawing/2014/main" val="4221181723"/>
                  </a:ext>
                </a:extLst>
              </a:tr>
              <a:tr h="484410">
                <a:tc vMerge="1">
                  <a:txBody>
                    <a:bodyPr/>
                    <a:lstStyle/>
                    <a:p>
                      <a:endParaRPr lang="en-US"/>
                    </a:p>
                  </a:txBody>
                  <a:tcP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a:effectLst/>
                        </a:rPr>
                        <a:t>시간정보</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 </a:t>
                      </a:r>
                      <a:r>
                        <a:rPr lang="ko-KR" altLang="en-US" sz="1600" spc="-75" smtClean="0">
                          <a:effectLst/>
                        </a:rPr>
                        <a:t>전송 </a:t>
                      </a:r>
                      <a:r>
                        <a:rPr lang="ko-KR" sz="1600" spc="-75" smtClean="0">
                          <a:effectLst/>
                        </a:rPr>
                        <a:t>시각</a:t>
                      </a:r>
                      <a:r>
                        <a:rPr lang="en-US" sz="1600" spc="-75" smtClean="0">
                          <a:effectLst/>
                        </a:rPr>
                        <a:t> </a:t>
                      </a:r>
                      <a:r>
                        <a:rPr lang="en-US" sz="1600" spc="-75">
                          <a:effectLst/>
                        </a:rPr>
                        <a:t>[</a:t>
                      </a:r>
                      <a:r>
                        <a:rPr lang="ko-KR" sz="1600" spc="-75">
                          <a:effectLst/>
                        </a:rPr>
                        <a:t>년</a:t>
                      </a:r>
                      <a:r>
                        <a:rPr lang="en-US" sz="1600" spc="-75">
                          <a:effectLst/>
                        </a:rPr>
                        <a:t>,</a:t>
                      </a:r>
                      <a:r>
                        <a:rPr lang="ko-KR" sz="1600" spc="-75">
                          <a:effectLst/>
                        </a:rPr>
                        <a:t>월</a:t>
                      </a:r>
                      <a:r>
                        <a:rPr lang="en-US" sz="1600" spc="-75">
                          <a:effectLst/>
                        </a:rPr>
                        <a:t>,</a:t>
                      </a:r>
                      <a:r>
                        <a:rPr lang="ko-KR" sz="1600" spc="-75">
                          <a:effectLst/>
                        </a:rPr>
                        <a:t>일</a:t>
                      </a:r>
                      <a:r>
                        <a:rPr lang="en-US" sz="1600" spc="-75">
                          <a:effectLst/>
                        </a:rPr>
                        <a:t>,</a:t>
                      </a:r>
                      <a:r>
                        <a:rPr lang="ko-KR" sz="1600" spc="-75">
                          <a:effectLst/>
                        </a:rPr>
                        <a:t>시</a:t>
                      </a:r>
                      <a:r>
                        <a:rPr lang="en-US" sz="1600" spc="-75">
                          <a:effectLst/>
                        </a:rPr>
                        <a:t>,</a:t>
                      </a:r>
                      <a:r>
                        <a:rPr lang="ko-KR" sz="1600" spc="-75">
                          <a:effectLst/>
                        </a:rPr>
                        <a:t>분</a:t>
                      </a:r>
                      <a:r>
                        <a:rPr lang="en-US" sz="1600" spc="-75">
                          <a:effectLst/>
                        </a:rPr>
                        <a:t>,</a:t>
                      </a:r>
                      <a:r>
                        <a:rPr lang="ko-KR" sz="1600" spc="-75">
                          <a:effectLst/>
                        </a:rPr>
                        <a:t>초</a:t>
                      </a:r>
                      <a:r>
                        <a:rPr lang="en-US" sz="1600" spc="-75">
                          <a:effectLst/>
                        </a:rPr>
                        <a:t>]</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err="1" smtClean="0">
                          <a:solidFill>
                            <a:schemeClr val="dk1"/>
                          </a:solidFill>
                          <a:effectLst/>
                          <a:latin typeface="+mn-lt"/>
                          <a:ea typeface="+mn-ea"/>
                          <a:cs typeface="+mn-cs"/>
                        </a:rPr>
                        <a:t>uint</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smtClean="0">
                          <a:effectLst/>
                        </a:rPr>
                        <a:t>4</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smtClean="0">
                          <a:effectLst/>
                        </a:rPr>
                        <a:t>DATE</a:t>
                      </a:r>
                      <a:endParaRPr lang="en-US" sz="1600" spc="-75">
                        <a:solidFill>
                          <a:srgbClr val="000000"/>
                        </a:solidFill>
                        <a:effectLst/>
                        <a:latin typeface="+mn-ea"/>
                        <a:ea typeface="+mn-ea"/>
                        <a:cs typeface="-윤고딕120"/>
                      </a:endParaRPr>
                    </a:p>
                  </a:txBody>
                  <a:tcPr marL="0" marR="17780" marT="17780" marB="53975" anchor="ctr"/>
                </a:tc>
                <a:extLst>
                  <a:ext uri="{0D108BD9-81ED-4DB2-BD59-A6C34878D82A}">
                    <a16:rowId xmlns:a16="http://schemas.microsoft.com/office/drawing/2014/main" val="862002677"/>
                  </a:ext>
                </a:extLst>
              </a:tr>
              <a:tr h="484410">
                <a:tc vMerge="1">
                  <a:txBody>
                    <a:bodyPr/>
                    <a:lstStyle/>
                    <a:p>
                      <a:endParaRPr lang="en-US"/>
                    </a:p>
                  </a:txBody>
                  <a:tcP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smtClean="0">
                          <a:effectLst/>
                        </a:rPr>
                        <a:t>단말기</a:t>
                      </a:r>
                      <a:r>
                        <a:rPr lang="en-US" sz="1600" spc="-75" smtClean="0">
                          <a:effectLst/>
                        </a:rPr>
                        <a:t> </a:t>
                      </a:r>
                      <a:r>
                        <a:rPr lang="en-US" sz="1600" spc="-75">
                          <a:effectLst/>
                        </a:rPr>
                        <a:t>ID</a:t>
                      </a:r>
                      <a:endParaRPr lang="en-US" sz="1600" spc="-75">
                        <a:solidFill>
                          <a:srgbClr val="000000"/>
                        </a:solidFill>
                        <a:effectLst/>
                        <a:latin typeface="+mn-ea"/>
                        <a:ea typeface="+mn-ea"/>
                        <a:cs typeface="-윤고딕120"/>
                      </a:endParaRPr>
                    </a:p>
                  </a:txBody>
                  <a:tcPr marL="17780" marR="17780" marT="17780" marB="17780" anchor="ctr"/>
                </a:tc>
                <a:tc>
                  <a:txBody>
                    <a:bodyPr/>
                    <a:lstStyle/>
                    <a:p>
                      <a:pPr marL="63500" marR="63500" algn="l"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600" spc="-75" smtClean="0">
                          <a:effectLst/>
                        </a:rPr>
                        <a:t> 단말기 고유번호</a:t>
                      </a:r>
                      <a:endParaRPr lang="en-US" sz="16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smtClean="0">
                          <a:effectLst/>
                        </a:rPr>
                        <a:t>uint</a:t>
                      </a:r>
                      <a:endParaRPr lang="en-US" sz="1600" spc="-75">
                        <a:solidFill>
                          <a:schemeClr val="tx1"/>
                        </a:solidFill>
                        <a:effectLst/>
                        <a:latin typeface="+mn-ea"/>
                        <a:ea typeface="+mn-ea"/>
                        <a:cs typeface="-윤고딕120"/>
                      </a:endParaRPr>
                    </a:p>
                  </a:txBody>
                  <a:tcPr marL="17780" marR="17780" marT="17780" marB="17780"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smtClean="0">
                          <a:effectLst/>
                        </a:rPr>
                        <a:t>4</a:t>
                      </a:r>
                      <a:endParaRPr lang="en-US" sz="1600" spc="-75" dirty="0">
                        <a:solidFill>
                          <a:srgbClr val="000000"/>
                        </a:solidFill>
                        <a:effectLst/>
                        <a:latin typeface="+mn-ea"/>
                        <a:ea typeface="+mn-ea"/>
                        <a:cs typeface="-윤고딕120"/>
                      </a:endParaRPr>
                    </a:p>
                  </a:txBody>
                  <a:tcPr marL="17780" marR="17780" marT="17780" marB="17780" anchor="ctr"/>
                </a:tc>
                <a:tc>
                  <a:txBody>
                    <a:bodyPr/>
                    <a:lstStyle/>
                    <a:p>
                      <a:endParaRPr lang="en-US" dirty="0"/>
                    </a:p>
                  </a:txBody>
                  <a:tcPr marL="0" marR="17780" marT="17780" marB="53975" anchor="ctr"/>
                </a:tc>
                <a:extLst>
                  <a:ext uri="{0D108BD9-81ED-4DB2-BD59-A6C34878D82A}">
                    <a16:rowId xmlns:a16="http://schemas.microsoft.com/office/drawing/2014/main" val="1734891688"/>
                  </a:ext>
                </a:extLst>
              </a:tr>
              <a:tr h="484410">
                <a:tc vMerge="1">
                  <a:txBody>
                    <a:bodyPr/>
                    <a:lstStyle/>
                    <a:p>
                      <a:endParaRPr lang="en-US" sz="1600"/>
                    </a:p>
                  </a:txBody>
                  <a:tcPr marL="17780" marR="17780" marT="17780" marB="17780" anchor="ctr">
                    <a:lnL>
                      <a:noFill/>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solidFill>
                      <a:srgbClr val="FFFFFF"/>
                    </a:solidFill>
                  </a:tcP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Data Length</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Body</a:t>
                      </a:r>
                      <a:r>
                        <a:rPr lang="ko-KR" sz="1600" spc="-75">
                          <a:effectLst/>
                        </a:rPr>
                        <a:t>의 데이터 크기</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spc="-75" smtClean="0">
                          <a:effectLst/>
                        </a:rPr>
                        <a:t>uint</a:t>
                      </a:r>
                      <a:endParaRPr lang="en-US" sz="1600" spc="-75" smtClean="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smtClean="0">
                          <a:effectLst/>
                        </a:rPr>
                        <a:t>4</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smtClean="0">
                          <a:effectLst/>
                        </a:rPr>
                        <a:t>n</a:t>
                      </a:r>
                      <a:endParaRPr lang="en-US" sz="1600" spc="-75">
                        <a:solidFill>
                          <a:srgbClr val="000000"/>
                        </a:solidFill>
                        <a:effectLst/>
                        <a:latin typeface="+mn-ea"/>
                        <a:ea typeface="+mn-ea"/>
                        <a:cs typeface="-윤고딕120"/>
                      </a:endParaRPr>
                    </a:p>
                  </a:txBody>
                  <a:tcPr marL="0" marR="17780" marT="17780" marB="53975" anchor="ctr"/>
                </a:tc>
                <a:extLst>
                  <a:ext uri="{0D108BD9-81ED-4DB2-BD59-A6C34878D82A}">
                    <a16:rowId xmlns:a16="http://schemas.microsoft.com/office/drawing/2014/main" val="3172451980"/>
                  </a:ext>
                </a:extLst>
              </a:tr>
              <a:tr h="484410">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Body</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Data</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a:effectLst/>
                        </a:rPr>
                        <a:t>운영 코드에 따른 데이터</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spc="-75" smtClean="0">
                          <a:effectLst/>
                        </a:rPr>
                        <a:t>OpBody</a:t>
                      </a:r>
                      <a:endParaRPr lang="en-US" sz="1600" spc="-75" smtClean="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n</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a:effectLst/>
                        </a:rPr>
                        <a:t> </a:t>
                      </a:r>
                      <a:endParaRPr lang="en-US" sz="1600" spc="-75" dirty="0">
                        <a:solidFill>
                          <a:srgbClr val="000000"/>
                        </a:solidFill>
                        <a:effectLst/>
                        <a:latin typeface="+mn-ea"/>
                        <a:ea typeface="+mn-ea"/>
                        <a:cs typeface="-윤고딕120"/>
                      </a:endParaRPr>
                    </a:p>
                  </a:txBody>
                  <a:tcPr marL="0" marR="17780" marT="17780" marB="53975" anchor="ctr"/>
                </a:tc>
                <a:extLst>
                  <a:ext uri="{0D108BD9-81ED-4DB2-BD59-A6C34878D82A}">
                    <a16:rowId xmlns:a16="http://schemas.microsoft.com/office/drawing/2014/main" val="60239547"/>
                  </a:ext>
                </a:extLst>
              </a:tr>
            </a:tbl>
          </a:graphicData>
        </a:graphic>
      </p:graphicFrame>
    </p:spTree>
    <p:extLst>
      <p:ext uri="{BB962C8B-B14F-4D97-AF65-F5344CB8AC3E}">
        <p14:creationId xmlns:p14="http://schemas.microsoft.com/office/powerpoint/2010/main" val="601971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mtClean="0"/>
              <a:t>강의 개요</a:t>
            </a:r>
            <a:endParaRPr lang="en-US" dirty="0"/>
          </a:p>
        </p:txBody>
      </p:sp>
      <p:sp>
        <p:nvSpPr>
          <p:cNvPr id="4" name="날짜 개체 틀 3"/>
          <p:cNvSpPr>
            <a:spLocks noGrp="1"/>
          </p:cNvSpPr>
          <p:nvPr>
            <p:ph type="dt" sz="half" idx="10"/>
          </p:nvPr>
        </p:nvSpPr>
        <p:spPr/>
        <p:txBody>
          <a:bodyPr/>
          <a:lstStyle/>
          <a:p>
            <a:fld id="{A990364F-F637-4837-B306-2E50FA4482B3}"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a:t>
            </a:fld>
            <a:endParaRPr lang="en-US"/>
          </a:p>
        </p:txBody>
      </p:sp>
      <p:grpSp>
        <p:nvGrpSpPr>
          <p:cNvPr id="8" name="그룹 7"/>
          <p:cNvGrpSpPr/>
          <p:nvPr/>
        </p:nvGrpSpPr>
        <p:grpSpPr>
          <a:xfrm>
            <a:off x="2051858" y="1714424"/>
            <a:ext cx="5802284" cy="4015046"/>
            <a:chOff x="2459182" y="407814"/>
            <a:chExt cx="4987636" cy="5593975"/>
          </a:xfrm>
        </p:grpSpPr>
        <p:sp>
          <p:nvSpPr>
            <p:cNvPr id="7" name="모서리가 둥근 직사각형 6"/>
            <p:cNvSpPr/>
            <p:nvPr/>
          </p:nvSpPr>
          <p:spPr>
            <a:xfrm>
              <a:off x="2459182" y="4705003"/>
              <a:ext cx="4987636" cy="1296786"/>
            </a:xfrm>
            <a:prstGeom prst="round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000" smtClean="0">
                  <a:latin typeface="Sitka Text" panose="02000505000000020004" pitchFamily="2" charset="0"/>
                </a:rPr>
                <a:t>Unix(Linux) </a:t>
              </a:r>
              <a:r>
                <a:rPr lang="en-US" sz="4000" baseline="30000" smtClean="0">
                  <a:latin typeface="Sitka Text" panose="02000505000000020004" pitchFamily="2" charset="0"/>
                </a:rPr>
                <a:t>**</a:t>
              </a:r>
              <a:endParaRPr lang="en-US" sz="4000">
                <a:latin typeface="Sitka Text" panose="02000505000000020004" pitchFamily="2" charset="0"/>
              </a:endParaRPr>
            </a:p>
          </p:txBody>
        </p:sp>
        <p:sp>
          <p:nvSpPr>
            <p:cNvPr id="9" name="모서리가 둥근 직사각형 8"/>
            <p:cNvSpPr/>
            <p:nvPr/>
          </p:nvSpPr>
          <p:spPr>
            <a:xfrm>
              <a:off x="2459182" y="3272606"/>
              <a:ext cx="4987636" cy="1296786"/>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000" smtClean="0">
                  <a:latin typeface="Sitka Text" panose="02000505000000020004" pitchFamily="2" charset="0"/>
                </a:rPr>
                <a:t>C Programming </a:t>
              </a:r>
              <a:r>
                <a:rPr lang="en-US" sz="4000" baseline="30000" smtClean="0">
                  <a:latin typeface="Sitka Text" panose="02000505000000020004" pitchFamily="2" charset="0"/>
                </a:rPr>
                <a:t>***</a:t>
              </a:r>
              <a:endParaRPr lang="en-US" sz="4000">
                <a:latin typeface="Sitka Text" panose="02000505000000020004" pitchFamily="2" charset="0"/>
              </a:endParaRPr>
            </a:p>
          </p:txBody>
        </p:sp>
        <p:sp>
          <p:nvSpPr>
            <p:cNvPr id="10" name="모서리가 둥근 직사각형 9"/>
            <p:cNvSpPr/>
            <p:nvPr/>
          </p:nvSpPr>
          <p:spPr>
            <a:xfrm>
              <a:off x="2459182" y="1840210"/>
              <a:ext cx="4987636" cy="1296786"/>
            </a:xfrm>
            <a:prstGeom prst="roundRect">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000" smtClean="0">
                  <a:latin typeface="Sitka Text" panose="02000505000000020004" pitchFamily="2" charset="0"/>
                </a:rPr>
                <a:t>System Call </a:t>
              </a:r>
              <a:r>
                <a:rPr lang="en-US" sz="4000" baseline="30000" smtClean="0">
                  <a:latin typeface="Sitka Text" panose="02000505000000020004" pitchFamily="2" charset="0"/>
                </a:rPr>
                <a:t>****</a:t>
              </a:r>
              <a:endParaRPr lang="en-US" sz="4000" baseline="30000">
                <a:latin typeface="Sitka Text" panose="02000505000000020004" pitchFamily="2" charset="0"/>
              </a:endParaRPr>
            </a:p>
          </p:txBody>
        </p:sp>
        <p:sp>
          <p:nvSpPr>
            <p:cNvPr id="11" name="모서리가 둥근 직사각형 10"/>
            <p:cNvSpPr/>
            <p:nvPr/>
          </p:nvSpPr>
          <p:spPr>
            <a:xfrm>
              <a:off x="2459182" y="407814"/>
              <a:ext cx="4987636" cy="1296786"/>
            </a:xfrm>
            <a:prstGeom prst="roundRect">
              <a:avLst/>
            </a:prstGeom>
            <a:solidFill>
              <a:schemeClr val="accent2">
                <a:lumMod val="20000"/>
                <a:lumOff val="8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000" smtClean="0">
                  <a:latin typeface="Sitka Text" panose="02000505000000020004" pitchFamily="2" charset="0"/>
                </a:rPr>
                <a:t>Kernel </a:t>
              </a:r>
              <a:r>
                <a:rPr lang="en-US" sz="4000" baseline="30000" smtClean="0">
                  <a:latin typeface="Sitka Text" panose="02000505000000020004" pitchFamily="2" charset="0"/>
                </a:rPr>
                <a:t>*</a:t>
              </a:r>
              <a:endParaRPr lang="en-US" sz="4000">
                <a:latin typeface="Sitka Text" panose="02000505000000020004" pitchFamily="2" charset="0"/>
              </a:endParaRPr>
            </a:p>
          </p:txBody>
        </p:sp>
      </p:grpSp>
      <p:sp>
        <p:nvSpPr>
          <p:cNvPr id="3" name="TextBox 2"/>
          <p:cNvSpPr txBox="1"/>
          <p:nvPr/>
        </p:nvSpPr>
        <p:spPr>
          <a:xfrm>
            <a:off x="7373174" y="885646"/>
            <a:ext cx="1851789" cy="400110"/>
          </a:xfrm>
          <a:prstGeom prst="rect">
            <a:avLst/>
          </a:prstGeom>
          <a:noFill/>
        </p:spPr>
        <p:txBody>
          <a:bodyPr wrap="none" rtlCol="0">
            <a:spAutoFit/>
          </a:bodyPr>
          <a:lstStyle/>
          <a:p>
            <a:r>
              <a:rPr lang="en-US" sz="2000" smtClean="0">
                <a:solidFill>
                  <a:schemeClr val="tx1">
                    <a:lumMod val="50000"/>
                    <a:lumOff val="50000"/>
                  </a:schemeClr>
                </a:solidFill>
                <a:latin typeface="바탕체" panose="02030609000101010101" pitchFamily="17" charset="-127"/>
                <a:ea typeface="바탕체" panose="02030609000101010101" pitchFamily="17" charset="-127"/>
              </a:rPr>
              <a:t>* </a:t>
            </a:r>
            <a:r>
              <a:rPr lang="ko-KR" altLang="en-US" sz="2000" smtClean="0">
                <a:solidFill>
                  <a:schemeClr val="tx1">
                    <a:lumMod val="50000"/>
                    <a:lumOff val="50000"/>
                  </a:schemeClr>
                </a:solidFill>
                <a:latin typeface="바탕체" panose="02030609000101010101" pitchFamily="17" charset="-127"/>
                <a:ea typeface="바탕체" panose="02030609000101010101" pitchFamily="17" charset="-127"/>
              </a:rPr>
              <a:t>강의 빈도수</a:t>
            </a:r>
            <a:endParaRPr lang="en-US" sz="2000">
              <a:solidFill>
                <a:schemeClr val="tx1">
                  <a:lumMod val="50000"/>
                  <a:lumOff val="50000"/>
                </a:schemeClr>
              </a:solidFill>
              <a:latin typeface="바탕체" panose="02030609000101010101" pitchFamily="17" charset="-127"/>
              <a:ea typeface="바탕체" panose="02030609000101010101" pitchFamily="17" charset="-127"/>
            </a:endParaRPr>
          </a:p>
        </p:txBody>
      </p:sp>
      <p:sp>
        <p:nvSpPr>
          <p:cNvPr id="12" name="바닥글 개체 틀 11"/>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02839658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Op Code </a:t>
            </a:r>
            <a:r>
              <a:rPr lang="ko-KR" altLang="en-US" smtClean="0"/>
              <a:t>정의</a:t>
            </a:r>
            <a:endParaRPr lang="en-US"/>
          </a:p>
        </p:txBody>
      </p:sp>
      <p:sp>
        <p:nvSpPr>
          <p:cNvPr id="3" name="날짜 개체 틀 2"/>
          <p:cNvSpPr>
            <a:spLocks noGrp="1"/>
          </p:cNvSpPr>
          <p:nvPr>
            <p:ph type="dt" sz="half" idx="10"/>
          </p:nvPr>
        </p:nvSpPr>
        <p:spPr/>
        <p:txBody>
          <a:bodyPr/>
          <a:lstStyle/>
          <a:p>
            <a:fld id="{3AA1FE0E-AA01-41A1-A033-2E9B9BC9BE14}" type="datetime1">
              <a:rPr lang="ko-KR" altLang="en-US" smtClean="0"/>
              <a:t>2018-12-02</a:t>
            </a:fld>
            <a:endParaRPr lang="en-US"/>
          </a:p>
        </p:txBody>
      </p:sp>
      <p:sp>
        <p:nvSpPr>
          <p:cNvPr id="4" name="바닥글 개체 틀 3"/>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5" name="슬라이드 번호 개체 틀 4"/>
          <p:cNvSpPr>
            <a:spLocks noGrp="1"/>
          </p:cNvSpPr>
          <p:nvPr>
            <p:ph type="sldNum" sz="quarter" idx="12"/>
          </p:nvPr>
        </p:nvSpPr>
        <p:spPr/>
        <p:txBody>
          <a:bodyPr/>
          <a:lstStyle/>
          <a:p>
            <a:fld id="{AA0EB1BB-D2B3-481B-A5E1-F093F8D3CD29}" type="slidenum">
              <a:rPr lang="en-US" smtClean="0"/>
              <a:t>170</a:t>
            </a:fld>
            <a:endParaRPr lang="en-US"/>
          </a:p>
        </p:txBody>
      </p:sp>
      <p:graphicFrame>
        <p:nvGraphicFramePr>
          <p:cNvPr id="6" name="내용 개체 틀 7"/>
          <p:cNvGraphicFramePr>
            <a:graphicFrameLocks/>
          </p:cNvGraphicFramePr>
          <p:nvPr>
            <p:extLst>
              <p:ext uri="{D42A27DB-BD31-4B8C-83A1-F6EECF244321}">
                <p14:modId xmlns:p14="http://schemas.microsoft.com/office/powerpoint/2010/main" val="2477881833"/>
              </p:ext>
            </p:extLst>
          </p:nvPr>
        </p:nvGraphicFramePr>
        <p:xfrm>
          <a:off x="801191" y="1235677"/>
          <a:ext cx="8351518" cy="3707025"/>
        </p:xfrm>
        <a:graphic>
          <a:graphicData uri="http://schemas.openxmlformats.org/drawingml/2006/table">
            <a:tbl>
              <a:tblPr firstRow="1" firstCol="1" bandRow="1">
                <a:tableStyleId>{F5AB1C69-6EDB-4FF4-983F-18BD219EF322}</a:tableStyleId>
              </a:tblPr>
              <a:tblGrid>
                <a:gridCol w="1307695">
                  <a:extLst>
                    <a:ext uri="{9D8B030D-6E8A-4147-A177-3AD203B41FA5}">
                      <a16:colId xmlns:a16="http://schemas.microsoft.com/office/drawing/2014/main" val="550205428"/>
                    </a:ext>
                  </a:extLst>
                </a:gridCol>
                <a:gridCol w="1046206">
                  <a:extLst>
                    <a:ext uri="{9D8B030D-6E8A-4147-A177-3AD203B41FA5}">
                      <a16:colId xmlns:a16="http://schemas.microsoft.com/office/drawing/2014/main" val="1721384799"/>
                    </a:ext>
                  </a:extLst>
                </a:gridCol>
                <a:gridCol w="823784">
                  <a:extLst>
                    <a:ext uri="{9D8B030D-6E8A-4147-A177-3AD203B41FA5}">
                      <a16:colId xmlns:a16="http://schemas.microsoft.com/office/drawing/2014/main" val="2576897502"/>
                    </a:ext>
                  </a:extLst>
                </a:gridCol>
                <a:gridCol w="700216">
                  <a:extLst>
                    <a:ext uri="{9D8B030D-6E8A-4147-A177-3AD203B41FA5}">
                      <a16:colId xmlns:a16="http://schemas.microsoft.com/office/drawing/2014/main" val="2632253377"/>
                    </a:ext>
                  </a:extLst>
                </a:gridCol>
                <a:gridCol w="3509319">
                  <a:extLst>
                    <a:ext uri="{9D8B030D-6E8A-4147-A177-3AD203B41FA5}">
                      <a16:colId xmlns:a16="http://schemas.microsoft.com/office/drawing/2014/main" val="1115996476"/>
                    </a:ext>
                  </a:extLst>
                </a:gridCol>
                <a:gridCol w="964298">
                  <a:extLst>
                    <a:ext uri="{9D8B030D-6E8A-4147-A177-3AD203B41FA5}">
                      <a16:colId xmlns:a16="http://schemas.microsoft.com/office/drawing/2014/main" val="1552289962"/>
                    </a:ext>
                  </a:extLst>
                </a:gridCol>
              </a:tblGrid>
              <a:tr h="529575">
                <a:tc>
                  <a:txBody>
                    <a:bodyPr/>
                    <a:lstStyle/>
                    <a:p>
                      <a:pPr marL="0" marR="0" algn="ctr">
                        <a:lnSpc>
                          <a:spcPct val="116000"/>
                        </a:lnSpc>
                        <a:spcBef>
                          <a:spcPts val="0"/>
                        </a:spcBef>
                        <a:spcAft>
                          <a:spcPts val="0"/>
                        </a:spcAft>
                      </a:pPr>
                      <a:r>
                        <a:rPr lang="ko-KR" sz="1200" spc="-50">
                          <a:effectLst/>
                        </a:rPr>
                        <a:t>구분</a:t>
                      </a:r>
                      <a:endParaRPr lang="en-US" sz="1200" spc="-50">
                        <a:solidFill>
                          <a:srgbClr val="000000"/>
                        </a:solidFill>
                        <a:effectLst/>
                        <a:latin typeface="+mn-ea"/>
                        <a:ea typeface="+mn-ea"/>
                        <a:cs typeface="-윤고딕140"/>
                      </a:endParaRPr>
                    </a:p>
                  </a:txBody>
                  <a:tcPr marL="0" marR="16955" marT="16955" marB="51469" anchor="ctr"/>
                </a:tc>
                <a:tc>
                  <a:txBody>
                    <a:bodyPr/>
                    <a:lstStyle/>
                    <a:p>
                      <a:pPr marL="0" marR="0" algn="ctr">
                        <a:lnSpc>
                          <a:spcPct val="116000"/>
                        </a:lnSpc>
                        <a:spcBef>
                          <a:spcPts val="0"/>
                        </a:spcBef>
                        <a:spcAft>
                          <a:spcPts val="0"/>
                        </a:spcAft>
                      </a:pPr>
                      <a:r>
                        <a:rPr lang="ko-KR" sz="1200" spc="-50">
                          <a:effectLst/>
                        </a:rPr>
                        <a:t>항목</a:t>
                      </a:r>
                      <a:endParaRPr lang="en-US" sz="1200" spc="-50">
                        <a:solidFill>
                          <a:srgbClr val="000000"/>
                        </a:solidFill>
                        <a:effectLst/>
                        <a:latin typeface="+mn-ea"/>
                        <a:ea typeface="+mn-ea"/>
                        <a:cs typeface="-윤고딕140"/>
                      </a:endParaRPr>
                    </a:p>
                  </a:txBody>
                  <a:tcPr marL="0" marR="16955" marT="16955" marB="51469" anchor="ctr"/>
                </a:tc>
                <a:tc>
                  <a:txBody>
                    <a:bodyPr/>
                    <a:lstStyle/>
                    <a:p>
                      <a:pPr marL="0" marR="0" algn="ctr">
                        <a:lnSpc>
                          <a:spcPct val="116000"/>
                        </a:lnSpc>
                        <a:spcBef>
                          <a:spcPts val="0"/>
                        </a:spcBef>
                        <a:spcAft>
                          <a:spcPts val="0"/>
                        </a:spcAft>
                      </a:pPr>
                      <a:r>
                        <a:rPr lang="en-US" sz="1200" spc="-60">
                          <a:effectLst/>
                        </a:rPr>
                        <a:t>OPCode</a:t>
                      </a:r>
                      <a:endParaRPr lang="en-US" sz="1200" spc="-50">
                        <a:solidFill>
                          <a:srgbClr val="000000"/>
                        </a:solidFill>
                        <a:effectLst/>
                        <a:latin typeface="+mn-ea"/>
                        <a:ea typeface="+mn-ea"/>
                        <a:cs typeface="-윤고딕140"/>
                      </a:endParaRPr>
                    </a:p>
                  </a:txBody>
                  <a:tcPr marL="0" marR="16955" marT="16955" marB="51469" anchor="ctr"/>
                </a:tc>
                <a:tc>
                  <a:txBody>
                    <a:bodyPr/>
                    <a:lstStyle/>
                    <a:p>
                      <a:pPr marL="0" marR="0" algn="ctr">
                        <a:lnSpc>
                          <a:spcPct val="116000"/>
                        </a:lnSpc>
                        <a:spcBef>
                          <a:spcPts val="0"/>
                        </a:spcBef>
                        <a:spcAft>
                          <a:spcPts val="0"/>
                        </a:spcAft>
                      </a:pPr>
                      <a:r>
                        <a:rPr lang="ko-KR" sz="1200" spc="-50">
                          <a:effectLst/>
                        </a:rPr>
                        <a:t>주기</a:t>
                      </a:r>
                      <a:endParaRPr lang="en-US" sz="1200" spc="-50">
                        <a:solidFill>
                          <a:srgbClr val="000000"/>
                        </a:solidFill>
                        <a:effectLst/>
                        <a:latin typeface="+mn-ea"/>
                        <a:ea typeface="+mn-ea"/>
                        <a:cs typeface="-윤고딕140"/>
                      </a:endParaRPr>
                    </a:p>
                  </a:txBody>
                  <a:tcPr marL="0" marR="16955" marT="16955" marB="51469" anchor="ctr"/>
                </a:tc>
                <a:tc>
                  <a:txBody>
                    <a:bodyPr/>
                    <a:lstStyle/>
                    <a:p>
                      <a:pPr marL="0" marR="0" algn="ctr">
                        <a:lnSpc>
                          <a:spcPct val="116000"/>
                        </a:lnSpc>
                        <a:spcBef>
                          <a:spcPts val="0"/>
                        </a:spcBef>
                        <a:spcAft>
                          <a:spcPts val="0"/>
                        </a:spcAft>
                      </a:pPr>
                      <a:r>
                        <a:rPr lang="ko-KR" sz="1200" spc="-50">
                          <a:effectLst/>
                        </a:rPr>
                        <a:t>내용</a:t>
                      </a:r>
                      <a:endParaRPr lang="en-US" sz="1200" spc="-50">
                        <a:solidFill>
                          <a:srgbClr val="000000"/>
                        </a:solidFill>
                        <a:effectLst/>
                        <a:latin typeface="+mn-ea"/>
                        <a:ea typeface="+mn-ea"/>
                        <a:cs typeface="-윤고딕140"/>
                      </a:endParaRPr>
                    </a:p>
                  </a:txBody>
                  <a:tcPr marL="0" marR="16955" marT="16955" marB="51469" anchor="ctr"/>
                </a:tc>
                <a:tc>
                  <a:txBody>
                    <a:bodyPr/>
                    <a:lstStyle/>
                    <a:p>
                      <a:pPr marL="0" marR="0" algn="ctr">
                        <a:lnSpc>
                          <a:spcPct val="116000"/>
                        </a:lnSpc>
                        <a:spcBef>
                          <a:spcPts val="0"/>
                        </a:spcBef>
                        <a:spcAft>
                          <a:spcPts val="0"/>
                        </a:spcAft>
                      </a:pPr>
                      <a:r>
                        <a:rPr lang="ko-KR" altLang="en-US" sz="1200" spc="-50" smtClean="0">
                          <a:effectLst/>
                        </a:rPr>
                        <a:t>비고</a:t>
                      </a:r>
                      <a:endParaRPr lang="en-US" sz="1200" spc="-50">
                        <a:solidFill>
                          <a:srgbClr val="000000"/>
                        </a:solidFill>
                        <a:effectLst/>
                        <a:latin typeface="+mn-ea"/>
                        <a:ea typeface="+mn-ea"/>
                        <a:cs typeface="-윤고딕140"/>
                      </a:endParaRPr>
                    </a:p>
                  </a:txBody>
                  <a:tcPr marL="0" marR="16955" marT="16955" marB="51469" anchor="ctr"/>
                </a:tc>
                <a:extLst>
                  <a:ext uri="{0D108BD9-81ED-4DB2-BD59-A6C34878D82A}">
                    <a16:rowId xmlns:a16="http://schemas.microsoft.com/office/drawing/2014/main" val="2410992801"/>
                  </a:ext>
                </a:extLst>
              </a:tr>
              <a:tr h="529575">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effectLst/>
                        </a:rPr>
                        <a:t>서버</a:t>
                      </a:r>
                      <a:r>
                        <a:rPr lang="en-US" altLang="ko-KR" sz="1200" spc="-75" smtClean="0">
                          <a:effectLst/>
                        </a:rPr>
                        <a:t>  </a:t>
                      </a:r>
                      <a:r>
                        <a:rPr lang="en-US" sz="1200" spc="-75" smtClean="0">
                          <a:effectLst/>
                          <a:sym typeface="Wingdings" panose="05000000000000000000" pitchFamily="2" charset="2"/>
                        </a:rPr>
                        <a:t></a:t>
                      </a:r>
                      <a:r>
                        <a:rPr lang="en-US" sz="1200" spc="-75" smtClean="0">
                          <a:effectLst/>
                        </a:rPr>
                        <a:t>  </a:t>
                      </a:r>
                      <a:r>
                        <a:rPr lang="ko-KR" altLang="en-US" sz="1200" spc="-75" smtClean="0">
                          <a:effectLst/>
                        </a:rPr>
                        <a:t>단말</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effectLst/>
                        </a:rPr>
                        <a:t>시스템 정보</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200" spc="-75">
                          <a:effectLst/>
                        </a:rPr>
                        <a:t>0x04</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effectLst/>
                        </a:rPr>
                        <a:t>즉시</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effectLst/>
                        </a:rPr>
                        <a:t>시스템 정보 </a:t>
                      </a:r>
                      <a:r>
                        <a:rPr lang="ko-KR" sz="1200" spc="-75" smtClean="0">
                          <a:effectLst/>
                        </a:rPr>
                        <a:t>전송</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2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2485321796"/>
                  </a:ext>
                </a:extLst>
              </a:tr>
              <a:tr h="529575">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ko-KR" altLang="en-US" sz="1200" spc="-75" smtClean="0">
                          <a:effectLst/>
                        </a:rPr>
                        <a:t>서버</a:t>
                      </a:r>
                      <a:r>
                        <a:rPr lang="en-US" altLang="ko-KR" sz="1200" spc="-75" smtClean="0">
                          <a:effectLst/>
                        </a:rPr>
                        <a:t> </a:t>
                      </a:r>
                      <a:r>
                        <a:rPr lang="en-US" altLang="ko-KR" sz="1200" spc="-75" smtClean="0">
                          <a:effectLst/>
                          <a:sym typeface="Wingdings" panose="05000000000000000000" pitchFamily="2" charset="2"/>
                        </a:rPr>
                        <a:t></a:t>
                      </a:r>
                      <a:r>
                        <a:rPr lang="en-US" sz="1200" spc="-75" smtClean="0">
                          <a:effectLst/>
                        </a:rPr>
                        <a:t> </a:t>
                      </a:r>
                      <a:r>
                        <a:rPr lang="ko-KR" altLang="en-US" sz="1200" spc="-75" smtClean="0">
                          <a:effectLst/>
                        </a:rPr>
                        <a:t>단말</a:t>
                      </a:r>
                      <a:endParaRPr lang="en-US" sz="1200" spc="-75" smtClean="0">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200" spc="-75" smtClean="0">
                          <a:effectLst/>
                        </a:rPr>
                        <a:t>단문 </a:t>
                      </a:r>
                      <a:r>
                        <a:rPr lang="ko-KR" sz="1200" spc="-75">
                          <a:effectLst/>
                        </a:rPr>
                        <a:t>메시지 </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200" spc="-75">
                          <a:effectLst/>
                        </a:rPr>
                        <a:t>0x22</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200" spc="-75">
                          <a:effectLst/>
                        </a:rPr>
                        <a:t>즉시</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200" spc="-75" smtClean="0">
                          <a:effectLst/>
                        </a:rPr>
                        <a:t>단문 </a:t>
                      </a:r>
                      <a:r>
                        <a:rPr lang="ko-KR" sz="1200" spc="-75">
                          <a:effectLst/>
                        </a:rPr>
                        <a:t>메시지 전송</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2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1731513363"/>
                  </a:ext>
                </a:extLst>
              </a:tr>
              <a:tr h="529575">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ko-KR" altLang="en-US" sz="1200" spc="-75" smtClean="0">
                          <a:effectLst/>
                        </a:rPr>
                        <a:t>서버 </a:t>
                      </a:r>
                      <a:r>
                        <a:rPr lang="en-US" altLang="ko-KR" sz="1200" spc="-75" smtClean="0">
                          <a:effectLst/>
                          <a:sym typeface="Wingdings" panose="05000000000000000000" pitchFamily="2" charset="2"/>
                        </a:rPr>
                        <a:t></a:t>
                      </a:r>
                      <a:r>
                        <a:rPr lang="en-US" altLang="ko-KR" sz="1200" spc="-75" smtClean="0">
                          <a:effectLst/>
                        </a:rPr>
                        <a:t> </a:t>
                      </a:r>
                      <a:r>
                        <a:rPr lang="ko-KR" altLang="en-US" sz="1200" spc="-75" smtClean="0">
                          <a:effectLst/>
                        </a:rPr>
                        <a:t>단말</a:t>
                      </a:r>
                      <a:endParaRPr lang="en-US" sz="1200" spc="-75" smtClean="0">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effectLst/>
                        </a:rPr>
                        <a:t>파일 전송</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200" spc="-75" smtClean="0">
                          <a:effectLst/>
                        </a:rPr>
                        <a:t>0x24</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200" spc="-75">
                          <a:effectLst/>
                        </a:rPr>
                        <a:t>즉시</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effectLst/>
                        </a:rPr>
                        <a:t>파일 이름</a:t>
                      </a:r>
                      <a:r>
                        <a:rPr lang="en-US" altLang="ko-KR" sz="1200" spc="-75" smtClean="0">
                          <a:effectLst/>
                        </a:rPr>
                        <a:t>, </a:t>
                      </a:r>
                      <a:r>
                        <a:rPr lang="ko-KR" altLang="en-US" sz="1200" spc="-75" smtClean="0">
                          <a:effectLst/>
                        </a:rPr>
                        <a:t>파일 데이터 전송</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effectLst/>
                        </a:rPr>
                        <a:t>과제</a:t>
                      </a:r>
                      <a:endParaRPr lang="en-US" sz="12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17180721"/>
                  </a:ext>
                </a:extLst>
              </a:tr>
              <a:tr h="529575">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ko-KR" altLang="en-US" sz="1200" spc="-75" smtClean="0">
                          <a:effectLst/>
                        </a:rPr>
                        <a:t>서버</a:t>
                      </a:r>
                      <a:r>
                        <a:rPr lang="en-US" sz="1200" spc="-75" smtClean="0">
                          <a:effectLst/>
                        </a:rPr>
                        <a:t>  </a:t>
                      </a:r>
                      <a:r>
                        <a:rPr lang="en-US" sz="1200" spc="-75" smtClean="0">
                          <a:effectLst/>
                          <a:sym typeface="Wingdings" panose="05000000000000000000" pitchFamily="2" charset="2"/>
                        </a:rPr>
                        <a:t>  </a:t>
                      </a:r>
                      <a:r>
                        <a:rPr lang="ko-KR" altLang="en-US" sz="1200" spc="-75" smtClean="0">
                          <a:effectLst/>
                        </a:rPr>
                        <a:t>단말</a:t>
                      </a:r>
                      <a:endParaRPr lang="en-US" sz="1200" spc="-75" smtClean="0">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effectLst/>
                        </a:rPr>
                        <a:t>종료 </a:t>
                      </a:r>
                      <a:r>
                        <a:rPr lang="ko-KR" altLang="en-US" sz="1200" spc="-75" baseline="0" smtClean="0">
                          <a:effectLst/>
                        </a:rPr>
                        <a:t> 메시지 </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200" spc="-75" smtClean="0">
                          <a:effectLst/>
                        </a:rPr>
                        <a:t>0x26</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200" spc="-75">
                          <a:effectLst/>
                        </a:rPr>
                        <a:t>즉시</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effectLst/>
                        </a:rPr>
                        <a:t>종료 </a:t>
                      </a:r>
                      <a:r>
                        <a:rPr lang="ko-KR" sz="1200" spc="-75" smtClean="0">
                          <a:effectLst/>
                        </a:rPr>
                        <a:t>메시지 </a:t>
                      </a:r>
                      <a:r>
                        <a:rPr lang="ko-KR" sz="1200" spc="-75">
                          <a:effectLst/>
                        </a:rPr>
                        <a:t>전송</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kumimoji="0" lang="ko-KR" altLang="en-US" sz="1200" b="0" i="0" u="none" strike="noStrike" kern="1200" cap="none" spc="-75" normalizeH="0" baseline="0" noProof="0" smtClean="0">
                          <a:ln>
                            <a:noFill/>
                          </a:ln>
                          <a:solidFill>
                            <a:prstClr val="black"/>
                          </a:solidFill>
                          <a:effectLst/>
                          <a:uLnTx/>
                          <a:uFillTx/>
                          <a:latin typeface="Calibri" panose="020F0502020204030204"/>
                          <a:ea typeface="맑은 고딕" panose="020B0503020000020004" pitchFamily="50" charset="-127"/>
                          <a:cs typeface="+mn-cs"/>
                        </a:rPr>
                        <a:t>실습</a:t>
                      </a:r>
                      <a:endParaRPr lang="en-US" sz="12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4216151484"/>
                  </a:ext>
                </a:extLst>
              </a:tr>
              <a:tr h="529575">
                <a:tc rowSpan="2">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effectLst/>
                        </a:rPr>
                        <a:t>서버 </a:t>
                      </a:r>
                      <a:r>
                        <a:rPr lang="en-US" sz="1200" spc="-75" smtClean="0">
                          <a:effectLst/>
                          <a:sym typeface="Wingdings" panose="05000000000000000000" pitchFamily="2" charset="2"/>
                        </a:rPr>
                        <a:t> </a:t>
                      </a:r>
                      <a:r>
                        <a:rPr lang="ko-KR" altLang="en-US" sz="1200" spc="-75" smtClean="0">
                          <a:effectLst/>
                        </a:rPr>
                        <a:t>단말</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200" spc="-75">
                          <a:effectLst/>
                        </a:rPr>
                        <a:t>ACK</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200" spc="-75">
                          <a:effectLst/>
                        </a:rPr>
                        <a:t>0xA0</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200" spc="-75">
                          <a:effectLst/>
                        </a:rPr>
                        <a:t>즉시</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200" spc="-75">
                          <a:effectLst/>
                        </a:rPr>
                        <a:t>정상적인 수신명령에 대한 성공 확인 </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solidFill>
                            <a:srgbClr val="000000"/>
                          </a:solidFill>
                          <a:effectLst/>
                          <a:latin typeface="+mn-ea"/>
                          <a:ea typeface="+mn-ea"/>
                          <a:cs typeface="-윤고딕120"/>
                        </a:rPr>
                        <a:t>필터링</a:t>
                      </a:r>
                      <a:endParaRPr lang="en-US" sz="12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2009029211"/>
                  </a:ext>
                </a:extLst>
              </a:tr>
              <a:tr h="529575">
                <a:tc vMerge="1">
                  <a:txBody>
                    <a:bodyPr/>
                    <a:lstStyle/>
                    <a:p>
                      <a:endParaRPr lang="en-US"/>
                    </a:p>
                  </a:txBody>
                  <a:tcP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200" spc="-75">
                          <a:effectLst/>
                        </a:rPr>
                        <a:t>NACK</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200" spc="-75">
                          <a:effectLst/>
                        </a:rPr>
                        <a:t>0xA1</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200" spc="-75">
                          <a:effectLst/>
                        </a:rPr>
                        <a:t>즉시</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200" spc="-75">
                          <a:effectLst/>
                        </a:rPr>
                        <a:t>잘못된 수신명령에 대한 오류확인</a:t>
                      </a:r>
                      <a:endParaRPr lang="en-US" sz="1200" spc="-75">
                        <a:solidFill>
                          <a:srgbClr val="000000"/>
                        </a:solidFill>
                        <a:effectLst/>
                        <a:latin typeface="+mn-ea"/>
                        <a:ea typeface="+mn-ea"/>
                        <a:cs typeface="-윤고딕120"/>
                      </a:endParaRPr>
                    </a:p>
                  </a:txBody>
                  <a:tcPr marL="0" marR="16955" marT="16955" marB="51469"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200" spc="-75" smtClean="0">
                          <a:solidFill>
                            <a:srgbClr val="000000"/>
                          </a:solidFill>
                          <a:effectLst/>
                          <a:latin typeface="+mn-ea"/>
                          <a:ea typeface="+mn-ea"/>
                          <a:cs typeface="-윤고딕120"/>
                        </a:rPr>
                        <a:t>필터링</a:t>
                      </a:r>
                      <a:endParaRPr lang="en-US" sz="12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2222280335"/>
                  </a:ext>
                </a:extLst>
              </a:tr>
            </a:tbl>
          </a:graphicData>
        </a:graphic>
      </p:graphicFrame>
    </p:spTree>
    <p:extLst>
      <p:ext uri="{BB962C8B-B14F-4D97-AF65-F5344CB8AC3E}">
        <p14:creationId xmlns:p14="http://schemas.microsoft.com/office/powerpoint/2010/main" val="1004124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Op Code </a:t>
            </a:r>
            <a:r>
              <a:rPr lang="ko-KR" altLang="en-US" smtClean="0"/>
              <a:t>정의 </a:t>
            </a:r>
            <a:r>
              <a:rPr lang="ko-KR" altLang="en-US"/>
              <a:t>예</a:t>
            </a:r>
            <a:endParaRPr lang="en-US"/>
          </a:p>
        </p:txBody>
      </p:sp>
      <p:sp>
        <p:nvSpPr>
          <p:cNvPr id="3" name="날짜 개체 틀 2"/>
          <p:cNvSpPr>
            <a:spLocks noGrp="1"/>
          </p:cNvSpPr>
          <p:nvPr>
            <p:ph type="dt" sz="half" idx="10"/>
          </p:nvPr>
        </p:nvSpPr>
        <p:spPr/>
        <p:txBody>
          <a:bodyPr/>
          <a:lstStyle/>
          <a:p>
            <a:fld id="{3AA1FE0E-AA01-41A1-A033-2E9B9BC9BE14}" type="datetime1">
              <a:rPr lang="ko-KR" altLang="en-US" smtClean="0"/>
              <a:t>2018-12-02</a:t>
            </a:fld>
            <a:endParaRPr lang="en-US"/>
          </a:p>
        </p:txBody>
      </p:sp>
      <p:sp>
        <p:nvSpPr>
          <p:cNvPr id="4" name="바닥글 개체 틀 3"/>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5" name="슬라이드 번호 개체 틀 4"/>
          <p:cNvSpPr>
            <a:spLocks noGrp="1"/>
          </p:cNvSpPr>
          <p:nvPr>
            <p:ph type="sldNum" sz="quarter" idx="12"/>
          </p:nvPr>
        </p:nvSpPr>
        <p:spPr/>
        <p:txBody>
          <a:bodyPr/>
          <a:lstStyle/>
          <a:p>
            <a:fld id="{AA0EB1BB-D2B3-481B-A5E1-F093F8D3CD29}" type="slidenum">
              <a:rPr lang="en-US" smtClean="0"/>
              <a:t>171</a:t>
            </a:fld>
            <a:endParaRPr lang="en-US"/>
          </a:p>
        </p:txBody>
      </p:sp>
      <p:graphicFrame>
        <p:nvGraphicFramePr>
          <p:cNvPr id="6" name="내용 개체 틀 7"/>
          <p:cNvGraphicFramePr>
            <a:graphicFrameLocks/>
          </p:cNvGraphicFramePr>
          <p:nvPr>
            <p:extLst>
              <p:ext uri="{D42A27DB-BD31-4B8C-83A1-F6EECF244321}">
                <p14:modId xmlns:p14="http://schemas.microsoft.com/office/powerpoint/2010/main" val="384974680"/>
              </p:ext>
            </p:extLst>
          </p:nvPr>
        </p:nvGraphicFramePr>
        <p:xfrm>
          <a:off x="801191" y="1235677"/>
          <a:ext cx="8351519" cy="4942332"/>
        </p:xfrm>
        <a:graphic>
          <a:graphicData uri="http://schemas.openxmlformats.org/drawingml/2006/table">
            <a:tbl>
              <a:tblPr firstRow="1" firstCol="1" bandRow="1">
                <a:tableStyleId>{F5AB1C69-6EDB-4FF4-983F-18BD219EF322}</a:tableStyleId>
              </a:tblPr>
              <a:tblGrid>
                <a:gridCol w="879328">
                  <a:extLst>
                    <a:ext uri="{9D8B030D-6E8A-4147-A177-3AD203B41FA5}">
                      <a16:colId xmlns:a16="http://schemas.microsoft.com/office/drawing/2014/main" val="550205428"/>
                    </a:ext>
                  </a:extLst>
                </a:gridCol>
                <a:gridCol w="1672281">
                  <a:extLst>
                    <a:ext uri="{9D8B030D-6E8A-4147-A177-3AD203B41FA5}">
                      <a16:colId xmlns:a16="http://schemas.microsoft.com/office/drawing/2014/main" val="1721384799"/>
                    </a:ext>
                  </a:extLst>
                </a:gridCol>
                <a:gridCol w="733168">
                  <a:extLst>
                    <a:ext uri="{9D8B030D-6E8A-4147-A177-3AD203B41FA5}">
                      <a16:colId xmlns:a16="http://schemas.microsoft.com/office/drawing/2014/main" val="2576897502"/>
                    </a:ext>
                  </a:extLst>
                </a:gridCol>
                <a:gridCol w="683740">
                  <a:extLst>
                    <a:ext uri="{9D8B030D-6E8A-4147-A177-3AD203B41FA5}">
                      <a16:colId xmlns:a16="http://schemas.microsoft.com/office/drawing/2014/main" val="2632253377"/>
                    </a:ext>
                  </a:extLst>
                </a:gridCol>
                <a:gridCol w="4383002">
                  <a:extLst>
                    <a:ext uri="{9D8B030D-6E8A-4147-A177-3AD203B41FA5}">
                      <a16:colId xmlns:a16="http://schemas.microsoft.com/office/drawing/2014/main" val="1115996476"/>
                    </a:ext>
                  </a:extLst>
                </a:gridCol>
              </a:tblGrid>
              <a:tr h="349657">
                <a:tc>
                  <a:txBody>
                    <a:bodyPr/>
                    <a:lstStyle/>
                    <a:p>
                      <a:pPr marL="0" marR="0" algn="ctr">
                        <a:lnSpc>
                          <a:spcPct val="116000"/>
                        </a:lnSpc>
                        <a:spcBef>
                          <a:spcPts val="0"/>
                        </a:spcBef>
                        <a:spcAft>
                          <a:spcPts val="0"/>
                        </a:spcAft>
                      </a:pPr>
                      <a:r>
                        <a:rPr lang="ko-KR" sz="1000" spc="-50">
                          <a:effectLst/>
                        </a:rPr>
                        <a:t>구분</a:t>
                      </a:r>
                      <a:endParaRPr lang="en-US" sz="1000" spc="-50">
                        <a:solidFill>
                          <a:srgbClr val="000000"/>
                        </a:solidFill>
                        <a:effectLst/>
                        <a:latin typeface="+mn-ea"/>
                        <a:ea typeface="+mn-ea"/>
                        <a:cs typeface="-윤고딕140"/>
                      </a:endParaRPr>
                    </a:p>
                  </a:txBody>
                  <a:tcPr marL="0" marR="16955" marT="16955" marB="51469" anchor="ctr"/>
                </a:tc>
                <a:tc>
                  <a:txBody>
                    <a:bodyPr/>
                    <a:lstStyle/>
                    <a:p>
                      <a:pPr marL="0" marR="0" algn="ctr">
                        <a:lnSpc>
                          <a:spcPct val="116000"/>
                        </a:lnSpc>
                        <a:spcBef>
                          <a:spcPts val="0"/>
                        </a:spcBef>
                        <a:spcAft>
                          <a:spcPts val="0"/>
                        </a:spcAft>
                      </a:pPr>
                      <a:r>
                        <a:rPr lang="ko-KR" sz="1000" spc="-50">
                          <a:effectLst/>
                        </a:rPr>
                        <a:t>항목</a:t>
                      </a:r>
                      <a:endParaRPr lang="en-US" sz="1000" spc="-50">
                        <a:solidFill>
                          <a:srgbClr val="000000"/>
                        </a:solidFill>
                        <a:effectLst/>
                        <a:latin typeface="+mn-ea"/>
                        <a:ea typeface="+mn-ea"/>
                        <a:cs typeface="-윤고딕140"/>
                      </a:endParaRPr>
                    </a:p>
                  </a:txBody>
                  <a:tcPr marL="0" marR="16955" marT="16955" marB="51469" anchor="ctr"/>
                </a:tc>
                <a:tc>
                  <a:txBody>
                    <a:bodyPr/>
                    <a:lstStyle/>
                    <a:p>
                      <a:pPr marL="0" marR="0" algn="ctr">
                        <a:lnSpc>
                          <a:spcPct val="116000"/>
                        </a:lnSpc>
                        <a:spcBef>
                          <a:spcPts val="0"/>
                        </a:spcBef>
                        <a:spcAft>
                          <a:spcPts val="0"/>
                        </a:spcAft>
                      </a:pPr>
                      <a:r>
                        <a:rPr lang="en-US" sz="1000" spc="-60">
                          <a:effectLst/>
                        </a:rPr>
                        <a:t>OPCode</a:t>
                      </a:r>
                      <a:endParaRPr lang="en-US" sz="1000" spc="-50">
                        <a:solidFill>
                          <a:srgbClr val="000000"/>
                        </a:solidFill>
                        <a:effectLst/>
                        <a:latin typeface="+mn-ea"/>
                        <a:ea typeface="+mn-ea"/>
                        <a:cs typeface="-윤고딕140"/>
                      </a:endParaRPr>
                    </a:p>
                  </a:txBody>
                  <a:tcPr marL="0" marR="16955" marT="16955" marB="51469" anchor="ctr"/>
                </a:tc>
                <a:tc>
                  <a:txBody>
                    <a:bodyPr/>
                    <a:lstStyle/>
                    <a:p>
                      <a:pPr marL="0" marR="0" algn="ctr">
                        <a:lnSpc>
                          <a:spcPct val="116000"/>
                        </a:lnSpc>
                        <a:spcBef>
                          <a:spcPts val="0"/>
                        </a:spcBef>
                        <a:spcAft>
                          <a:spcPts val="0"/>
                        </a:spcAft>
                      </a:pPr>
                      <a:r>
                        <a:rPr lang="ko-KR" sz="1000" spc="-50">
                          <a:effectLst/>
                        </a:rPr>
                        <a:t>주기</a:t>
                      </a:r>
                      <a:endParaRPr lang="en-US" sz="1000" spc="-50">
                        <a:solidFill>
                          <a:srgbClr val="000000"/>
                        </a:solidFill>
                        <a:effectLst/>
                        <a:latin typeface="+mn-ea"/>
                        <a:ea typeface="+mn-ea"/>
                        <a:cs typeface="-윤고딕140"/>
                      </a:endParaRPr>
                    </a:p>
                  </a:txBody>
                  <a:tcPr marL="0" marR="16955" marT="16955" marB="51469" anchor="ctr"/>
                </a:tc>
                <a:tc>
                  <a:txBody>
                    <a:bodyPr/>
                    <a:lstStyle/>
                    <a:p>
                      <a:pPr marL="0" marR="0" algn="ctr">
                        <a:lnSpc>
                          <a:spcPct val="116000"/>
                        </a:lnSpc>
                        <a:spcBef>
                          <a:spcPts val="0"/>
                        </a:spcBef>
                        <a:spcAft>
                          <a:spcPts val="0"/>
                        </a:spcAft>
                      </a:pPr>
                      <a:r>
                        <a:rPr lang="ko-KR" sz="1000" spc="-50">
                          <a:effectLst/>
                        </a:rPr>
                        <a:t>내용</a:t>
                      </a:r>
                      <a:endParaRPr lang="en-US" sz="1000" spc="-50">
                        <a:solidFill>
                          <a:srgbClr val="000000"/>
                        </a:solidFill>
                        <a:effectLst/>
                        <a:latin typeface="+mn-ea"/>
                        <a:ea typeface="+mn-ea"/>
                        <a:cs typeface="-윤고딕140"/>
                      </a:endParaRPr>
                    </a:p>
                  </a:txBody>
                  <a:tcPr marL="0" marR="16955" marT="16955" marB="51469" anchor="ctr"/>
                </a:tc>
                <a:extLst>
                  <a:ext uri="{0D108BD9-81ED-4DB2-BD59-A6C34878D82A}">
                    <a16:rowId xmlns:a16="http://schemas.microsoft.com/office/drawing/2014/main" val="2410992801"/>
                  </a:ext>
                </a:extLst>
              </a:tr>
              <a:tr h="349657">
                <a:tc rowSpan="2">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센터</a:t>
                      </a:r>
                      <a:r>
                        <a:rPr lang="en-US" sz="1000" spc="-75">
                          <a:effectLst/>
                        </a:rPr>
                        <a:t>&lt;-&gt;</a:t>
                      </a:r>
                      <a:r>
                        <a:rPr lang="ko-KR" sz="1000" spc="-75">
                          <a:effectLst/>
                        </a:rPr>
                        <a:t>버스</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ACK</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0xA0</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즉시</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smtClean="0">
                          <a:effectLst/>
                        </a:rPr>
                        <a:t>정상적인 수신명령에 </a:t>
                      </a:r>
                      <a:r>
                        <a:rPr lang="ko-KR" sz="1000" spc="-75">
                          <a:effectLst/>
                        </a:rPr>
                        <a:t>대한 성공 확인 </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1377360191"/>
                  </a:ext>
                </a:extLst>
              </a:tr>
              <a:tr h="349657">
                <a:tc vMerge="1">
                  <a:txBody>
                    <a:bodyPr/>
                    <a:lstStyle/>
                    <a:p>
                      <a:endParaRPr lang="en-US"/>
                    </a:p>
                  </a:txBody>
                  <a:tcP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NACK</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0xA1</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즉시</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smtClean="0">
                          <a:effectLst/>
                        </a:rPr>
                        <a:t>잘못된 수신명령에 </a:t>
                      </a:r>
                      <a:r>
                        <a:rPr lang="ko-KR" sz="1000" spc="-75">
                          <a:effectLst/>
                        </a:rPr>
                        <a:t>대한 </a:t>
                      </a:r>
                      <a:r>
                        <a:rPr lang="ko-KR" sz="1000" spc="-75" smtClean="0">
                          <a:effectLst/>
                        </a:rPr>
                        <a:t>오류</a:t>
                      </a:r>
                      <a:r>
                        <a:rPr lang="en-US" altLang="ko-KR" sz="1000" spc="-75" smtClean="0">
                          <a:effectLst/>
                        </a:rPr>
                        <a:t> </a:t>
                      </a:r>
                      <a:r>
                        <a:rPr lang="ko-KR" sz="1000" spc="-75" smtClean="0">
                          <a:effectLst/>
                        </a:rPr>
                        <a:t>확인</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952557413"/>
                  </a:ext>
                </a:extLst>
              </a:tr>
              <a:tr h="349657">
                <a:tc rowSpan="6">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smtClean="0">
                          <a:effectLst/>
                        </a:rPr>
                        <a:t>센터</a:t>
                      </a:r>
                      <a:r>
                        <a:rPr lang="en-US" altLang="ko-KR" sz="1000" spc="-75" smtClean="0">
                          <a:effectLst/>
                        </a:rPr>
                        <a:t> </a:t>
                      </a:r>
                      <a:r>
                        <a:rPr lang="en-US" sz="1000" spc="-75" smtClean="0">
                          <a:effectLst/>
                        </a:rPr>
                        <a:t>&lt;- </a:t>
                      </a:r>
                      <a:r>
                        <a:rPr lang="ko-KR" sz="1000" spc="-75" smtClean="0">
                          <a:effectLst/>
                        </a:rPr>
                        <a:t>버스</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버스정보 수집</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0x04</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30</a:t>
                      </a:r>
                      <a:r>
                        <a:rPr lang="ko-KR" sz="1000" spc="-75">
                          <a:effectLst/>
                        </a:rPr>
                        <a:t>초</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버스</a:t>
                      </a:r>
                      <a:r>
                        <a:rPr lang="en-US" sz="1000" spc="-75">
                          <a:effectLst/>
                        </a:rPr>
                        <a:t>ID, </a:t>
                      </a:r>
                      <a:r>
                        <a:rPr lang="ko-KR" sz="1000" spc="-75">
                          <a:effectLst/>
                        </a:rPr>
                        <a:t>위치</a:t>
                      </a:r>
                      <a:r>
                        <a:rPr lang="en-US" sz="1000" spc="-75">
                          <a:effectLst/>
                        </a:rPr>
                        <a:t>, </a:t>
                      </a:r>
                      <a:r>
                        <a:rPr lang="ko-KR" sz="1000" spc="-75">
                          <a:effectLst/>
                        </a:rPr>
                        <a:t>속도</a:t>
                      </a:r>
                      <a:r>
                        <a:rPr lang="en-US" sz="1000" spc="-75">
                          <a:effectLst/>
                        </a:rPr>
                        <a:t>, </a:t>
                      </a:r>
                      <a:r>
                        <a:rPr lang="ko-KR" sz="1000" spc="-75">
                          <a:effectLst/>
                        </a:rPr>
                        <a:t>시각</a:t>
                      </a:r>
                      <a:r>
                        <a:rPr lang="en-US" sz="1000" spc="-75">
                          <a:effectLst/>
                        </a:rPr>
                        <a:t>, </a:t>
                      </a:r>
                      <a:r>
                        <a:rPr lang="ko-KR" sz="1000" spc="-75">
                          <a:effectLst/>
                        </a:rPr>
                        <a:t>장치상태 등 단말기 수집정보를 근간으로한 데이터 전송</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4222306748"/>
                  </a:ext>
                </a:extLst>
              </a:tr>
              <a:tr h="349657">
                <a:tc vMerge="1">
                  <a:txBody>
                    <a:bodyPr/>
                    <a:lstStyle/>
                    <a:p>
                      <a:endParaRPr lang="en-US"/>
                    </a:p>
                  </a:txBody>
                  <a:tcPr>
                    <a:lnL>
                      <a:noFill/>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solidFill>
                      <a:srgbClr val="FFFFFF"/>
                    </a:solidFill>
                  </a:tcP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Config</a:t>
                      </a:r>
                      <a:r>
                        <a:rPr lang="ko-KR" sz="1000" spc="-75">
                          <a:effectLst/>
                        </a:rPr>
                        <a:t>정보 수집</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0x05</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주기</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차량단말기</a:t>
                      </a:r>
                      <a:r>
                        <a:rPr lang="en-US" sz="1000" spc="-75">
                          <a:effectLst/>
                        </a:rPr>
                        <a:t> Version </a:t>
                      </a:r>
                      <a:r>
                        <a:rPr lang="ko-KR" sz="1000" spc="-75">
                          <a:effectLst/>
                        </a:rPr>
                        <a:t>및 운영파라메터 정보</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1844708529"/>
                  </a:ext>
                </a:extLst>
              </a:tr>
              <a:tr h="349657">
                <a:tc vMerge="1">
                  <a:txBody>
                    <a:bodyPr/>
                    <a:lstStyle/>
                    <a:p>
                      <a:endParaRPr lang="en-US"/>
                    </a:p>
                  </a:txBody>
                  <a:tcPr>
                    <a:lnL>
                      <a:noFill/>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solidFill>
                      <a:srgbClr val="FFFFFF"/>
                    </a:solidFill>
                  </a:tcP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이벤트정보 수집</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0x06</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즉시</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기</a:t>
                      </a:r>
                      <a:r>
                        <a:rPr lang="en-US" sz="1000" spc="-75">
                          <a:effectLst/>
                        </a:rPr>
                        <a:t>/</a:t>
                      </a:r>
                      <a:r>
                        <a:rPr lang="ko-KR" sz="1000" spc="-75">
                          <a:effectLst/>
                        </a:rPr>
                        <a:t>종점 출발</a:t>
                      </a:r>
                      <a:r>
                        <a:rPr lang="en-US" sz="1000" spc="-75">
                          <a:effectLst/>
                        </a:rPr>
                        <a:t>, </a:t>
                      </a:r>
                      <a:r>
                        <a:rPr lang="ko-KR" sz="1000" spc="-75">
                          <a:effectLst/>
                        </a:rPr>
                        <a:t>정류장 도착</a:t>
                      </a:r>
                      <a:r>
                        <a:rPr lang="en-US" sz="1000" spc="-75">
                          <a:effectLst/>
                        </a:rPr>
                        <a:t>/</a:t>
                      </a:r>
                      <a:r>
                        <a:rPr lang="ko-KR" sz="1000" spc="-75">
                          <a:effectLst/>
                        </a:rPr>
                        <a:t>출발</a:t>
                      </a:r>
                      <a:r>
                        <a:rPr lang="en-US" sz="1000" spc="-75">
                          <a:effectLst/>
                        </a:rPr>
                        <a:t>, </a:t>
                      </a:r>
                      <a:r>
                        <a:rPr lang="ko-KR" sz="1000" spc="-75">
                          <a:effectLst/>
                        </a:rPr>
                        <a:t>교차로 통과등 단말기에서 발생한 이벤트 및 운전자 조작 또는 차량단말기에 의한 돌발정보 전송</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2342878533"/>
                  </a:ext>
                </a:extLst>
              </a:tr>
              <a:tr h="349657">
                <a:tc vMerge="1">
                  <a:txBody>
                    <a:bodyPr/>
                    <a:lstStyle/>
                    <a:p>
                      <a:endParaRPr lang="en-US"/>
                    </a:p>
                  </a:txBody>
                  <a:tcPr>
                    <a:lnL>
                      <a:noFill/>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solidFill>
                      <a:srgbClr val="FFFFFF"/>
                    </a:solidFill>
                  </a:tcP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운행위반정보 수집</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0x08</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즉시</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버스 운행 위반</a:t>
                      </a:r>
                      <a:r>
                        <a:rPr lang="en-US" sz="1000" spc="-75">
                          <a:effectLst/>
                        </a:rPr>
                        <a:t>(</a:t>
                      </a:r>
                      <a:r>
                        <a:rPr lang="ko-KR" sz="1000" spc="-75">
                          <a:effectLst/>
                        </a:rPr>
                        <a:t>급출발</a:t>
                      </a:r>
                      <a:r>
                        <a:rPr lang="en-US" sz="1000" spc="-75">
                          <a:effectLst/>
                        </a:rPr>
                        <a:t>, </a:t>
                      </a:r>
                      <a:r>
                        <a:rPr lang="ko-KR" sz="1000" spc="-75">
                          <a:effectLst/>
                        </a:rPr>
                        <a:t>급제동</a:t>
                      </a:r>
                      <a:r>
                        <a:rPr lang="en-US" sz="1000" spc="-75">
                          <a:effectLst/>
                        </a:rPr>
                        <a:t>, </a:t>
                      </a:r>
                      <a:r>
                        <a:rPr lang="ko-KR" sz="1000" spc="-75">
                          <a:effectLst/>
                        </a:rPr>
                        <a:t>과속</a:t>
                      </a:r>
                      <a:r>
                        <a:rPr lang="en-US" sz="1000" spc="-75">
                          <a:effectLst/>
                        </a:rPr>
                        <a:t>, </a:t>
                      </a:r>
                      <a:r>
                        <a:rPr lang="ko-KR" sz="1000" spc="-75">
                          <a:effectLst/>
                        </a:rPr>
                        <a:t>개문주행 등</a:t>
                      </a:r>
                      <a:r>
                        <a:rPr lang="en-US" sz="1000" spc="-75">
                          <a:effectLst/>
                        </a:rPr>
                        <a:t>) </a:t>
                      </a:r>
                      <a:r>
                        <a:rPr lang="ko-KR" sz="1000" spc="-75">
                          <a:effectLst/>
                        </a:rPr>
                        <a:t>발생시 즉시 전송</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1524148400"/>
                  </a:ext>
                </a:extLst>
              </a:tr>
              <a:tr h="349657">
                <a:tc vMerge="1">
                  <a:txBody>
                    <a:bodyPr/>
                    <a:lstStyle/>
                    <a:p>
                      <a:endParaRPr lang="en-US"/>
                    </a:p>
                  </a:txBody>
                  <a:tcPr>
                    <a:lnL>
                      <a:noFill/>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solidFill>
                      <a:srgbClr val="FFFFFF"/>
                    </a:solidFill>
                  </a:tcP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통신설정값 요청</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0x09</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즉시</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무선통신서버</a:t>
                      </a:r>
                      <a:r>
                        <a:rPr lang="en-US" sz="1000" spc="-75">
                          <a:effectLst/>
                        </a:rPr>
                        <a:t> #1, #2</a:t>
                      </a:r>
                      <a:r>
                        <a:rPr lang="ko-KR" sz="1000" spc="-75">
                          <a:effectLst/>
                        </a:rPr>
                        <a:t>의</a:t>
                      </a:r>
                      <a:r>
                        <a:rPr lang="en-US" sz="1000" spc="-75">
                          <a:effectLst/>
                        </a:rPr>
                        <a:t> IP, Port </a:t>
                      </a:r>
                      <a:r>
                        <a:rPr lang="ko-KR" sz="1000" spc="-75">
                          <a:effectLst/>
                        </a:rPr>
                        <a:t>값 요청</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1545548136"/>
                  </a:ext>
                </a:extLst>
              </a:tr>
              <a:tr h="349657">
                <a:tc vMerge="1">
                  <a:txBody>
                    <a:bodyPr/>
                    <a:lstStyle/>
                    <a:p>
                      <a:endParaRPr lang="en-US"/>
                    </a:p>
                  </a:txBody>
                  <a:tcPr>
                    <a:lnL>
                      <a:noFill/>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solidFill>
                      <a:srgbClr val="FFFFFF"/>
                    </a:solidFill>
                  </a:tcP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이벤트 이력정보 전송</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0x61</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요청시</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이벤트 이력정보 전송요청 수신신 저장된 이력정보를 요청 개수만큼 전송</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112676603"/>
                  </a:ext>
                </a:extLst>
              </a:tr>
              <a:tr h="349657">
                <a:tc rowSpan="5">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센터</a:t>
                      </a:r>
                      <a:r>
                        <a:rPr lang="en-US" sz="1000" spc="-75">
                          <a:effectLst/>
                        </a:rPr>
                        <a:t>-&gt;</a:t>
                      </a:r>
                      <a:r>
                        <a:rPr lang="ko-KR" sz="1000" spc="-75">
                          <a:effectLst/>
                        </a:rPr>
                        <a:t>버스</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배차정보 제공</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0x20</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즉시</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80">
                          <a:effectLst/>
                        </a:rPr>
                        <a:t>앞</a:t>
                      </a:r>
                      <a:r>
                        <a:rPr lang="en-US" sz="1000" spc="-80">
                          <a:effectLst/>
                        </a:rPr>
                        <a:t>/</a:t>
                      </a:r>
                      <a:r>
                        <a:rPr lang="ko-KR" sz="1000" spc="-80">
                          <a:effectLst/>
                        </a:rPr>
                        <a:t>뒤차 배차정보</a:t>
                      </a:r>
                      <a:r>
                        <a:rPr lang="en-US" sz="1000" spc="-80">
                          <a:effectLst/>
                        </a:rPr>
                        <a:t>, </a:t>
                      </a:r>
                      <a:r>
                        <a:rPr lang="ko-KR" sz="1000" spc="-80">
                          <a:effectLst/>
                        </a:rPr>
                        <a:t>소통정보</a:t>
                      </a:r>
                      <a:r>
                        <a:rPr lang="en-US" sz="1000" spc="-80">
                          <a:effectLst/>
                        </a:rPr>
                        <a:t>, </a:t>
                      </a:r>
                      <a:r>
                        <a:rPr lang="ko-KR" sz="1000" spc="-80">
                          <a:effectLst/>
                        </a:rPr>
                        <a:t>운행예상시간을 전송하며 센터에서 차량단말기로는 제공 방식에 따라 전송</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1473360858"/>
                  </a:ext>
                </a:extLst>
              </a:tr>
              <a:tr h="349657">
                <a:tc vMerge="1">
                  <a:txBody>
                    <a:bodyPr/>
                    <a:lstStyle/>
                    <a:p>
                      <a:endParaRPr lang="en-US"/>
                    </a:p>
                  </a:txBody>
                  <a:tcPr>
                    <a:lnL>
                      <a:noFill/>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solidFill>
                      <a:srgbClr val="FFFFFF"/>
                    </a:solidFill>
                  </a:tcP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차량단말기 단문 메시지 전송</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0x22</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즉시</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운영자에 의해 입력된 단문 메시지 전송</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1452967146"/>
                  </a:ext>
                </a:extLst>
              </a:tr>
              <a:tr h="349657">
                <a:tc vMerge="1">
                  <a:txBody>
                    <a:bodyPr/>
                    <a:lstStyle/>
                    <a:p>
                      <a:endParaRPr lang="en-US"/>
                    </a:p>
                  </a:txBody>
                  <a:tcPr>
                    <a:lnL>
                      <a:noFill/>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solidFill>
                      <a:srgbClr val="FFFFFF"/>
                    </a:solidFill>
                  </a:tcP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통신설정값 전송</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0x25</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즉시</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무선통신서버</a:t>
                      </a:r>
                      <a:r>
                        <a:rPr lang="en-US" sz="1000" spc="-75">
                          <a:effectLst/>
                        </a:rPr>
                        <a:t> #1, #2</a:t>
                      </a:r>
                      <a:r>
                        <a:rPr lang="ko-KR" sz="1000" spc="-75">
                          <a:effectLst/>
                        </a:rPr>
                        <a:t>의</a:t>
                      </a:r>
                      <a:r>
                        <a:rPr lang="en-US" sz="1000" spc="-75">
                          <a:effectLst/>
                        </a:rPr>
                        <a:t> IP, Port </a:t>
                      </a:r>
                      <a:r>
                        <a:rPr lang="ko-KR" sz="1000" spc="-75">
                          <a:effectLst/>
                        </a:rPr>
                        <a:t>값 전송</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1763706624"/>
                  </a:ext>
                </a:extLst>
              </a:tr>
              <a:tr h="349657">
                <a:tc vMerge="1">
                  <a:txBody>
                    <a:bodyPr/>
                    <a:lstStyle/>
                    <a:p>
                      <a:endParaRPr lang="en-US"/>
                    </a:p>
                  </a:txBody>
                  <a:tcPr>
                    <a:lnL>
                      <a:noFill/>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solidFill>
                      <a:srgbClr val="FFFFFF"/>
                    </a:solidFill>
                  </a:tcP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Config</a:t>
                      </a:r>
                      <a:r>
                        <a:rPr lang="ko-KR" sz="1000" spc="-75">
                          <a:effectLst/>
                        </a:rPr>
                        <a:t>정보 전송</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0x40</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즉시</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단말기 운영 파라메터 전송</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2940310336"/>
                  </a:ext>
                </a:extLst>
              </a:tr>
              <a:tr h="349657">
                <a:tc vMerge="1">
                  <a:txBody>
                    <a:bodyPr/>
                    <a:lstStyle/>
                    <a:p>
                      <a:endParaRPr lang="en-US"/>
                    </a:p>
                  </a:txBody>
                  <a:tcPr>
                    <a:lnL>
                      <a:noFill/>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solidFill>
                      <a:srgbClr val="FFFFFF"/>
                    </a:solidFill>
                  </a:tcP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Config</a:t>
                      </a:r>
                      <a:r>
                        <a:rPr lang="ko-KR" sz="1000" spc="-75">
                          <a:effectLst/>
                        </a:rPr>
                        <a:t>정보 전송 요청</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000" spc="-75">
                          <a:effectLst/>
                        </a:rPr>
                        <a:t>0x41</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즉시</a:t>
                      </a:r>
                      <a:endParaRPr lang="en-US" sz="1000" spc="-75">
                        <a:solidFill>
                          <a:srgbClr val="000000"/>
                        </a:solidFill>
                        <a:effectLst/>
                        <a:latin typeface="+mn-ea"/>
                        <a:ea typeface="+mn-ea"/>
                        <a:cs typeface="-윤고딕120"/>
                      </a:endParaRPr>
                    </a:p>
                  </a:txBody>
                  <a:tcPr marL="0" marR="16955" marT="16955" marB="51469"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000" spc="-75">
                          <a:effectLst/>
                        </a:rPr>
                        <a:t>단말기 운영 파라메터 정보 전송 요청</a:t>
                      </a:r>
                      <a:endParaRPr lang="en-US" sz="1000" spc="-75">
                        <a:solidFill>
                          <a:srgbClr val="000000"/>
                        </a:solidFill>
                        <a:effectLst/>
                        <a:latin typeface="+mn-ea"/>
                        <a:ea typeface="+mn-ea"/>
                        <a:cs typeface="-윤고딕120"/>
                      </a:endParaRPr>
                    </a:p>
                  </a:txBody>
                  <a:tcPr marL="0" marR="16955" marT="16955" marB="51469" anchor="ctr"/>
                </a:tc>
                <a:extLst>
                  <a:ext uri="{0D108BD9-81ED-4DB2-BD59-A6C34878D82A}">
                    <a16:rowId xmlns:a16="http://schemas.microsoft.com/office/drawing/2014/main" val="4014323215"/>
                  </a:ext>
                </a:extLst>
              </a:tr>
            </a:tbl>
          </a:graphicData>
        </a:graphic>
      </p:graphicFrame>
    </p:spTree>
    <p:extLst>
      <p:ext uri="{BB962C8B-B14F-4D97-AF65-F5344CB8AC3E}">
        <p14:creationId xmlns:p14="http://schemas.microsoft.com/office/powerpoint/2010/main" val="38787752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mtClean="0"/>
              <a:t>OpCodeSysInfo : </a:t>
            </a:r>
            <a:r>
              <a:rPr lang="ko-KR" altLang="en-US" smtClean="0"/>
              <a:t>시스템 정보 </a:t>
            </a:r>
            <a:r>
              <a:rPr lang="en-US"/>
              <a:t>(</a:t>
            </a:r>
            <a:r>
              <a:rPr lang="en-US" smtClean="0"/>
              <a:t>0x04)</a:t>
            </a:r>
            <a:endParaRPr lang="en-US"/>
          </a:p>
        </p:txBody>
      </p:sp>
      <p:sp>
        <p:nvSpPr>
          <p:cNvPr id="3" name="내용 개체 틀 2"/>
          <p:cNvSpPr>
            <a:spLocks noGrp="1"/>
          </p:cNvSpPr>
          <p:nvPr>
            <p:ph idx="1"/>
          </p:nvPr>
        </p:nvSpPr>
        <p:spPr>
          <a:xfrm>
            <a:off x="681038" y="1255271"/>
            <a:ext cx="8543925" cy="684365"/>
          </a:xfrm>
        </p:spPr>
        <p:txBody>
          <a:bodyPr/>
          <a:lstStyle/>
          <a:p>
            <a:r>
              <a:rPr lang="ko-KR" altLang="en-US" smtClean="0"/>
              <a:t>시스템 정보</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172</a:t>
            </a:fld>
            <a:endParaRPr lang="en-US"/>
          </a:p>
        </p:txBody>
      </p:sp>
      <p:graphicFrame>
        <p:nvGraphicFramePr>
          <p:cNvPr id="8" name="표 7"/>
          <p:cNvGraphicFramePr>
            <a:graphicFrameLocks noGrp="1"/>
          </p:cNvGraphicFramePr>
          <p:nvPr>
            <p:extLst>
              <p:ext uri="{D42A27DB-BD31-4B8C-83A1-F6EECF244321}">
                <p14:modId xmlns:p14="http://schemas.microsoft.com/office/powerpoint/2010/main" val="3135933294"/>
              </p:ext>
            </p:extLst>
          </p:nvPr>
        </p:nvGraphicFramePr>
        <p:xfrm>
          <a:off x="932872" y="2084652"/>
          <a:ext cx="8432799" cy="2736227"/>
        </p:xfrm>
        <a:graphic>
          <a:graphicData uri="http://schemas.openxmlformats.org/drawingml/2006/table">
            <a:tbl>
              <a:tblPr firstRow="1" firstCol="1" bandRow="1">
                <a:tableStyleId>{F5AB1C69-6EDB-4FF4-983F-18BD219EF322}</a:tableStyleId>
              </a:tblPr>
              <a:tblGrid>
                <a:gridCol w="1708728">
                  <a:extLst>
                    <a:ext uri="{9D8B030D-6E8A-4147-A177-3AD203B41FA5}">
                      <a16:colId xmlns:a16="http://schemas.microsoft.com/office/drawing/2014/main" val="251064552"/>
                    </a:ext>
                  </a:extLst>
                </a:gridCol>
                <a:gridCol w="1025236">
                  <a:extLst>
                    <a:ext uri="{9D8B030D-6E8A-4147-A177-3AD203B41FA5}">
                      <a16:colId xmlns:a16="http://schemas.microsoft.com/office/drawing/2014/main" val="4181220843"/>
                    </a:ext>
                  </a:extLst>
                </a:gridCol>
                <a:gridCol w="1533237">
                  <a:extLst>
                    <a:ext uri="{9D8B030D-6E8A-4147-A177-3AD203B41FA5}">
                      <a16:colId xmlns:a16="http://schemas.microsoft.com/office/drawing/2014/main" val="3946389343"/>
                    </a:ext>
                  </a:extLst>
                </a:gridCol>
                <a:gridCol w="2338151">
                  <a:extLst>
                    <a:ext uri="{9D8B030D-6E8A-4147-A177-3AD203B41FA5}">
                      <a16:colId xmlns:a16="http://schemas.microsoft.com/office/drawing/2014/main" val="3110526391"/>
                    </a:ext>
                  </a:extLst>
                </a:gridCol>
                <a:gridCol w="1827447">
                  <a:extLst>
                    <a:ext uri="{9D8B030D-6E8A-4147-A177-3AD203B41FA5}">
                      <a16:colId xmlns:a16="http://schemas.microsoft.com/office/drawing/2014/main" val="721308012"/>
                    </a:ext>
                  </a:extLst>
                </a:gridCol>
              </a:tblGrid>
              <a:tr h="544694">
                <a:tc>
                  <a:txBody>
                    <a:bodyPr/>
                    <a:lstStyle/>
                    <a:p>
                      <a:pPr marL="0" marR="0" algn="ctr">
                        <a:lnSpc>
                          <a:spcPct val="116000"/>
                        </a:lnSpc>
                        <a:spcBef>
                          <a:spcPts val="0"/>
                        </a:spcBef>
                        <a:spcAft>
                          <a:spcPts val="0"/>
                        </a:spcAft>
                      </a:pPr>
                      <a:r>
                        <a:rPr lang="ko-KR" sz="1800" spc="-50">
                          <a:effectLst/>
                        </a:rPr>
                        <a:t>항목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altLang="en-US" sz="1800" spc="-50" smtClean="0">
                          <a:effectLst/>
                        </a:rPr>
                        <a:t>크기</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smtClean="0">
                          <a:effectLst/>
                        </a:rPr>
                        <a:t>타입</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내용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비고</a:t>
                      </a:r>
                      <a:endParaRPr lang="en-US" sz="1800" spc="-50">
                        <a:solidFill>
                          <a:srgbClr val="000000"/>
                        </a:solidFill>
                        <a:effectLst/>
                        <a:latin typeface="+mn-ea"/>
                        <a:ea typeface="+mn-ea"/>
                        <a:cs typeface="-윤고딕140"/>
                      </a:endParaRPr>
                    </a:p>
                  </a:txBody>
                  <a:tcPr marL="17780" marR="17780" marT="17780" marB="17780" anchor="ctr"/>
                </a:tc>
                <a:extLst>
                  <a:ext uri="{0D108BD9-81ED-4DB2-BD59-A6C34878D82A}">
                    <a16:rowId xmlns:a16="http://schemas.microsoft.com/office/drawing/2014/main" val="2437064460"/>
                  </a:ext>
                </a:extLst>
              </a:tr>
              <a:tr h="557451">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단말 아이디</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4</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smtClean="0">
                          <a:effectLst/>
                        </a:rPr>
                        <a:t>unsigned int</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단말 아이디 부여</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4221122763"/>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메시지 길이</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2</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unsigned short</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메시지 길이</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2585570581"/>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시스템 메시지</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n</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ASCII</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시스템 메지시</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r>
                        <a:rPr lang="ko-KR" altLang="en-US" sz="1800" spc="-75" smtClean="0">
                          <a:effectLst/>
                        </a:rPr>
                        <a:t>환영 메시지</a:t>
                      </a: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935432907"/>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합 계</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r>
                        <a:rPr lang="en-US" sz="1800" spc="-75" smtClean="0">
                          <a:effectLst/>
                        </a:rPr>
                        <a:t>8 + n</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a:effectLst/>
                        </a:rPr>
                        <a:t> </a:t>
                      </a:r>
                      <a:endParaRPr lang="en-US" sz="1800" spc="-75" dirty="0">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452514771"/>
                  </a:ext>
                </a:extLst>
              </a:tr>
            </a:tbl>
          </a:graphicData>
        </a:graphic>
      </p:graphicFrame>
    </p:spTree>
    <p:extLst>
      <p:ext uri="{BB962C8B-B14F-4D97-AF65-F5344CB8AC3E}">
        <p14:creationId xmlns:p14="http://schemas.microsoft.com/office/powerpoint/2010/main" val="14565785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3"/>
          <p:cNvSpPr>
            <a:spLocks noGrp="1"/>
          </p:cNvSpPr>
          <p:nvPr>
            <p:ph type="title"/>
          </p:nvPr>
        </p:nvSpPr>
        <p:spPr/>
        <p:txBody>
          <a:bodyPr>
            <a:normAutofit/>
          </a:bodyPr>
          <a:lstStyle/>
          <a:p>
            <a:r>
              <a:rPr lang="en-US" altLang="ko-KR" smtClean="0"/>
              <a:t>OpCodeAck : </a:t>
            </a:r>
            <a:r>
              <a:rPr lang="en-US" smtClean="0"/>
              <a:t>ACK </a:t>
            </a:r>
            <a:r>
              <a:rPr lang="en-US"/>
              <a:t>(0xA0)</a:t>
            </a:r>
          </a:p>
        </p:txBody>
      </p:sp>
      <p:sp>
        <p:nvSpPr>
          <p:cNvPr id="15" name="내용 개체 틀 14"/>
          <p:cNvSpPr>
            <a:spLocks noGrp="1"/>
          </p:cNvSpPr>
          <p:nvPr>
            <p:ph idx="1"/>
          </p:nvPr>
        </p:nvSpPr>
        <p:spPr>
          <a:xfrm>
            <a:off x="681038" y="1255271"/>
            <a:ext cx="8730817" cy="619711"/>
          </a:xfrm>
        </p:spPr>
        <p:txBody>
          <a:bodyPr/>
          <a:lstStyle/>
          <a:p>
            <a:pPr>
              <a:buFont typeface="Arial" panose="020B0604020202020204" pitchFamily="34" charset="0"/>
              <a:buChar char="•"/>
            </a:pPr>
            <a:r>
              <a:rPr lang="ko-KR" altLang="en-US" smtClean="0"/>
              <a:t>패킷이 정상적으로 </a:t>
            </a:r>
            <a:r>
              <a:rPr lang="ko-KR" altLang="en-US"/>
              <a:t>수신되었음을 전송한다</a:t>
            </a:r>
            <a:r>
              <a:rPr lang="en-US"/>
              <a:t>.</a:t>
            </a:r>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173</a:t>
            </a:fld>
            <a:endParaRPr lang="en-US"/>
          </a:p>
        </p:txBody>
      </p:sp>
      <p:graphicFrame>
        <p:nvGraphicFramePr>
          <p:cNvPr id="13" name="표 12"/>
          <p:cNvGraphicFramePr>
            <a:graphicFrameLocks noGrp="1"/>
          </p:cNvGraphicFramePr>
          <p:nvPr>
            <p:extLst>
              <p:ext uri="{D42A27DB-BD31-4B8C-83A1-F6EECF244321}">
                <p14:modId xmlns:p14="http://schemas.microsoft.com/office/powerpoint/2010/main" val="3928585713"/>
              </p:ext>
            </p:extLst>
          </p:nvPr>
        </p:nvGraphicFramePr>
        <p:xfrm>
          <a:off x="1017083" y="2124363"/>
          <a:ext cx="7871833" cy="2068944"/>
        </p:xfrm>
        <a:graphic>
          <a:graphicData uri="http://schemas.openxmlformats.org/drawingml/2006/table">
            <a:tbl>
              <a:tblPr firstRow="1" firstCol="1" bandRow="1">
                <a:tableStyleId>{F5AB1C69-6EDB-4FF4-983F-18BD219EF322}</a:tableStyleId>
              </a:tblPr>
              <a:tblGrid>
                <a:gridCol w="2104808">
                  <a:extLst>
                    <a:ext uri="{9D8B030D-6E8A-4147-A177-3AD203B41FA5}">
                      <a16:colId xmlns:a16="http://schemas.microsoft.com/office/drawing/2014/main" val="1864632981"/>
                    </a:ext>
                  </a:extLst>
                </a:gridCol>
                <a:gridCol w="738909">
                  <a:extLst>
                    <a:ext uri="{9D8B030D-6E8A-4147-A177-3AD203B41FA5}">
                      <a16:colId xmlns:a16="http://schemas.microsoft.com/office/drawing/2014/main" val="3793887755"/>
                    </a:ext>
                  </a:extLst>
                </a:gridCol>
                <a:gridCol w="1671782">
                  <a:extLst>
                    <a:ext uri="{9D8B030D-6E8A-4147-A177-3AD203B41FA5}">
                      <a16:colId xmlns:a16="http://schemas.microsoft.com/office/drawing/2014/main" val="1711922935"/>
                    </a:ext>
                  </a:extLst>
                </a:gridCol>
                <a:gridCol w="2715491">
                  <a:extLst>
                    <a:ext uri="{9D8B030D-6E8A-4147-A177-3AD203B41FA5}">
                      <a16:colId xmlns:a16="http://schemas.microsoft.com/office/drawing/2014/main" val="1888018037"/>
                    </a:ext>
                  </a:extLst>
                </a:gridCol>
                <a:gridCol w="640843">
                  <a:extLst>
                    <a:ext uri="{9D8B030D-6E8A-4147-A177-3AD203B41FA5}">
                      <a16:colId xmlns:a16="http://schemas.microsoft.com/office/drawing/2014/main" val="2728873553"/>
                    </a:ext>
                  </a:extLst>
                </a:gridCol>
              </a:tblGrid>
              <a:tr h="517236">
                <a:tc>
                  <a:txBody>
                    <a:bodyPr/>
                    <a:lstStyle/>
                    <a:p>
                      <a:pPr marL="0" marR="0" algn="ctr">
                        <a:lnSpc>
                          <a:spcPct val="116000"/>
                        </a:lnSpc>
                        <a:spcBef>
                          <a:spcPts val="0"/>
                        </a:spcBef>
                        <a:spcAft>
                          <a:spcPts val="0"/>
                        </a:spcAft>
                      </a:pPr>
                      <a:r>
                        <a:rPr lang="ko-KR" sz="1800" spc="-50">
                          <a:effectLst/>
                        </a:rPr>
                        <a:t>항목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altLang="en-US" sz="1800" spc="-50" smtClean="0">
                          <a:effectLst/>
                        </a:rPr>
                        <a:t>크기</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단위</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내용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비고</a:t>
                      </a:r>
                      <a:endParaRPr lang="en-US" sz="1800" spc="-50">
                        <a:solidFill>
                          <a:srgbClr val="000000"/>
                        </a:solidFill>
                        <a:effectLst/>
                        <a:latin typeface="+mn-ea"/>
                        <a:ea typeface="+mn-ea"/>
                        <a:cs typeface="-윤고딕140"/>
                      </a:endParaRPr>
                    </a:p>
                  </a:txBody>
                  <a:tcPr marL="17780" marR="17780" marT="17780" marB="17780" anchor="ctr"/>
                </a:tc>
                <a:extLst>
                  <a:ext uri="{0D108BD9-81ED-4DB2-BD59-A6C34878D82A}">
                    <a16:rowId xmlns:a16="http://schemas.microsoft.com/office/drawing/2014/main" val="730698326"/>
                  </a:ext>
                </a:extLst>
              </a:tr>
              <a:tr h="517236">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smtClean="0">
                          <a:effectLst/>
                        </a:rPr>
                        <a:t>수신</a:t>
                      </a:r>
                      <a:r>
                        <a:rPr lang="en-US" altLang="ko-KR" sz="1800" spc="-75" smtClean="0">
                          <a:effectLst/>
                        </a:rPr>
                        <a:t> </a:t>
                      </a:r>
                      <a:r>
                        <a:rPr lang="en-US" sz="1800" spc="-75" smtClean="0">
                          <a:effectLst/>
                        </a:rPr>
                        <a:t>Sequence </a:t>
                      </a:r>
                      <a:r>
                        <a:rPr lang="en-US" sz="1800" spc="-75">
                          <a:effectLst/>
                        </a:rPr>
                        <a:t>No</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4</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unsigned </a:t>
                      </a:r>
                      <a:r>
                        <a:rPr lang="en-US" sz="1800" spc="-75" smtClean="0">
                          <a:effectLst/>
                        </a:rPr>
                        <a:t>int</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수신정보에 대한 일련번호</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866488250"/>
                  </a:ext>
                </a:extLst>
              </a:tr>
              <a:tr h="517236">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수신</a:t>
                      </a:r>
                      <a:r>
                        <a:rPr lang="en-US" sz="1800" spc="-75">
                          <a:effectLst/>
                        </a:rPr>
                        <a:t>OPcode</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1</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unsigned char</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수신정보에 대한 운영코드</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4189765056"/>
                  </a:ext>
                </a:extLst>
              </a:tr>
              <a:tr h="517236">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합계</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a:effectLst/>
                        </a:rPr>
                        <a:t> </a:t>
                      </a:r>
                      <a:r>
                        <a:rPr lang="en-US" sz="1800" spc="-75" dirty="0" smtClean="0">
                          <a:effectLst/>
                        </a:rPr>
                        <a:t>5</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a:effectLst/>
                        </a:rPr>
                        <a:t> </a:t>
                      </a:r>
                      <a:endParaRPr lang="en-US" sz="1800" spc="-75" dirty="0">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1272216762"/>
                  </a:ext>
                </a:extLst>
              </a:tr>
            </a:tbl>
          </a:graphicData>
        </a:graphic>
      </p:graphicFrame>
      <p:pic>
        <p:nvPicPr>
          <p:cNvPr id="1025" name="picture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676900" cy="666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676900" cy="666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676900" cy="66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676900" cy="6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867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3"/>
          <p:cNvSpPr>
            <a:spLocks noGrp="1"/>
          </p:cNvSpPr>
          <p:nvPr>
            <p:ph type="title"/>
          </p:nvPr>
        </p:nvSpPr>
        <p:spPr/>
        <p:txBody>
          <a:bodyPr/>
          <a:lstStyle/>
          <a:p>
            <a:r>
              <a:rPr lang="en-US" altLang="ko-KR" smtClean="0"/>
              <a:t>OpCodeNack :</a:t>
            </a:r>
            <a:r>
              <a:rPr lang="ko-KR" altLang="en-US" smtClean="0"/>
              <a:t> </a:t>
            </a:r>
            <a:r>
              <a:rPr lang="en-US" altLang="ko-KR" smtClean="0"/>
              <a:t>N</a:t>
            </a:r>
            <a:r>
              <a:rPr lang="en-US" smtClean="0"/>
              <a:t>ACK </a:t>
            </a:r>
            <a:r>
              <a:rPr lang="en-US"/>
              <a:t>(</a:t>
            </a:r>
            <a:r>
              <a:rPr lang="en-US" smtClean="0"/>
              <a:t>0xA1)</a:t>
            </a:r>
            <a:endParaRPr lang="en-US"/>
          </a:p>
        </p:txBody>
      </p:sp>
      <p:sp>
        <p:nvSpPr>
          <p:cNvPr id="15" name="내용 개체 틀 14"/>
          <p:cNvSpPr>
            <a:spLocks noGrp="1"/>
          </p:cNvSpPr>
          <p:nvPr>
            <p:ph idx="1"/>
          </p:nvPr>
        </p:nvSpPr>
        <p:spPr>
          <a:xfrm>
            <a:off x="681038" y="1255271"/>
            <a:ext cx="8980198" cy="665893"/>
          </a:xfrm>
        </p:spPr>
        <p:txBody>
          <a:bodyPr/>
          <a:lstStyle/>
          <a:p>
            <a:pPr>
              <a:buFont typeface="Arial" panose="020B0604020202020204" pitchFamily="34" charset="0"/>
              <a:buChar char="•"/>
            </a:pPr>
            <a:r>
              <a:rPr lang="ko-KR" altLang="en-US" smtClean="0"/>
              <a:t>패킷이 비정상적으로 </a:t>
            </a:r>
            <a:r>
              <a:rPr lang="ko-KR" altLang="en-US"/>
              <a:t>수신되었음을 전송한다</a:t>
            </a:r>
            <a:r>
              <a:rPr lang="en-US"/>
              <a:t>.</a:t>
            </a:r>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174</a:t>
            </a:fld>
            <a:endParaRPr lang="en-US"/>
          </a:p>
        </p:txBody>
      </p:sp>
      <p:graphicFrame>
        <p:nvGraphicFramePr>
          <p:cNvPr id="13" name="표 12"/>
          <p:cNvGraphicFramePr>
            <a:graphicFrameLocks noGrp="1"/>
          </p:cNvGraphicFramePr>
          <p:nvPr>
            <p:extLst>
              <p:ext uri="{D42A27DB-BD31-4B8C-83A1-F6EECF244321}">
                <p14:modId xmlns:p14="http://schemas.microsoft.com/office/powerpoint/2010/main" val="1790099185"/>
              </p:ext>
            </p:extLst>
          </p:nvPr>
        </p:nvGraphicFramePr>
        <p:xfrm>
          <a:off x="1017083" y="2088893"/>
          <a:ext cx="7871833" cy="2653144"/>
        </p:xfrm>
        <a:graphic>
          <a:graphicData uri="http://schemas.openxmlformats.org/drawingml/2006/table">
            <a:tbl>
              <a:tblPr firstRow="1" firstCol="1" bandRow="1">
                <a:tableStyleId>{F5AB1C69-6EDB-4FF4-983F-18BD219EF322}</a:tableStyleId>
              </a:tblPr>
              <a:tblGrid>
                <a:gridCol w="1883135">
                  <a:extLst>
                    <a:ext uri="{9D8B030D-6E8A-4147-A177-3AD203B41FA5}">
                      <a16:colId xmlns:a16="http://schemas.microsoft.com/office/drawing/2014/main" val="1864632981"/>
                    </a:ext>
                  </a:extLst>
                </a:gridCol>
                <a:gridCol w="853281">
                  <a:extLst>
                    <a:ext uri="{9D8B030D-6E8A-4147-A177-3AD203B41FA5}">
                      <a16:colId xmlns:a16="http://schemas.microsoft.com/office/drawing/2014/main" val="3793887755"/>
                    </a:ext>
                  </a:extLst>
                </a:gridCol>
                <a:gridCol w="1566646">
                  <a:extLst>
                    <a:ext uri="{9D8B030D-6E8A-4147-A177-3AD203B41FA5}">
                      <a16:colId xmlns:a16="http://schemas.microsoft.com/office/drawing/2014/main" val="1711922935"/>
                    </a:ext>
                  </a:extLst>
                </a:gridCol>
                <a:gridCol w="2789382">
                  <a:extLst>
                    <a:ext uri="{9D8B030D-6E8A-4147-A177-3AD203B41FA5}">
                      <a16:colId xmlns:a16="http://schemas.microsoft.com/office/drawing/2014/main" val="1888018037"/>
                    </a:ext>
                  </a:extLst>
                </a:gridCol>
                <a:gridCol w="779389">
                  <a:extLst>
                    <a:ext uri="{9D8B030D-6E8A-4147-A177-3AD203B41FA5}">
                      <a16:colId xmlns:a16="http://schemas.microsoft.com/office/drawing/2014/main" val="2728873553"/>
                    </a:ext>
                  </a:extLst>
                </a:gridCol>
              </a:tblGrid>
              <a:tr h="517236">
                <a:tc>
                  <a:txBody>
                    <a:bodyPr/>
                    <a:lstStyle/>
                    <a:p>
                      <a:pPr marL="0" marR="0" algn="ctr">
                        <a:lnSpc>
                          <a:spcPct val="116000"/>
                        </a:lnSpc>
                        <a:spcBef>
                          <a:spcPts val="0"/>
                        </a:spcBef>
                        <a:spcAft>
                          <a:spcPts val="0"/>
                        </a:spcAft>
                      </a:pPr>
                      <a:r>
                        <a:rPr lang="ko-KR" sz="1800" spc="-50">
                          <a:effectLst/>
                        </a:rPr>
                        <a:t>항목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altLang="en-US" sz="1800" spc="-50" smtClean="0">
                          <a:effectLst/>
                        </a:rPr>
                        <a:t>크기</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단위</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내용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비고</a:t>
                      </a:r>
                      <a:endParaRPr lang="en-US" sz="1800" spc="-50">
                        <a:solidFill>
                          <a:srgbClr val="000000"/>
                        </a:solidFill>
                        <a:effectLst/>
                        <a:latin typeface="+mn-ea"/>
                        <a:ea typeface="+mn-ea"/>
                        <a:cs typeface="-윤고딕140"/>
                      </a:endParaRPr>
                    </a:p>
                  </a:txBody>
                  <a:tcPr marL="17780" marR="17780" marT="17780" marB="17780" anchor="ctr"/>
                </a:tc>
                <a:extLst>
                  <a:ext uri="{0D108BD9-81ED-4DB2-BD59-A6C34878D82A}">
                    <a16:rowId xmlns:a16="http://schemas.microsoft.com/office/drawing/2014/main" val="730698326"/>
                  </a:ext>
                </a:extLst>
              </a:tr>
              <a:tr h="517236">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smtClean="0">
                          <a:effectLst/>
                        </a:rPr>
                        <a:t>수신</a:t>
                      </a:r>
                      <a:r>
                        <a:rPr lang="en-US" altLang="ko-KR" sz="1800" spc="-75" smtClean="0">
                          <a:effectLst/>
                        </a:rPr>
                        <a:t> </a:t>
                      </a:r>
                    </a:p>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smtClean="0">
                          <a:effectLst/>
                        </a:rPr>
                        <a:t>Sequence </a:t>
                      </a:r>
                      <a:r>
                        <a:rPr lang="en-US" sz="1800" spc="-75">
                          <a:effectLst/>
                        </a:rPr>
                        <a:t>No</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4</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unsigned </a:t>
                      </a:r>
                      <a:r>
                        <a:rPr lang="en-US" sz="1800" spc="-75" smtClean="0">
                          <a:effectLst/>
                        </a:rPr>
                        <a:t>int</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수신정보에 대한 일련번호</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866488250"/>
                  </a:ext>
                </a:extLst>
              </a:tr>
              <a:tr h="517236">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smtClean="0">
                          <a:effectLst/>
                        </a:rPr>
                        <a:t>수신</a:t>
                      </a:r>
                      <a:r>
                        <a:rPr lang="en-US" altLang="ko-KR" sz="1800" spc="-75" smtClean="0">
                          <a:effectLst/>
                        </a:rPr>
                        <a:t> </a:t>
                      </a:r>
                      <a:r>
                        <a:rPr lang="en-US" sz="1800" spc="-75" smtClean="0">
                          <a:effectLst/>
                        </a:rPr>
                        <a:t>OPcode</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1</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unsigned char</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수신정보에 대한 운영코드</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4189765056"/>
                  </a:ext>
                </a:extLst>
              </a:tr>
              <a:tr h="517236">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NACK Code</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1</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unsigned char</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수신오류에 따른 코드</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1272216762"/>
                  </a:ext>
                </a:extLst>
              </a:tr>
              <a:tr h="517236">
                <a:tc>
                  <a:txBody>
                    <a:bodyPr/>
                    <a:lstStyle/>
                    <a:p>
                      <a:pPr marL="63500" marR="63500" lvl="0" indent="0" algn="ctr" defTabSz="914400" rtl="0" eaLnBrk="1" fontAlgn="auto" latinLnBrk="0"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ko-KR" altLang="en-US" sz="1800" spc="-75" smtClean="0">
                          <a:effectLst/>
                        </a:rPr>
                        <a:t>합계</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6</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800" spc="-75" dirty="0">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620869537"/>
                  </a:ext>
                </a:extLst>
              </a:tr>
            </a:tbl>
          </a:graphicData>
        </a:graphic>
      </p:graphicFrame>
    </p:spTree>
    <p:extLst>
      <p:ext uri="{BB962C8B-B14F-4D97-AF65-F5344CB8AC3E}">
        <p14:creationId xmlns:p14="http://schemas.microsoft.com/office/powerpoint/2010/main" val="33087300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OpCodeMsg : </a:t>
            </a:r>
            <a:r>
              <a:rPr lang="ko-KR" altLang="en-US" smtClean="0"/>
              <a:t>단문 메시지 </a:t>
            </a:r>
            <a:r>
              <a:rPr lang="en-US" smtClean="0"/>
              <a:t>(</a:t>
            </a:r>
            <a:r>
              <a:rPr lang="en-US"/>
              <a:t>0x22)</a:t>
            </a:r>
          </a:p>
        </p:txBody>
      </p:sp>
      <p:sp>
        <p:nvSpPr>
          <p:cNvPr id="3" name="내용 개체 틀 2"/>
          <p:cNvSpPr>
            <a:spLocks noGrp="1"/>
          </p:cNvSpPr>
          <p:nvPr>
            <p:ph idx="1"/>
          </p:nvPr>
        </p:nvSpPr>
        <p:spPr>
          <a:xfrm>
            <a:off x="681038" y="1255271"/>
            <a:ext cx="8543925" cy="684365"/>
          </a:xfrm>
        </p:spPr>
        <p:txBody>
          <a:bodyPr/>
          <a:lstStyle/>
          <a:p>
            <a:r>
              <a:rPr lang="ko-KR" altLang="en-US" smtClean="0"/>
              <a:t>단문 메시지를 전송하고 화면에 표시한다</a:t>
            </a:r>
            <a:r>
              <a:rPr lang="en-US"/>
              <a:t>.</a:t>
            </a:r>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175</a:t>
            </a:fld>
            <a:endParaRPr lang="en-US"/>
          </a:p>
        </p:txBody>
      </p:sp>
      <p:graphicFrame>
        <p:nvGraphicFramePr>
          <p:cNvPr id="8" name="표 7"/>
          <p:cNvGraphicFramePr>
            <a:graphicFrameLocks noGrp="1"/>
          </p:cNvGraphicFramePr>
          <p:nvPr>
            <p:extLst>
              <p:ext uri="{D42A27DB-BD31-4B8C-83A1-F6EECF244321}">
                <p14:modId xmlns:p14="http://schemas.microsoft.com/office/powerpoint/2010/main" val="2515159980"/>
              </p:ext>
            </p:extLst>
          </p:nvPr>
        </p:nvGraphicFramePr>
        <p:xfrm>
          <a:off x="932872" y="2084652"/>
          <a:ext cx="8432799" cy="2178776"/>
        </p:xfrm>
        <a:graphic>
          <a:graphicData uri="http://schemas.openxmlformats.org/drawingml/2006/table">
            <a:tbl>
              <a:tblPr firstRow="1" firstCol="1" bandRow="1">
                <a:tableStyleId>{F5AB1C69-6EDB-4FF4-983F-18BD219EF322}</a:tableStyleId>
              </a:tblPr>
              <a:tblGrid>
                <a:gridCol w="1614770">
                  <a:extLst>
                    <a:ext uri="{9D8B030D-6E8A-4147-A177-3AD203B41FA5}">
                      <a16:colId xmlns:a16="http://schemas.microsoft.com/office/drawing/2014/main" val="251064552"/>
                    </a:ext>
                  </a:extLst>
                </a:gridCol>
                <a:gridCol w="851340">
                  <a:extLst>
                    <a:ext uri="{9D8B030D-6E8A-4147-A177-3AD203B41FA5}">
                      <a16:colId xmlns:a16="http://schemas.microsoft.com/office/drawing/2014/main" val="4181220843"/>
                    </a:ext>
                  </a:extLst>
                </a:gridCol>
                <a:gridCol w="1801091">
                  <a:extLst>
                    <a:ext uri="{9D8B030D-6E8A-4147-A177-3AD203B41FA5}">
                      <a16:colId xmlns:a16="http://schemas.microsoft.com/office/drawing/2014/main" val="3946389343"/>
                    </a:ext>
                  </a:extLst>
                </a:gridCol>
                <a:gridCol w="2419927">
                  <a:extLst>
                    <a:ext uri="{9D8B030D-6E8A-4147-A177-3AD203B41FA5}">
                      <a16:colId xmlns:a16="http://schemas.microsoft.com/office/drawing/2014/main" val="3110526391"/>
                    </a:ext>
                  </a:extLst>
                </a:gridCol>
                <a:gridCol w="1745671">
                  <a:extLst>
                    <a:ext uri="{9D8B030D-6E8A-4147-A177-3AD203B41FA5}">
                      <a16:colId xmlns:a16="http://schemas.microsoft.com/office/drawing/2014/main" val="721308012"/>
                    </a:ext>
                  </a:extLst>
                </a:gridCol>
              </a:tblGrid>
              <a:tr h="544694">
                <a:tc>
                  <a:txBody>
                    <a:bodyPr/>
                    <a:lstStyle/>
                    <a:p>
                      <a:pPr marL="0" marR="0" algn="ctr">
                        <a:lnSpc>
                          <a:spcPct val="116000"/>
                        </a:lnSpc>
                        <a:spcBef>
                          <a:spcPts val="0"/>
                        </a:spcBef>
                        <a:spcAft>
                          <a:spcPts val="0"/>
                        </a:spcAft>
                      </a:pPr>
                      <a:r>
                        <a:rPr lang="ko-KR" sz="1800" spc="-50">
                          <a:effectLst/>
                        </a:rPr>
                        <a:t>항목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altLang="en-US" sz="1800" spc="-50" smtClean="0">
                          <a:effectLst/>
                        </a:rPr>
                        <a:t>크기</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smtClean="0">
                          <a:effectLst/>
                        </a:rPr>
                        <a:t>타입</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내용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비고</a:t>
                      </a:r>
                      <a:endParaRPr lang="en-US" sz="1800" spc="-50">
                        <a:solidFill>
                          <a:srgbClr val="000000"/>
                        </a:solidFill>
                        <a:effectLst/>
                        <a:latin typeface="+mn-ea"/>
                        <a:ea typeface="+mn-ea"/>
                        <a:cs typeface="-윤고딕140"/>
                      </a:endParaRPr>
                    </a:p>
                  </a:txBody>
                  <a:tcPr marL="17780" marR="17780" marT="17780" marB="17780" anchor="ctr"/>
                </a:tc>
                <a:extLst>
                  <a:ext uri="{0D108BD9-81ED-4DB2-BD59-A6C34878D82A}">
                    <a16:rowId xmlns:a16="http://schemas.microsoft.com/office/drawing/2014/main" val="2437064460"/>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Msg Length</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2</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unsigned short</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메시지 데이터</a:t>
                      </a:r>
                      <a:r>
                        <a:rPr lang="en-US" sz="1800" spc="-75">
                          <a:effectLst/>
                        </a:rPr>
                        <a:t> </a:t>
                      </a:r>
                      <a:r>
                        <a:rPr lang="en-US" sz="1800" spc="-75" smtClean="0">
                          <a:effectLst/>
                        </a:rPr>
                        <a:t>Size</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4221122763"/>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메시지 데이터</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n</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ASCII</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메시지 데이터 정보</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935432907"/>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합 계</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a:effectLst/>
                        </a:rPr>
                        <a:t> </a:t>
                      </a:r>
                      <a:r>
                        <a:rPr lang="en-US" sz="1800" spc="-75" dirty="0" smtClean="0">
                          <a:effectLst/>
                        </a:rPr>
                        <a:t>2 + n</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a:effectLst/>
                        </a:rPr>
                        <a:t> </a:t>
                      </a:r>
                      <a:endParaRPr lang="en-US" sz="1800" spc="-75" dirty="0">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452514771"/>
                  </a:ext>
                </a:extLst>
              </a:tr>
            </a:tbl>
          </a:graphicData>
        </a:graphic>
      </p:graphicFrame>
    </p:spTree>
    <p:extLst>
      <p:ext uri="{BB962C8B-B14F-4D97-AF65-F5344CB8AC3E}">
        <p14:creationId xmlns:p14="http://schemas.microsoft.com/office/powerpoint/2010/main" val="1694389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OpCodeFile : </a:t>
            </a:r>
            <a:r>
              <a:rPr lang="ko-KR" altLang="en-US" smtClean="0"/>
              <a:t>파일 데이터 </a:t>
            </a:r>
            <a:r>
              <a:rPr lang="en-US"/>
              <a:t>(</a:t>
            </a:r>
            <a:r>
              <a:rPr lang="en-US" smtClean="0"/>
              <a:t>0x24)</a:t>
            </a:r>
            <a:endParaRPr lang="en-US"/>
          </a:p>
        </p:txBody>
      </p:sp>
      <p:sp>
        <p:nvSpPr>
          <p:cNvPr id="3" name="내용 개체 틀 2"/>
          <p:cNvSpPr>
            <a:spLocks noGrp="1"/>
          </p:cNvSpPr>
          <p:nvPr>
            <p:ph idx="1"/>
          </p:nvPr>
        </p:nvSpPr>
        <p:spPr>
          <a:xfrm>
            <a:off x="681038" y="1255271"/>
            <a:ext cx="8543925" cy="684365"/>
          </a:xfrm>
        </p:spPr>
        <p:txBody>
          <a:bodyPr/>
          <a:lstStyle/>
          <a:p>
            <a:r>
              <a:rPr lang="ko-KR" altLang="en-US" smtClean="0"/>
              <a:t>파일 데이터를 전송한다</a:t>
            </a:r>
            <a:r>
              <a:rPr lang="en-US" altLang="ko-KR" smtClean="0"/>
              <a:t>.</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176</a:t>
            </a:fld>
            <a:endParaRPr lang="en-US"/>
          </a:p>
        </p:txBody>
      </p:sp>
      <p:graphicFrame>
        <p:nvGraphicFramePr>
          <p:cNvPr id="8" name="표 7"/>
          <p:cNvGraphicFramePr>
            <a:graphicFrameLocks noGrp="1"/>
          </p:cNvGraphicFramePr>
          <p:nvPr>
            <p:extLst>
              <p:ext uri="{D42A27DB-BD31-4B8C-83A1-F6EECF244321}">
                <p14:modId xmlns:p14="http://schemas.microsoft.com/office/powerpoint/2010/main" val="384277025"/>
              </p:ext>
            </p:extLst>
          </p:nvPr>
        </p:nvGraphicFramePr>
        <p:xfrm>
          <a:off x="932872" y="2084652"/>
          <a:ext cx="8432799" cy="3268164"/>
        </p:xfrm>
        <a:graphic>
          <a:graphicData uri="http://schemas.openxmlformats.org/drawingml/2006/table">
            <a:tbl>
              <a:tblPr firstRow="1" firstCol="1" bandRow="1">
                <a:tableStyleId>{F5AB1C69-6EDB-4FF4-983F-18BD219EF322}</a:tableStyleId>
              </a:tblPr>
              <a:tblGrid>
                <a:gridCol w="1856510">
                  <a:extLst>
                    <a:ext uri="{9D8B030D-6E8A-4147-A177-3AD203B41FA5}">
                      <a16:colId xmlns:a16="http://schemas.microsoft.com/office/drawing/2014/main" val="251064552"/>
                    </a:ext>
                  </a:extLst>
                </a:gridCol>
                <a:gridCol w="840509">
                  <a:extLst>
                    <a:ext uri="{9D8B030D-6E8A-4147-A177-3AD203B41FA5}">
                      <a16:colId xmlns:a16="http://schemas.microsoft.com/office/drawing/2014/main" val="4181220843"/>
                    </a:ext>
                  </a:extLst>
                </a:gridCol>
                <a:gridCol w="1570182">
                  <a:extLst>
                    <a:ext uri="{9D8B030D-6E8A-4147-A177-3AD203B41FA5}">
                      <a16:colId xmlns:a16="http://schemas.microsoft.com/office/drawing/2014/main" val="3946389343"/>
                    </a:ext>
                  </a:extLst>
                </a:gridCol>
                <a:gridCol w="2419927">
                  <a:extLst>
                    <a:ext uri="{9D8B030D-6E8A-4147-A177-3AD203B41FA5}">
                      <a16:colId xmlns:a16="http://schemas.microsoft.com/office/drawing/2014/main" val="3110526391"/>
                    </a:ext>
                  </a:extLst>
                </a:gridCol>
                <a:gridCol w="1745671">
                  <a:extLst>
                    <a:ext uri="{9D8B030D-6E8A-4147-A177-3AD203B41FA5}">
                      <a16:colId xmlns:a16="http://schemas.microsoft.com/office/drawing/2014/main" val="721308012"/>
                    </a:ext>
                  </a:extLst>
                </a:gridCol>
              </a:tblGrid>
              <a:tr h="544694">
                <a:tc>
                  <a:txBody>
                    <a:bodyPr/>
                    <a:lstStyle/>
                    <a:p>
                      <a:pPr marL="0" marR="0" algn="ctr">
                        <a:lnSpc>
                          <a:spcPct val="116000"/>
                        </a:lnSpc>
                        <a:spcBef>
                          <a:spcPts val="0"/>
                        </a:spcBef>
                        <a:spcAft>
                          <a:spcPts val="0"/>
                        </a:spcAft>
                      </a:pPr>
                      <a:r>
                        <a:rPr lang="ko-KR" sz="1800" spc="-50">
                          <a:effectLst/>
                        </a:rPr>
                        <a:t>항목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altLang="en-US" sz="1800" spc="-50" smtClean="0">
                          <a:effectLst/>
                        </a:rPr>
                        <a:t>크기</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smtClean="0">
                          <a:effectLst/>
                        </a:rPr>
                        <a:t>타입</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내용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비고</a:t>
                      </a:r>
                      <a:endParaRPr lang="en-US" sz="1800" spc="-50">
                        <a:solidFill>
                          <a:srgbClr val="000000"/>
                        </a:solidFill>
                        <a:effectLst/>
                        <a:latin typeface="+mn-ea"/>
                        <a:ea typeface="+mn-ea"/>
                        <a:cs typeface="-윤고딕140"/>
                      </a:endParaRPr>
                    </a:p>
                  </a:txBody>
                  <a:tcPr marL="17780" marR="17780" marT="17780" marB="17780" anchor="ctr"/>
                </a:tc>
                <a:extLst>
                  <a:ext uri="{0D108BD9-81ED-4DB2-BD59-A6C34878D82A}">
                    <a16:rowId xmlns:a16="http://schemas.microsoft.com/office/drawing/2014/main" val="2437064460"/>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데이터 순차번호</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2</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a:effectLst/>
                        </a:rPr>
                        <a:t>unsigned </a:t>
                      </a:r>
                      <a:r>
                        <a:rPr lang="en-US" sz="1800" spc="-75" dirty="0" smtClean="0">
                          <a:effectLst/>
                        </a:rPr>
                        <a:t>short</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데이터 순차 번호</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1349372139"/>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파일</a:t>
                      </a:r>
                      <a:r>
                        <a:rPr lang="ko-KR" altLang="en-US" sz="1800" spc="-75" baseline="0" smtClean="0">
                          <a:effectLst/>
                        </a:rPr>
                        <a:t> 사이즈</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8</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unsigned</a:t>
                      </a:r>
                      <a:r>
                        <a:rPr lang="en-US" sz="1800" spc="-75" baseline="0" dirty="0" smtClean="0">
                          <a:effectLst/>
                        </a:rPr>
                        <a:t> long</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파일 사이즈</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2084575071"/>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데이터 사이즈</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2</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smtClean="0">
                          <a:effectLst/>
                        </a:rPr>
                        <a:t>unsigned</a:t>
                      </a:r>
                      <a:r>
                        <a:rPr lang="en-US" sz="1800" spc="-75" baseline="0" dirty="0" smtClean="0">
                          <a:effectLst/>
                        </a:rPr>
                        <a:t> short</a:t>
                      </a:r>
                      <a:r>
                        <a:rPr lang="en-US" sz="1800" spc="-75" dirty="0" smtClean="0">
                          <a:effectLst/>
                        </a:rPr>
                        <a:t> </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데이터 사이즈</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smtClean="0">
                          <a:effectLst/>
                        </a:rPr>
                        <a:t>n</a:t>
                      </a: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4065561029"/>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데이터</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n</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smtClean="0">
                          <a:effectLst/>
                        </a:rPr>
                        <a:t>unsigned char</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데이터</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3650740179"/>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합 계</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a:effectLst/>
                        </a:rPr>
                        <a:t> </a:t>
                      </a:r>
                      <a:r>
                        <a:rPr lang="en-US" sz="1800" spc="-75" dirty="0" smtClean="0">
                          <a:effectLst/>
                        </a:rPr>
                        <a:t>12 + n</a:t>
                      </a:r>
                      <a:endParaRPr lang="en-US" sz="1800" spc="-75" dirty="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dirty="0">
                          <a:effectLst/>
                        </a:rPr>
                        <a:t> </a:t>
                      </a:r>
                      <a:endParaRPr lang="en-US" sz="1800" spc="-75" dirty="0">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4089554444"/>
                  </a:ext>
                </a:extLst>
              </a:tr>
            </a:tbl>
          </a:graphicData>
        </a:graphic>
      </p:graphicFrame>
    </p:spTree>
    <p:extLst>
      <p:ext uri="{BB962C8B-B14F-4D97-AF65-F5344CB8AC3E}">
        <p14:creationId xmlns:p14="http://schemas.microsoft.com/office/powerpoint/2010/main" val="13166879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OpCodeExit : </a:t>
            </a:r>
            <a:r>
              <a:rPr lang="ko-KR" altLang="en-US" smtClean="0"/>
              <a:t>종료 메시지 </a:t>
            </a:r>
            <a:r>
              <a:rPr lang="en-US" smtClean="0"/>
              <a:t>(0x26)</a:t>
            </a:r>
            <a:endParaRPr lang="en-US"/>
          </a:p>
        </p:txBody>
      </p:sp>
      <p:sp>
        <p:nvSpPr>
          <p:cNvPr id="3" name="내용 개체 틀 2"/>
          <p:cNvSpPr>
            <a:spLocks noGrp="1"/>
          </p:cNvSpPr>
          <p:nvPr>
            <p:ph idx="1"/>
          </p:nvPr>
        </p:nvSpPr>
        <p:spPr>
          <a:xfrm>
            <a:off x="681038" y="1255271"/>
            <a:ext cx="8543925" cy="684365"/>
          </a:xfrm>
        </p:spPr>
        <p:txBody>
          <a:bodyPr/>
          <a:lstStyle/>
          <a:p>
            <a:r>
              <a:rPr lang="ko-KR" altLang="en-US" smtClean="0"/>
              <a:t>종료 메시지를 전송한다</a:t>
            </a:r>
            <a:r>
              <a:rPr lang="en-US" altLang="ko-KR" smtClean="0"/>
              <a:t>.</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177</a:t>
            </a:fld>
            <a:endParaRPr lang="en-US"/>
          </a:p>
        </p:txBody>
      </p:sp>
      <p:graphicFrame>
        <p:nvGraphicFramePr>
          <p:cNvPr id="8" name="표 7"/>
          <p:cNvGraphicFramePr>
            <a:graphicFrameLocks noGrp="1"/>
          </p:cNvGraphicFramePr>
          <p:nvPr>
            <p:extLst>
              <p:ext uri="{D42A27DB-BD31-4B8C-83A1-F6EECF244321}">
                <p14:modId xmlns:p14="http://schemas.microsoft.com/office/powerpoint/2010/main" val="182084240"/>
              </p:ext>
            </p:extLst>
          </p:nvPr>
        </p:nvGraphicFramePr>
        <p:xfrm>
          <a:off x="932872" y="2084652"/>
          <a:ext cx="8432799" cy="1859275"/>
        </p:xfrm>
        <a:graphic>
          <a:graphicData uri="http://schemas.openxmlformats.org/drawingml/2006/table">
            <a:tbl>
              <a:tblPr firstRow="1" firstCol="1" bandRow="1">
                <a:tableStyleId>{F5AB1C69-6EDB-4FF4-983F-18BD219EF322}</a:tableStyleId>
              </a:tblPr>
              <a:tblGrid>
                <a:gridCol w="1614770">
                  <a:extLst>
                    <a:ext uri="{9D8B030D-6E8A-4147-A177-3AD203B41FA5}">
                      <a16:colId xmlns:a16="http://schemas.microsoft.com/office/drawing/2014/main" val="251064552"/>
                    </a:ext>
                  </a:extLst>
                </a:gridCol>
                <a:gridCol w="851340">
                  <a:extLst>
                    <a:ext uri="{9D8B030D-6E8A-4147-A177-3AD203B41FA5}">
                      <a16:colId xmlns:a16="http://schemas.microsoft.com/office/drawing/2014/main" val="4181220843"/>
                    </a:ext>
                  </a:extLst>
                </a:gridCol>
                <a:gridCol w="1801091">
                  <a:extLst>
                    <a:ext uri="{9D8B030D-6E8A-4147-A177-3AD203B41FA5}">
                      <a16:colId xmlns:a16="http://schemas.microsoft.com/office/drawing/2014/main" val="3946389343"/>
                    </a:ext>
                  </a:extLst>
                </a:gridCol>
                <a:gridCol w="2419927">
                  <a:extLst>
                    <a:ext uri="{9D8B030D-6E8A-4147-A177-3AD203B41FA5}">
                      <a16:colId xmlns:a16="http://schemas.microsoft.com/office/drawing/2014/main" val="3110526391"/>
                    </a:ext>
                  </a:extLst>
                </a:gridCol>
                <a:gridCol w="1745671">
                  <a:extLst>
                    <a:ext uri="{9D8B030D-6E8A-4147-A177-3AD203B41FA5}">
                      <a16:colId xmlns:a16="http://schemas.microsoft.com/office/drawing/2014/main" val="721308012"/>
                    </a:ext>
                  </a:extLst>
                </a:gridCol>
              </a:tblGrid>
              <a:tr h="544694">
                <a:tc>
                  <a:txBody>
                    <a:bodyPr/>
                    <a:lstStyle/>
                    <a:p>
                      <a:pPr marL="0" marR="0" algn="ctr">
                        <a:lnSpc>
                          <a:spcPct val="116000"/>
                        </a:lnSpc>
                        <a:spcBef>
                          <a:spcPts val="0"/>
                        </a:spcBef>
                        <a:spcAft>
                          <a:spcPts val="0"/>
                        </a:spcAft>
                      </a:pPr>
                      <a:r>
                        <a:rPr lang="ko-KR" sz="1800" spc="-50">
                          <a:effectLst/>
                        </a:rPr>
                        <a:t>항목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altLang="en-US" sz="1800" spc="-50" smtClean="0">
                          <a:effectLst/>
                        </a:rPr>
                        <a:t>크기</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smtClean="0">
                          <a:effectLst/>
                        </a:rPr>
                        <a:t>타입</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내용</a:t>
                      </a:r>
                      <a:endParaRPr lang="en-US" sz="1800" spc="-50">
                        <a:solidFill>
                          <a:srgbClr val="000000"/>
                        </a:solidFill>
                        <a:effectLst/>
                        <a:latin typeface="+mn-ea"/>
                        <a:ea typeface="+mn-ea"/>
                        <a:cs typeface="-윤고딕140"/>
                      </a:endParaRPr>
                    </a:p>
                  </a:txBody>
                  <a:tcPr marL="17780" marR="17780" marT="17780" marB="17780" anchor="ctr"/>
                </a:tc>
                <a:tc>
                  <a:txBody>
                    <a:bodyPr/>
                    <a:lstStyle/>
                    <a:p>
                      <a:pPr marL="0" marR="0" algn="ctr">
                        <a:lnSpc>
                          <a:spcPct val="116000"/>
                        </a:lnSpc>
                        <a:spcBef>
                          <a:spcPts val="0"/>
                        </a:spcBef>
                        <a:spcAft>
                          <a:spcPts val="0"/>
                        </a:spcAft>
                      </a:pPr>
                      <a:r>
                        <a:rPr lang="ko-KR" sz="1800" spc="-50">
                          <a:effectLst/>
                        </a:rPr>
                        <a:t>비고</a:t>
                      </a:r>
                      <a:endParaRPr lang="en-US" sz="1800" spc="-50">
                        <a:solidFill>
                          <a:srgbClr val="000000"/>
                        </a:solidFill>
                        <a:effectLst/>
                        <a:latin typeface="+mn-ea"/>
                        <a:ea typeface="+mn-ea"/>
                        <a:cs typeface="-윤고딕140"/>
                      </a:endParaRPr>
                    </a:p>
                  </a:txBody>
                  <a:tcPr marL="17780" marR="17780" marT="17780" marB="17780" anchor="ctr"/>
                </a:tc>
                <a:extLst>
                  <a:ext uri="{0D108BD9-81ED-4DB2-BD59-A6C34878D82A}">
                    <a16:rowId xmlns:a16="http://schemas.microsoft.com/office/drawing/2014/main" val="2437064460"/>
                  </a:ext>
                </a:extLst>
              </a:tr>
              <a:tr h="769887">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종료 구분</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1</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unsigned char </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800" spc="-75" smtClean="0">
                          <a:effectLst/>
                        </a:rPr>
                        <a:t>종료 구분</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smtClean="0">
                          <a:effectLst/>
                        </a:rPr>
                        <a:t>0</a:t>
                      </a:r>
                      <a:r>
                        <a:rPr lang="en-US" sz="1800" spc="-75" baseline="0" smtClean="0">
                          <a:effectLst/>
                        </a:rPr>
                        <a:t> : </a:t>
                      </a:r>
                      <a:r>
                        <a:rPr lang="ko-KR" altLang="en-US" sz="1800" spc="-75" baseline="0" smtClean="0">
                          <a:effectLst/>
                        </a:rPr>
                        <a:t>정상   종료</a:t>
                      </a:r>
                      <a:endParaRPr lang="en-US" altLang="ko-KR" sz="1800" spc="-75" baseline="0" smtClean="0">
                        <a:effectLst/>
                      </a:endParaRPr>
                    </a:p>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baseline="0" smtClean="0">
                          <a:effectLst/>
                        </a:rPr>
                        <a:t>1 : </a:t>
                      </a:r>
                      <a:r>
                        <a:rPr lang="ko-KR" altLang="en-US" sz="1800" spc="-75" baseline="0" smtClean="0">
                          <a:effectLst/>
                        </a:rPr>
                        <a:t>비정상 종료</a:t>
                      </a: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4221122763"/>
                  </a:ext>
                </a:extLst>
              </a:tr>
              <a:tr h="544694">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800" spc="-75">
                          <a:effectLst/>
                        </a:rPr>
                        <a:t>합 계</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r>
                        <a:rPr lang="en-US" sz="1800" spc="-75" smtClean="0">
                          <a:effectLst/>
                        </a:rPr>
                        <a:t>1</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800" spc="-75">
                          <a:effectLst/>
                        </a:rPr>
                        <a:t> </a:t>
                      </a:r>
                      <a:endParaRPr lang="en-US" sz="1800" spc="-75">
                        <a:solidFill>
                          <a:srgbClr val="000000"/>
                        </a:solidFill>
                        <a:effectLst/>
                        <a:latin typeface="+mn-ea"/>
                        <a:ea typeface="+mn-ea"/>
                        <a:cs typeface="-윤고딕120"/>
                      </a:endParaRPr>
                    </a:p>
                  </a:txBody>
                  <a:tcPr marL="17780" marR="17780" marT="17780" marB="17780" anchor="ctr"/>
                </a:tc>
                <a:extLst>
                  <a:ext uri="{0D108BD9-81ED-4DB2-BD59-A6C34878D82A}">
                    <a16:rowId xmlns:a16="http://schemas.microsoft.com/office/drawing/2014/main" val="452514771"/>
                  </a:ext>
                </a:extLst>
              </a:tr>
            </a:tbl>
          </a:graphicData>
        </a:graphic>
      </p:graphicFrame>
    </p:spTree>
    <p:extLst>
      <p:ext uri="{BB962C8B-B14F-4D97-AF65-F5344CB8AC3E}">
        <p14:creationId xmlns:p14="http://schemas.microsoft.com/office/powerpoint/2010/main" val="37326769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통신 프로토콜</a:t>
            </a:r>
            <a:r>
              <a:rPr lang="en-US" smtClean="0"/>
              <a:t> </a:t>
            </a:r>
            <a:r>
              <a:rPr lang="ko-KR" altLang="en-US" smtClean="0"/>
              <a:t>실습</a:t>
            </a:r>
            <a:endParaRPr lang="en-US"/>
          </a:p>
        </p:txBody>
      </p:sp>
      <p:sp>
        <p:nvSpPr>
          <p:cNvPr id="3" name="내용 개체 틀 2"/>
          <p:cNvSpPr>
            <a:spLocks noGrp="1"/>
          </p:cNvSpPr>
          <p:nvPr>
            <p:ph idx="1"/>
          </p:nvPr>
        </p:nvSpPr>
        <p:spPr/>
        <p:txBody>
          <a:bodyPr/>
          <a:lstStyle/>
          <a:p>
            <a:r>
              <a:rPr lang="ko-KR" altLang="en-US" dirty="0"/>
              <a:t>종료 </a:t>
            </a:r>
            <a:r>
              <a:rPr lang="ko-KR" altLang="en-US" dirty="0" smtClean="0"/>
              <a:t>메시지 송신 기능 구현</a:t>
            </a:r>
            <a:endParaRPr lang="en-US" dirty="0"/>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178</a:t>
            </a:fld>
            <a:endParaRPr lang="en-US"/>
          </a:p>
        </p:txBody>
      </p:sp>
    </p:spTree>
    <p:extLst>
      <p:ext uri="{BB962C8B-B14F-4D97-AF65-F5344CB8AC3E}">
        <p14:creationId xmlns:p14="http://schemas.microsoft.com/office/powerpoint/2010/main" val="14612295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785001" y="2892604"/>
            <a:ext cx="6361471" cy="1287510"/>
          </a:xfrm>
        </p:spPr>
        <p:txBody>
          <a:bodyPr>
            <a:normAutofit/>
          </a:bodyPr>
          <a:lstStyle/>
          <a:p>
            <a:r>
              <a:rPr lang="en-US" altLang="ko-KR" sz="4800" dirty="0" smtClean="0"/>
              <a:t>Garbage Data Filtering</a:t>
            </a:r>
            <a:endParaRPr lang="en-US" sz="4800" dirty="0"/>
          </a:p>
        </p:txBody>
      </p:sp>
      <p:sp>
        <p:nvSpPr>
          <p:cNvPr id="3" name="부제목 2"/>
          <p:cNvSpPr>
            <a:spLocks noGrp="1"/>
          </p:cNvSpPr>
          <p:nvPr>
            <p:ph type="subTitle" idx="1"/>
          </p:nvPr>
        </p:nvSpPr>
        <p:spPr>
          <a:xfrm>
            <a:off x="3485660" y="1774109"/>
            <a:ext cx="2768564" cy="649922"/>
          </a:xfrm>
        </p:spPr>
        <p:txBody>
          <a:bodyPr/>
          <a:lstStyle/>
          <a:p>
            <a:r>
              <a:rPr lang="en-US" smtClean="0"/>
              <a:t>Network</a:t>
            </a:r>
            <a:endParaRPr lang="en-US"/>
          </a:p>
        </p:txBody>
      </p:sp>
    </p:spTree>
    <p:extLst>
      <p:ext uri="{BB962C8B-B14F-4D97-AF65-F5344CB8AC3E}">
        <p14:creationId xmlns:p14="http://schemas.microsoft.com/office/powerpoint/2010/main" val="3901606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lstStyle/>
          <a:p>
            <a:r>
              <a:rPr lang="en-US" altLang="ko-KR" smtClean="0"/>
              <a:t>Linux</a:t>
            </a:r>
            <a:r>
              <a:rPr lang="ko-KR" altLang="en-US" smtClean="0"/>
              <a:t> 개요 및 역사</a:t>
            </a:r>
            <a:endParaRPr lang="en-US" dirty="0"/>
          </a:p>
        </p:txBody>
      </p:sp>
      <p:sp>
        <p:nvSpPr>
          <p:cNvPr id="3" name="내용 개체 틀 2"/>
          <p:cNvSpPr>
            <a:spLocks noGrp="1"/>
          </p:cNvSpPr>
          <p:nvPr>
            <p:ph idx="1"/>
          </p:nvPr>
        </p:nvSpPr>
        <p:spPr/>
        <p:txBody>
          <a:bodyPr anchor="ctr">
            <a:normAutofit fontScale="62500" lnSpcReduction="20000"/>
          </a:bodyPr>
          <a:lstStyle/>
          <a:p>
            <a:pPr marL="0" indent="0">
              <a:lnSpc>
                <a:spcPct val="120000"/>
              </a:lnSpc>
              <a:buNone/>
            </a:pPr>
            <a:r>
              <a:rPr lang="ko-KR" altLang="en-US" smtClean="0"/>
              <a:t>   리누스 </a:t>
            </a:r>
            <a:r>
              <a:rPr lang="ko-KR" altLang="en-US" err="1" smtClean="0"/>
              <a:t>토발즈가</a:t>
            </a:r>
            <a:r>
              <a:rPr lang="ko-KR" altLang="en-US" smtClean="0"/>
              <a:t> 개발한</a:t>
            </a:r>
            <a:r>
              <a:rPr lang="en-US" altLang="ko-KR" smtClean="0"/>
              <a:t> Linux</a:t>
            </a:r>
            <a:r>
              <a:rPr lang="ko-KR" altLang="en-US" smtClean="0"/>
              <a:t>는</a:t>
            </a:r>
            <a:r>
              <a:rPr lang="en-US" altLang="ko-KR" smtClean="0"/>
              <a:t> </a:t>
            </a:r>
            <a:r>
              <a:rPr lang="ko-KR" altLang="en-US" smtClean="0"/>
              <a:t>커널</a:t>
            </a:r>
            <a:r>
              <a:rPr lang="en-US" altLang="ko-KR" smtClean="0"/>
              <a:t>(kernel)</a:t>
            </a:r>
            <a:r>
              <a:rPr lang="ko-KR" altLang="en-US" smtClean="0"/>
              <a:t>을 </a:t>
            </a:r>
            <a:r>
              <a:rPr lang="ko-KR" altLang="en-US" dirty="0"/>
              <a:t>뜻하지만</a:t>
            </a:r>
            <a:r>
              <a:rPr lang="en-US" altLang="ko-KR"/>
              <a:t>, </a:t>
            </a:r>
            <a:r>
              <a:rPr lang="en-US" altLang="ko-KR" smtClean="0"/>
              <a:t>Linux</a:t>
            </a:r>
            <a:r>
              <a:rPr lang="ko-KR" altLang="en-US" smtClean="0"/>
              <a:t> 커널과 라이브러리와 </a:t>
            </a:r>
            <a:r>
              <a:rPr lang="ko-KR" altLang="en-US"/>
              <a:t>도구들이 </a:t>
            </a:r>
            <a:r>
              <a:rPr lang="ko-KR" altLang="en-US" smtClean="0"/>
              <a:t>포함된</a:t>
            </a:r>
            <a:r>
              <a:rPr lang="en-US" altLang="ko-KR" smtClean="0"/>
              <a:t>  </a:t>
            </a:r>
            <a:r>
              <a:rPr lang="ko-KR" altLang="en-US" smtClean="0"/>
              <a:t>운영 체제를 뜻하기도 한다</a:t>
            </a:r>
            <a:r>
              <a:rPr lang="en-US" altLang="ko-KR"/>
              <a:t>. </a:t>
            </a:r>
            <a:r>
              <a:rPr lang="en-US" altLang="ko-KR" smtClean="0"/>
              <a:t> </a:t>
            </a:r>
            <a:r>
              <a:rPr lang="en-US" altLang="ko-KR"/>
              <a:t>Linux</a:t>
            </a:r>
            <a:r>
              <a:rPr lang="ko-KR" altLang="en-US"/>
              <a:t>는 다중 사용자</a:t>
            </a:r>
            <a:r>
              <a:rPr lang="en-US" altLang="ko-KR"/>
              <a:t>, </a:t>
            </a:r>
            <a:r>
              <a:rPr lang="ko-KR" altLang="en-US"/>
              <a:t>다중 </a:t>
            </a:r>
            <a:r>
              <a:rPr lang="ko-KR" altLang="en-US" smtClean="0"/>
              <a:t>작업</a:t>
            </a:r>
            <a:r>
              <a:rPr lang="en-US" altLang="ko-KR"/>
              <a:t>,</a:t>
            </a:r>
            <a:r>
              <a:rPr lang="en-US" altLang="ko-KR" smtClean="0"/>
              <a:t> </a:t>
            </a:r>
            <a:r>
              <a:rPr lang="ko-KR" altLang="en-US"/>
              <a:t>다중 스레드를 지원하는 운영 체제이다</a:t>
            </a:r>
            <a:r>
              <a:rPr lang="en-US" altLang="ko-KR"/>
              <a:t>.</a:t>
            </a:r>
            <a:endParaRPr lang="en-US" altLang="ko-KR" dirty="0"/>
          </a:p>
          <a:p>
            <a:pPr marL="0" indent="0">
              <a:lnSpc>
                <a:spcPct val="120000"/>
              </a:lnSpc>
              <a:buNone/>
            </a:pPr>
            <a:r>
              <a:rPr lang="ko-KR" altLang="en-US" smtClean="0"/>
              <a:t>     </a:t>
            </a:r>
            <a:r>
              <a:rPr lang="en-US" altLang="ko-KR"/>
              <a:t>Linux</a:t>
            </a:r>
            <a:r>
              <a:rPr lang="ko-KR" altLang="en-US"/>
              <a:t>는 </a:t>
            </a:r>
            <a:r>
              <a:rPr lang="en-US" altLang="ko-KR"/>
              <a:t>1991</a:t>
            </a:r>
            <a:r>
              <a:rPr lang="ko-KR" altLang="en-US"/>
              <a:t>년 </a:t>
            </a:r>
            <a:r>
              <a:rPr lang="en-US" altLang="ko-KR"/>
              <a:t>9</a:t>
            </a:r>
            <a:r>
              <a:rPr lang="ko-KR" altLang="en-US"/>
              <a:t>월 인터넷을 통해 처음  공개되었다</a:t>
            </a:r>
            <a:r>
              <a:rPr lang="en-US" altLang="ko-KR" smtClean="0"/>
              <a:t>. </a:t>
            </a:r>
            <a:r>
              <a:rPr lang="ko-KR" altLang="en-US" smtClean="0"/>
              <a:t>초기 </a:t>
            </a:r>
            <a:r>
              <a:rPr lang="en-US" altLang="ko-KR" smtClean="0"/>
              <a:t>Linux</a:t>
            </a:r>
            <a:r>
              <a:rPr lang="ko-KR" altLang="en-US" smtClean="0"/>
              <a:t>는 </a:t>
            </a:r>
            <a:r>
              <a:rPr lang="ko-KR" altLang="en-US" dirty="0" smtClean="0"/>
              <a:t>개인 개발자에 </a:t>
            </a:r>
            <a:r>
              <a:rPr lang="ko-KR" altLang="en-US" smtClean="0"/>
              <a:t>의해 개발되었으나</a:t>
            </a:r>
            <a:r>
              <a:rPr lang="en-US" altLang="ko-KR" smtClean="0"/>
              <a:t>, </a:t>
            </a:r>
            <a:r>
              <a:rPr lang="ko-KR" altLang="en-US" smtClean="0"/>
              <a:t>이후</a:t>
            </a:r>
            <a:r>
              <a:rPr lang="en-US" altLang="ko-KR" smtClean="0"/>
              <a:t> IBM</a:t>
            </a:r>
            <a:r>
              <a:rPr lang="en-US" altLang="ko-KR" dirty="0"/>
              <a:t>, HP</a:t>
            </a:r>
            <a:r>
              <a:rPr lang="ko-KR" altLang="en-US"/>
              <a:t>와 </a:t>
            </a:r>
            <a:r>
              <a:rPr lang="ko-KR" altLang="en-US" smtClean="0"/>
              <a:t>같은 기업의 </a:t>
            </a:r>
            <a:r>
              <a:rPr lang="ko-KR" altLang="en-US"/>
              <a:t>후원을 </a:t>
            </a:r>
            <a:r>
              <a:rPr lang="ko-KR" altLang="en-US" smtClean="0"/>
              <a:t>받으면서</a:t>
            </a:r>
            <a:r>
              <a:rPr lang="en-US" altLang="ko-KR" smtClean="0"/>
              <a:t> </a:t>
            </a:r>
            <a:r>
              <a:rPr lang="ko-KR" altLang="en-US" smtClean="0"/>
              <a:t>유닉스와 마이크로소프트 윈도</a:t>
            </a:r>
            <a:r>
              <a:rPr lang="ko-KR" altLang="en-US"/>
              <a:t>우</a:t>
            </a:r>
            <a:r>
              <a:rPr lang="ko-KR" altLang="en-US" smtClean="0"/>
              <a:t> </a:t>
            </a:r>
            <a:r>
              <a:rPr lang="ko-KR" altLang="en-US" dirty="0"/>
              <a:t>운영 </a:t>
            </a:r>
            <a:r>
              <a:rPr lang="ko-KR" altLang="en-US"/>
              <a:t>체제의 </a:t>
            </a:r>
            <a:r>
              <a:rPr lang="ko-KR" altLang="en-US" smtClean="0"/>
              <a:t>대안이 되었다</a:t>
            </a:r>
            <a:r>
              <a:rPr lang="en-US" altLang="ko-KR"/>
              <a:t>. Linux</a:t>
            </a:r>
            <a:r>
              <a:rPr lang="ko-KR" altLang="en-US"/>
              <a:t>는 오픈 소스의 특성에 힘입어 다양한 </a:t>
            </a:r>
            <a:r>
              <a:rPr lang="en-US" altLang="ko-KR"/>
              <a:t>Linux </a:t>
            </a:r>
            <a:r>
              <a:rPr lang="ko-KR" altLang="en-US"/>
              <a:t>기반의 운영 체제가 배포되었다</a:t>
            </a:r>
            <a:r>
              <a:rPr lang="en-US" altLang="ko-KR" smtClean="0"/>
              <a:t>.</a:t>
            </a:r>
            <a:endParaRPr lang="en-US" altLang="ko-KR" dirty="0"/>
          </a:p>
          <a:p>
            <a:pPr marL="0" indent="0">
              <a:lnSpc>
                <a:spcPct val="120000"/>
              </a:lnSpc>
              <a:buNone/>
            </a:pPr>
            <a:r>
              <a:rPr lang="ko-KR" altLang="en-US" smtClean="0"/>
              <a:t>     </a:t>
            </a:r>
            <a:r>
              <a:rPr lang="en-US" altLang="ko-KR" smtClean="0"/>
              <a:t>Linux</a:t>
            </a:r>
            <a:r>
              <a:rPr lang="ko-KR" altLang="en-US" smtClean="0"/>
              <a:t>는 </a:t>
            </a:r>
            <a:r>
              <a:rPr lang="ko-KR" altLang="en-US"/>
              <a:t>벤더 </a:t>
            </a:r>
            <a:r>
              <a:rPr lang="ko-KR" altLang="en-US" smtClean="0"/>
              <a:t>독립성</a:t>
            </a:r>
            <a:r>
              <a:rPr lang="en-US" altLang="ko-KR" smtClean="0"/>
              <a:t>, </a:t>
            </a:r>
            <a:r>
              <a:rPr lang="ko-KR" altLang="en-US" smtClean="0"/>
              <a:t>적은 </a:t>
            </a:r>
            <a:r>
              <a:rPr lang="ko-KR" altLang="en-US"/>
              <a:t>개발비</a:t>
            </a:r>
            <a:r>
              <a:rPr lang="en-US" altLang="ko-KR" smtClean="0"/>
              <a:t>, </a:t>
            </a:r>
            <a:r>
              <a:rPr lang="ko-KR" altLang="en-US" smtClean="0"/>
              <a:t>보안성 및 안전성으로 데스크톱 </a:t>
            </a:r>
            <a:r>
              <a:rPr lang="ko-KR" altLang="en-US"/>
              <a:t>운영 </a:t>
            </a:r>
            <a:r>
              <a:rPr lang="ko-KR" altLang="en-US" smtClean="0"/>
              <a:t>체제로서도 </a:t>
            </a:r>
            <a:r>
              <a:rPr lang="ko-KR" altLang="en-US"/>
              <a:t>인기가 </a:t>
            </a:r>
            <a:r>
              <a:rPr lang="ko-KR" altLang="en-US" smtClean="0"/>
              <a:t>높아지고 있다</a:t>
            </a:r>
            <a:r>
              <a:rPr lang="en-US" altLang="ko-KR" smtClean="0"/>
              <a:t>.</a:t>
            </a:r>
            <a:endParaRPr lang="en-US" altLang="ko-KR" dirty="0"/>
          </a:p>
          <a:p>
            <a:pPr marL="0" indent="0">
              <a:lnSpc>
                <a:spcPct val="120000"/>
              </a:lnSpc>
              <a:buNone/>
            </a:pPr>
            <a:r>
              <a:rPr lang="ko-KR" altLang="en-US" smtClean="0"/>
              <a:t>     </a:t>
            </a:r>
            <a:r>
              <a:rPr lang="en-US" altLang="ko-KR" smtClean="0"/>
              <a:t>Linux</a:t>
            </a:r>
            <a:r>
              <a:rPr lang="ko-KR" altLang="en-US" smtClean="0"/>
              <a:t>는 인텔 </a:t>
            </a:r>
            <a:r>
              <a:rPr lang="en-US" altLang="ko-KR"/>
              <a:t>386 </a:t>
            </a:r>
            <a:r>
              <a:rPr lang="en-US" altLang="ko-KR" smtClean="0"/>
              <a:t>CPU</a:t>
            </a:r>
            <a:r>
              <a:rPr lang="ko-KR" altLang="en-US" smtClean="0"/>
              <a:t>를 </a:t>
            </a:r>
            <a:r>
              <a:rPr lang="ko-KR" altLang="en-US"/>
              <a:t>위해 </a:t>
            </a:r>
            <a:r>
              <a:rPr lang="ko-KR" altLang="en-US" smtClean="0"/>
              <a:t>개발되었으나</a:t>
            </a:r>
            <a:r>
              <a:rPr lang="en-US" altLang="ko-KR" smtClean="0"/>
              <a:t>, </a:t>
            </a:r>
            <a:r>
              <a:rPr lang="ko-KR" altLang="en-US" smtClean="0"/>
              <a:t>현재는 개인용 컴퓨터에서 부터 </a:t>
            </a:r>
            <a:r>
              <a:rPr lang="ko-KR" altLang="en-US" dirty="0"/>
              <a:t>슈퍼컴퓨터는 </a:t>
            </a:r>
            <a:r>
              <a:rPr lang="ko-KR" altLang="en-US"/>
              <a:t>물론 </a:t>
            </a:r>
            <a:r>
              <a:rPr lang="ko-KR" altLang="en-US" smtClean="0"/>
              <a:t>스마트폰과 </a:t>
            </a:r>
            <a:r>
              <a:rPr lang="ko-KR" altLang="en-US" dirty="0"/>
              <a:t>같은 </a:t>
            </a:r>
            <a:r>
              <a:rPr lang="ko-KR" altLang="en-US" err="1"/>
              <a:t>임베디드</a:t>
            </a:r>
            <a:r>
              <a:rPr lang="ko-KR" altLang="en-US"/>
              <a:t> </a:t>
            </a:r>
            <a:r>
              <a:rPr lang="ko-KR" altLang="en-US" smtClean="0"/>
              <a:t>시스템까지 이용되고 </a:t>
            </a:r>
            <a:r>
              <a:rPr lang="ko-KR" altLang="en-US"/>
              <a:t>있다</a:t>
            </a:r>
            <a:r>
              <a:rPr lang="en-US" altLang="ko-KR" smtClean="0"/>
              <a:t>. </a:t>
            </a:r>
            <a:r>
              <a:rPr lang="ko-KR" altLang="en-US"/>
              <a:t>구글의 안드로이드는 </a:t>
            </a:r>
            <a:r>
              <a:rPr lang="ko-KR" altLang="en-US" smtClean="0"/>
              <a:t>대표적인 임베디드 </a:t>
            </a:r>
            <a:r>
              <a:rPr lang="en-US" altLang="ko-KR" smtClean="0"/>
              <a:t>Linux </a:t>
            </a:r>
            <a:r>
              <a:rPr lang="ko-KR" altLang="en-US" smtClean="0"/>
              <a:t>운영 </a:t>
            </a:r>
            <a:r>
              <a:rPr lang="ko-KR" altLang="en-US"/>
              <a:t>체제이다</a:t>
            </a:r>
            <a:r>
              <a:rPr lang="en-US" altLang="ko-KR" smtClean="0"/>
              <a:t>.</a:t>
            </a:r>
          </a:p>
          <a:p>
            <a:pPr marL="0" indent="0">
              <a:lnSpc>
                <a:spcPct val="120000"/>
              </a:lnSpc>
              <a:buNone/>
            </a:pPr>
            <a:endParaRPr lang="en-US" altLang="ko-KR" sz="1600" smtClean="0"/>
          </a:p>
          <a:p>
            <a:pPr marL="0" indent="0">
              <a:lnSpc>
                <a:spcPct val="120000"/>
              </a:lnSpc>
              <a:buNone/>
            </a:pPr>
            <a:r>
              <a:rPr lang="ko-KR" altLang="en-US" smtClean="0"/>
              <a:t>출처</a:t>
            </a:r>
            <a:r>
              <a:rPr lang="en-US" altLang="ko-KR" dirty="0"/>
              <a:t>: </a:t>
            </a:r>
            <a:r>
              <a:rPr lang="en-US" altLang="ko-KR" dirty="0">
                <a:hlinkClick r:id="rId2"/>
              </a:rPr>
              <a:t>https</a:t>
            </a:r>
            <a:r>
              <a:rPr lang="en-US" altLang="ko-KR">
                <a:hlinkClick r:id="rId2"/>
              </a:rPr>
              <a:t>://</a:t>
            </a:r>
            <a:r>
              <a:rPr lang="en-US" altLang="ko-KR" smtClean="0">
                <a:hlinkClick r:id="rId2"/>
              </a:rPr>
              <a:t>ko.wikipedia.org/wiki/Linux</a:t>
            </a:r>
            <a:endParaRPr lang="en-US" altLang="ko-KR" dirty="0"/>
          </a:p>
        </p:txBody>
      </p:sp>
      <p:sp>
        <p:nvSpPr>
          <p:cNvPr id="4" name="날짜 개체 틀 3"/>
          <p:cNvSpPr>
            <a:spLocks noGrp="1"/>
          </p:cNvSpPr>
          <p:nvPr>
            <p:ph type="dt" sz="half" idx="10"/>
          </p:nvPr>
        </p:nvSpPr>
        <p:spPr/>
        <p:txBody>
          <a:bodyPr/>
          <a:lstStyle/>
          <a:p>
            <a:fld id="{5333C3C2-D18C-4D3D-86F5-CAF269322BD4}"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88078574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Garbage </a:t>
            </a:r>
            <a:r>
              <a:rPr lang="en-US" altLang="ko-KR" dirty="0" smtClean="0"/>
              <a:t>Data Filtering</a:t>
            </a:r>
            <a:endParaRPr lang="en-US" dirty="0"/>
          </a:p>
        </p:txBody>
      </p:sp>
      <p:sp>
        <p:nvSpPr>
          <p:cNvPr id="3" name="내용 개체 틀 2"/>
          <p:cNvSpPr>
            <a:spLocks noGrp="1"/>
          </p:cNvSpPr>
          <p:nvPr>
            <p:ph idx="1"/>
          </p:nvPr>
        </p:nvSpPr>
        <p:spPr/>
        <p:txBody>
          <a:bodyPr/>
          <a:lstStyle/>
          <a:p>
            <a:r>
              <a:rPr lang="ko-KR" altLang="en-US" dirty="0" smtClean="0"/>
              <a:t>안정적인 데이터 송수신</a:t>
            </a:r>
            <a:endParaRPr lang="en-US" altLang="ko-KR" dirty="0" smtClean="0"/>
          </a:p>
          <a:p>
            <a:pPr lvl="1"/>
            <a:r>
              <a:rPr lang="en-US" altLang="ko-KR" dirty="0" smtClean="0"/>
              <a:t>Garbage Data</a:t>
            </a:r>
            <a:r>
              <a:rPr lang="ko-KR" altLang="en-US" dirty="0" smtClean="0"/>
              <a:t> </a:t>
            </a:r>
            <a:r>
              <a:rPr lang="en-US" altLang="ko-KR" dirty="0" smtClean="0"/>
              <a:t>Filtering</a:t>
            </a:r>
          </a:p>
          <a:p>
            <a:pPr lvl="2"/>
            <a:r>
              <a:rPr lang="ko-KR" altLang="en-US" dirty="0"/>
              <a:t>오류 </a:t>
            </a:r>
            <a:r>
              <a:rPr lang="ko-KR" altLang="en-US" dirty="0" smtClean="0"/>
              <a:t>확인</a:t>
            </a:r>
            <a:endParaRPr lang="en-US" altLang="ko-KR" dirty="0" smtClean="0"/>
          </a:p>
          <a:p>
            <a:pPr lvl="3"/>
            <a:r>
              <a:rPr lang="ko-KR" altLang="en-US" dirty="0" smtClean="0"/>
              <a:t>오류 전송</a:t>
            </a:r>
            <a:endParaRPr lang="en-US" dirty="0"/>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180</a:t>
            </a:fld>
            <a:endParaRPr lang="en-US"/>
          </a:p>
        </p:txBody>
      </p:sp>
    </p:spTree>
    <p:extLst>
      <p:ext uri="{BB962C8B-B14F-4D97-AF65-F5344CB8AC3E}">
        <p14:creationId xmlns:p14="http://schemas.microsoft.com/office/powerpoint/2010/main" val="31173845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Garbage Data Filtering</a:t>
            </a:r>
            <a:endParaRPr lang="en-US" dirty="0"/>
          </a:p>
        </p:txBody>
      </p:sp>
      <p:sp>
        <p:nvSpPr>
          <p:cNvPr id="3" name="날짜 개체 틀 2"/>
          <p:cNvSpPr>
            <a:spLocks noGrp="1"/>
          </p:cNvSpPr>
          <p:nvPr>
            <p:ph type="dt" sz="half" idx="10"/>
          </p:nvPr>
        </p:nvSpPr>
        <p:spPr/>
        <p:txBody>
          <a:bodyPr/>
          <a:lstStyle/>
          <a:p>
            <a:fld id="{3AA1FE0E-AA01-41A1-A033-2E9B9BC9BE14}" type="datetime1">
              <a:rPr lang="ko-KR" altLang="en-US" smtClean="0"/>
              <a:t>2018-12-02</a:t>
            </a:fld>
            <a:endParaRPr lang="en-US"/>
          </a:p>
        </p:txBody>
      </p:sp>
      <p:sp>
        <p:nvSpPr>
          <p:cNvPr id="4" name="바닥글 개체 틀 3"/>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5" name="슬라이드 번호 개체 틀 4"/>
          <p:cNvSpPr>
            <a:spLocks noGrp="1"/>
          </p:cNvSpPr>
          <p:nvPr>
            <p:ph type="sldNum" sz="quarter" idx="12"/>
          </p:nvPr>
        </p:nvSpPr>
        <p:spPr/>
        <p:txBody>
          <a:bodyPr/>
          <a:lstStyle/>
          <a:p>
            <a:fld id="{AA0EB1BB-D2B3-481B-A5E1-F093F8D3CD29}" type="slidenum">
              <a:rPr lang="en-US" smtClean="0"/>
              <a:t>181</a:t>
            </a:fld>
            <a:endParaRPr lang="en-US"/>
          </a:p>
        </p:txBody>
      </p:sp>
      <p:graphicFrame>
        <p:nvGraphicFramePr>
          <p:cNvPr id="6" name="표 5"/>
          <p:cNvGraphicFramePr>
            <a:graphicFrameLocks noGrp="1"/>
          </p:cNvGraphicFramePr>
          <p:nvPr>
            <p:extLst>
              <p:ext uri="{D42A27DB-BD31-4B8C-83A1-F6EECF244321}">
                <p14:modId xmlns:p14="http://schemas.microsoft.com/office/powerpoint/2010/main" val="1778827269"/>
              </p:ext>
            </p:extLst>
          </p:nvPr>
        </p:nvGraphicFramePr>
        <p:xfrm>
          <a:off x="1039294" y="1736382"/>
          <a:ext cx="4331202" cy="1112520"/>
        </p:xfrm>
        <a:graphic>
          <a:graphicData uri="http://schemas.openxmlformats.org/drawingml/2006/table">
            <a:tbl>
              <a:tblPr firstRow="1" bandRow="1">
                <a:tableStyleId>{93296810-A885-4BE3-A3E7-6D5BEEA58F35}</a:tableStyleId>
              </a:tblPr>
              <a:tblGrid>
                <a:gridCol w="276260">
                  <a:extLst>
                    <a:ext uri="{9D8B030D-6E8A-4147-A177-3AD203B41FA5}">
                      <a16:colId xmlns:a16="http://schemas.microsoft.com/office/drawing/2014/main" val="2532415107"/>
                    </a:ext>
                  </a:extLst>
                </a:gridCol>
                <a:gridCol w="276260">
                  <a:extLst>
                    <a:ext uri="{9D8B030D-6E8A-4147-A177-3AD203B41FA5}">
                      <a16:colId xmlns:a16="http://schemas.microsoft.com/office/drawing/2014/main" val="3854061434"/>
                    </a:ext>
                  </a:extLst>
                </a:gridCol>
                <a:gridCol w="276260">
                  <a:extLst>
                    <a:ext uri="{9D8B030D-6E8A-4147-A177-3AD203B41FA5}">
                      <a16:colId xmlns:a16="http://schemas.microsoft.com/office/drawing/2014/main" val="4291676177"/>
                    </a:ext>
                  </a:extLst>
                </a:gridCol>
                <a:gridCol w="276260">
                  <a:extLst>
                    <a:ext uri="{9D8B030D-6E8A-4147-A177-3AD203B41FA5}">
                      <a16:colId xmlns:a16="http://schemas.microsoft.com/office/drawing/2014/main" val="736481971"/>
                    </a:ext>
                  </a:extLst>
                </a:gridCol>
                <a:gridCol w="248462">
                  <a:extLst>
                    <a:ext uri="{9D8B030D-6E8A-4147-A177-3AD203B41FA5}">
                      <a16:colId xmlns:a16="http://schemas.microsoft.com/office/drawing/2014/main" val="732828746"/>
                    </a:ext>
                  </a:extLst>
                </a:gridCol>
                <a:gridCol w="270700">
                  <a:extLst>
                    <a:ext uri="{9D8B030D-6E8A-4147-A177-3AD203B41FA5}">
                      <a16:colId xmlns:a16="http://schemas.microsoft.com/office/drawing/2014/main" val="2986868995"/>
                    </a:ext>
                  </a:extLst>
                </a:gridCol>
                <a:gridCol w="270700">
                  <a:extLst>
                    <a:ext uri="{9D8B030D-6E8A-4147-A177-3AD203B41FA5}">
                      <a16:colId xmlns:a16="http://schemas.microsoft.com/office/drawing/2014/main" val="404132203"/>
                    </a:ext>
                  </a:extLst>
                </a:gridCol>
                <a:gridCol w="270700">
                  <a:extLst>
                    <a:ext uri="{9D8B030D-6E8A-4147-A177-3AD203B41FA5}">
                      <a16:colId xmlns:a16="http://schemas.microsoft.com/office/drawing/2014/main" val="4150105382"/>
                    </a:ext>
                  </a:extLst>
                </a:gridCol>
                <a:gridCol w="270700">
                  <a:extLst>
                    <a:ext uri="{9D8B030D-6E8A-4147-A177-3AD203B41FA5}">
                      <a16:colId xmlns:a16="http://schemas.microsoft.com/office/drawing/2014/main" val="2820964456"/>
                    </a:ext>
                  </a:extLst>
                </a:gridCol>
                <a:gridCol w="270700">
                  <a:extLst>
                    <a:ext uri="{9D8B030D-6E8A-4147-A177-3AD203B41FA5}">
                      <a16:colId xmlns:a16="http://schemas.microsoft.com/office/drawing/2014/main" val="3873748683"/>
                    </a:ext>
                  </a:extLst>
                </a:gridCol>
                <a:gridCol w="270700">
                  <a:extLst>
                    <a:ext uri="{9D8B030D-6E8A-4147-A177-3AD203B41FA5}">
                      <a16:colId xmlns:a16="http://schemas.microsoft.com/office/drawing/2014/main" val="2168980208"/>
                    </a:ext>
                  </a:extLst>
                </a:gridCol>
                <a:gridCol w="270700">
                  <a:extLst>
                    <a:ext uri="{9D8B030D-6E8A-4147-A177-3AD203B41FA5}">
                      <a16:colId xmlns:a16="http://schemas.microsoft.com/office/drawing/2014/main" val="2511969580"/>
                    </a:ext>
                  </a:extLst>
                </a:gridCol>
                <a:gridCol w="270700">
                  <a:extLst>
                    <a:ext uri="{9D8B030D-6E8A-4147-A177-3AD203B41FA5}">
                      <a16:colId xmlns:a16="http://schemas.microsoft.com/office/drawing/2014/main" val="887405372"/>
                    </a:ext>
                  </a:extLst>
                </a:gridCol>
                <a:gridCol w="270700">
                  <a:extLst>
                    <a:ext uri="{9D8B030D-6E8A-4147-A177-3AD203B41FA5}">
                      <a16:colId xmlns:a16="http://schemas.microsoft.com/office/drawing/2014/main" val="3103173509"/>
                    </a:ext>
                  </a:extLst>
                </a:gridCol>
                <a:gridCol w="270700">
                  <a:extLst>
                    <a:ext uri="{9D8B030D-6E8A-4147-A177-3AD203B41FA5}">
                      <a16:colId xmlns:a16="http://schemas.microsoft.com/office/drawing/2014/main" val="2452414026"/>
                    </a:ext>
                  </a:extLst>
                </a:gridCol>
                <a:gridCol w="270700">
                  <a:extLst>
                    <a:ext uri="{9D8B030D-6E8A-4147-A177-3AD203B41FA5}">
                      <a16:colId xmlns:a16="http://schemas.microsoft.com/office/drawing/2014/main" val="625853120"/>
                    </a:ext>
                  </a:extLst>
                </a:gridCol>
              </a:tblGrid>
              <a:tr h="370840">
                <a:tc gridSpan="16">
                  <a:txBody>
                    <a:bodyPr/>
                    <a:lstStyle/>
                    <a:p>
                      <a:pPr algn="ctr"/>
                      <a:r>
                        <a:rPr lang="en-US" sz="1600" dirty="0" smtClean="0"/>
                        <a:t>Data Frame</a:t>
                      </a:r>
                      <a:endParaRPr lang="en-US" sz="1600"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916658515"/>
                  </a:ext>
                </a:extLst>
              </a:tr>
              <a:tr h="370840">
                <a:tc gridSpan="4">
                  <a:txBody>
                    <a:bodyPr/>
                    <a:lstStyle/>
                    <a:p>
                      <a:pPr algn="ctr"/>
                      <a:r>
                        <a:rPr lang="en-US" sz="1600" dirty="0" smtClean="0"/>
                        <a:t>Header</a:t>
                      </a:r>
                      <a:endParaRPr lang="en-US" sz="16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12">
                  <a:txBody>
                    <a:bodyPr/>
                    <a:lstStyle/>
                    <a:p>
                      <a:pPr algn="ctr"/>
                      <a:r>
                        <a:rPr lang="en-US" sz="1600" dirty="0" smtClean="0"/>
                        <a:t>Body</a:t>
                      </a:r>
                      <a:endParaRPr lang="en-US" sz="1600"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614937676"/>
                  </a:ext>
                </a:extLst>
              </a:tr>
              <a:tr h="370840">
                <a:tc>
                  <a:txBody>
                    <a:bodyPr/>
                    <a:lstStyle/>
                    <a:p>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994862"/>
                  </a:ext>
                </a:extLst>
              </a:tr>
            </a:tbl>
          </a:graphicData>
        </a:graphic>
      </p:graphicFrame>
      <p:graphicFrame>
        <p:nvGraphicFramePr>
          <p:cNvPr id="7" name="표 6"/>
          <p:cNvGraphicFramePr>
            <a:graphicFrameLocks noGrp="1"/>
          </p:cNvGraphicFramePr>
          <p:nvPr>
            <p:extLst>
              <p:ext uri="{D42A27DB-BD31-4B8C-83A1-F6EECF244321}">
                <p14:modId xmlns:p14="http://schemas.microsoft.com/office/powerpoint/2010/main" val="2092931905"/>
              </p:ext>
            </p:extLst>
          </p:nvPr>
        </p:nvGraphicFramePr>
        <p:xfrm>
          <a:off x="1039294" y="3114850"/>
          <a:ext cx="4795247" cy="1112520"/>
        </p:xfrm>
        <a:graphic>
          <a:graphicData uri="http://schemas.openxmlformats.org/drawingml/2006/table">
            <a:tbl>
              <a:tblPr firstRow="1" bandRow="1">
                <a:tableStyleId>{93296810-A885-4BE3-A3E7-6D5BEEA58F35}</a:tableStyleId>
              </a:tblPr>
              <a:tblGrid>
                <a:gridCol w="276847">
                  <a:extLst>
                    <a:ext uri="{9D8B030D-6E8A-4147-A177-3AD203B41FA5}">
                      <a16:colId xmlns:a16="http://schemas.microsoft.com/office/drawing/2014/main" val="2532415107"/>
                    </a:ext>
                  </a:extLst>
                </a:gridCol>
                <a:gridCol w="276847">
                  <a:extLst>
                    <a:ext uri="{9D8B030D-6E8A-4147-A177-3AD203B41FA5}">
                      <a16:colId xmlns:a16="http://schemas.microsoft.com/office/drawing/2014/main" val="3854061434"/>
                    </a:ext>
                  </a:extLst>
                </a:gridCol>
                <a:gridCol w="276847">
                  <a:extLst>
                    <a:ext uri="{9D8B030D-6E8A-4147-A177-3AD203B41FA5}">
                      <a16:colId xmlns:a16="http://schemas.microsoft.com/office/drawing/2014/main" val="4291676177"/>
                    </a:ext>
                  </a:extLst>
                </a:gridCol>
                <a:gridCol w="276847">
                  <a:extLst>
                    <a:ext uri="{9D8B030D-6E8A-4147-A177-3AD203B41FA5}">
                      <a16:colId xmlns:a16="http://schemas.microsoft.com/office/drawing/2014/main" val="736481971"/>
                    </a:ext>
                  </a:extLst>
                </a:gridCol>
                <a:gridCol w="391126">
                  <a:extLst>
                    <a:ext uri="{9D8B030D-6E8A-4147-A177-3AD203B41FA5}">
                      <a16:colId xmlns:a16="http://schemas.microsoft.com/office/drawing/2014/main" val="732828746"/>
                    </a:ext>
                  </a:extLst>
                </a:gridCol>
                <a:gridCol w="299703">
                  <a:extLst>
                    <a:ext uri="{9D8B030D-6E8A-4147-A177-3AD203B41FA5}">
                      <a16:colId xmlns:a16="http://schemas.microsoft.com/office/drawing/2014/main" val="2986868995"/>
                    </a:ext>
                  </a:extLst>
                </a:gridCol>
                <a:gridCol w="299703">
                  <a:extLst>
                    <a:ext uri="{9D8B030D-6E8A-4147-A177-3AD203B41FA5}">
                      <a16:colId xmlns:a16="http://schemas.microsoft.com/office/drawing/2014/main" val="404132203"/>
                    </a:ext>
                  </a:extLst>
                </a:gridCol>
                <a:gridCol w="299703">
                  <a:extLst>
                    <a:ext uri="{9D8B030D-6E8A-4147-A177-3AD203B41FA5}">
                      <a16:colId xmlns:a16="http://schemas.microsoft.com/office/drawing/2014/main" val="4150105382"/>
                    </a:ext>
                  </a:extLst>
                </a:gridCol>
                <a:gridCol w="299703">
                  <a:extLst>
                    <a:ext uri="{9D8B030D-6E8A-4147-A177-3AD203B41FA5}">
                      <a16:colId xmlns:a16="http://schemas.microsoft.com/office/drawing/2014/main" val="2820964456"/>
                    </a:ext>
                  </a:extLst>
                </a:gridCol>
                <a:gridCol w="299703">
                  <a:extLst>
                    <a:ext uri="{9D8B030D-6E8A-4147-A177-3AD203B41FA5}">
                      <a16:colId xmlns:a16="http://schemas.microsoft.com/office/drawing/2014/main" val="3873748683"/>
                    </a:ext>
                  </a:extLst>
                </a:gridCol>
                <a:gridCol w="299703">
                  <a:extLst>
                    <a:ext uri="{9D8B030D-6E8A-4147-A177-3AD203B41FA5}">
                      <a16:colId xmlns:a16="http://schemas.microsoft.com/office/drawing/2014/main" val="2168980208"/>
                    </a:ext>
                  </a:extLst>
                </a:gridCol>
                <a:gridCol w="299703">
                  <a:extLst>
                    <a:ext uri="{9D8B030D-6E8A-4147-A177-3AD203B41FA5}">
                      <a16:colId xmlns:a16="http://schemas.microsoft.com/office/drawing/2014/main" val="2511969580"/>
                    </a:ext>
                  </a:extLst>
                </a:gridCol>
                <a:gridCol w="299703">
                  <a:extLst>
                    <a:ext uri="{9D8B030D-6E8A-4147-A177-3AD203B41FA5}">
                      <a16:colId xmlns:a16="http://schemas.microsoft.com/office/drawing/2014/main" val="887405372"/>
                    </a:ext>
                  </a:extLst>
                </a:gridCol>
                <a:gridCol w="299703">
                  <a:extLst>
                    <a:ext uri="{9D8B030D-6E8A-4147-A177-3AD203B41FA5}">
                      <a16:colId xmlns:a16="http://schemas.microsoft.com/office/drawing/2014/main" val="3103173509"/>
                    </a:ext>
                  </a:extLst>
                </a:gridCol>
                <a:gridCol w="299703">
                  <a:extLst>
                    <a:ext uri="{9D8B030D-6E8A-4147-A177-3AD203B41FA5}">
                      <a16:colId xmlns:a16="http://schemas.microsoft.com/office/drawing/2014/main" val="2452414026"/>
                    </a:ext>
                  </a:extLst>
                </a:gridCol>
                <a:gridCol w="299703">
                  <a:extLst>
                    <a:ext uri="{9D8B030D-6E8A-4147-A177-3AD203B41FA5}">
                      <a16:colId xmlns:a16="http://schemas.microsoft.com/office/drawing/2014/main" val="625853120"/>
                    </a:ext>
                  </a:extLst>
                </a:gridCol>
              </a:tblGrid>
              <a:tr h="370840">
                <a:tc gridSpan="16">
                  <a:txBody>
                    <a:bodyPr/>
                    <a:lstStyle/>
                    <a:p>
                      <a:pPr algn="ctr"/>
                      <a:r>
                        <a:rPr lang="en-US" sz="1600" dirty="0" smtClean="0"/>
                        <a:t>Data Frame</a:t>
                      </a:r>
                      <a:endParaRPr lang="en-US" sz="1600"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916658515"/>
                  </a:ext>
                </a:extLst>
              </a:tr>
              <a:tr h="370840">
                <a:tc gridSpan="4">
                  <a:txBody>
                    <a:bodyPr/>
                    <a:lstStyle/>
                    <a:p>
                      <a:pPr algn="ctr"/>
                      <a:r>
                        <a:rPr lang="en-US" sz="1600" dirty="0" smtClean="0"/>
                        <a:t>Header</a:t>
                      </a:r>
                      <a:endParaRPr lang="en-US" sz="16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12">
                  <a:txBody>
                    <a:bodyPr/>
                    <a:lstStyle/>
                    <a:p>
                      <a:pPr algn="ctr"/>
                      <a:r>
                        <a:rPr lang="en-US" sz="1600" dirty="0" smtClean="0"/>
                        <a:t>Body</a:t>
                      </a:r>
                      <a:endParaRPr lang="en-US" sz="1600"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614937676"/>
                  </a:ext>
                </a:extLst>
              </a:tr>
              <a:tr h="370840">
                <a:tc>
                  <a:txBody>
                    <a:bodyPr/>
                    <a:lstStyle/>
                    <a:p>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994862"/>
                  </a:ext>
                </a:extLst>
              </a:tr>
            </a:tbl>
          </a:graphicData>
        </a:graphic>
      </p:graphicFrame>
      <p:graphicFrame>
        <p:nvGraphicFramePr>
          <p:cNvPr id="9" name="표 8"/>
          <p:cNvGraphicFramePr>
            <a:graphicFrameLocks noGrp="1"/>
          </p:cNvGraphicFramePr>
          <p:nvPr>
            <p:extLst>
              <p:ext uri="{D42A27DB-BD31-4B8C-83A1-F6EECF244321}">
                <p14:modId xmlns:p14="http://schemas.microsoft.com/office/powerpoint/2010/main" val="1809114680"/>
              </p:ext>
            </p:extLst>
          </p:nvPr>
        </p:nvGraphicFramePr>
        <p:xfrm>
          <a:off x="1039294" y="4502725"/>
          <a:ext cx="6984248" cy="1112520"/>
        </p:xfrm>
        <a:graphic>
          <a:graphicData uri="http://schemas.openxmlformats.org/drawingml/2006/table">
            <a:tbl>
              <a:tblPr firstRow="1" bandRow="1">
                <a:tableStyleId>{93296810-A885-4BE3-A3E7-6D5BEEA58F35}</a:tableStyleId>
              </a:tblPr>
              <a:tblGrid>
                <a:gridCol w="276260">
                  <a:extLst>
                    <a:ext uri="{9D8B030D-6E8A-4147-A177-3AD203B41FA5}">
                      <a16:colId xmlns:a16="http://schemas.microsoft.com/office/drawing/2014/main" val="2532415107"/>
                    </a:ext>
                  </a:extLst>
                </a:gridCol>
                <a:gridCol w="276260">
                  <a:extLst>
                    <a:ext uri="{9D8B030D-6E8A-4147-A177-3AD203B41FA5}">
                      <a16:colId xmlns:a16="http://schemas.microsoft.com/office/drawing/2014/main" val="3854061434"/>
                    </a:ext>
                  </a:extLst>
                </a:gridCol>
                <a:gridCol w="276260">
                  <a:extLst>
                    <a:ext uri="{9D8B030D-6E8A-4147-A177-3AD203B41FA5}">
                      <a16:colId xmlns:a16="http://schemas.microsoft.com/office/drawing/2014/main" val="4291676177"/>
                    </a:ext>
                  </a:extLst>
                </a:gridCol>
                <a:gridCol w="276260">
                  <a:extLst>
                    <a:ext uri="{9D8B030D-6E8A-4147-A177-3AD203B41FA5}">
                      <a16:colId xmlns:a16="http://schemas.microsoft.com/office/drawing/2014/main" val="736481971"/>
                    </a:ext>
                  </a:extLst>
                </a:gridCol>
                <a:gridCol w="489934">
                  <a:extLst>
                    <a:ext uri="{9D8B030D-6E8A-4147-A177-3AD203B41FA5}">
                      <a16:colId xmlns:a16="http://schemas.microsoft.com/office/drawing/2014/main" val="732828746"/>
                    </a:ext>
                  </a:extLst>
                </a:gridCol>
                <a:gridCol w="489934">
                  <a:extLst>
                    <a:ext uri="{9D8B030D-6E8A-4147-A177-3AD203B41FA5}">
                      <a16:colId xmlns:a16="http://schemas.microsoft.com/office/drawing/2014/main" val="2986868995"/>
                    </a:ext>
                  </a:extLst>
                </a:gridCol>
                <a:gridCol w="489934">
                  <a:extLst>
                    <a:ext uri="{9D8B030D-6E8A-4147-A177-3AD203B41FA5}">
                      <a16:colId xmlns:a16="http://schemas.microsoft.com/office/drawing/2014/main" val="404132203"/>
                    </a:ext>
                  </a:extLst>
                </a:gridCol>
                <a:gridCol w="489934">
                  <a:extLst>
                    <a:ext uri="{9D8B030D-6E8A-4147-A177-3AD203B41FA5}">
                      <a16:colId xmlns:a16="http://schemas.microsoft.com/office/drawing/2014/main" val="4150105382"/>
                    </a:ext>
                  </a:extLst>
                </a:gridCol>
                <a:gridCol w="489934">
                  <a:extLst>
                    <a:ext uri="{9D8B030D-6E8A-4147-A177-3AD203B41FA5}">
                      <a16:colId xmlns:a16="http://schemas.microsoft.com/office/drawing/2014/main" val="2820964456"/>
                    </a:ext>
                  </a:extLst>
                </a:gridCol>
                <a:gridCol w="489934">
                  <a:extLst>
                    <a:ext uri="{9D8B030D-6E8A-4147-A177-3AD203B41FA5}">
                      <a16:colId xmlns:a16="http://schemas.microsoft.com/office/drawing/2014/main" val="3873748683"/>
                    </a:ext>
                  </a:extLst>
                </a:gridCol>
                <a:gridCol w="489934">
                  <a:extLst>
                    <a:ext uri="{9D8B030D-6E8A-4147-A177-3AD203B41FA5}">
                      <a16:colId xmlns:a16="http://schemas.microsoft.com/office/drawing/2014/main" val="2168980208"/>
                    </a:ext>
                  </a:extLst>
                </a:gridCol>
                <a:gridCol w="489934">
                  <a:extLst>
                    <a:ext uri="{9D8B030D-6E8A-4147-A177-3AD203B41FA5}">
                      <a16:colId xmlns:a16="http://schemas.microsoft.com/office/drawing/2014/main" val="2511969580"/>
                    </a:ext>
                  </a:extLst>
                </a:gridCol>
                <a:gridCol w="489934">
                  <a:extLst>
                    <a:ext uri="{9D8B030D-6E8A-4147-A177-3AD203B41FA5}">
                      <a16:colId xmlns:a16="http://schemas.microsoft.com/office/drawing/2014/main" val="887405372"/>
                    </a:ext>
                  </a:extLst>
                </a:gridCol>
                <a:gridCol w="489934">
                  <a:extLst>
                    <a:ext uri="{9D8B030D-6E8A-4147-A177-3AD203B41FA5}">
                      <a16:colId xmlns:a16="http://schemas.microsoft.com/office/drawing/2014/main" val="3103173509"/>
                    </a:ext>
                  </a:extLst>
                </a:gridCol>
                <a:gridCol w="489934">
                  <a:extLst>
                    <a:ext uri="{9D8B030D-6E8A-4147-A177-3AD203B41FA5}">
                      <a16:colId xmlns:a16="http://schemas.microsoft.com/office/drawing/2014/main" val="2452414026"/>
                    </a:ext>
                  </a:extLst>
                </a:gridCol>
                <a:gridCol w="489934">
                  <a:extLst>
                    <a:ext uri="{9D8B030D-6E8A-4147-A177-3AD203B41FA5}">
                      <a16:colId xmlns:a16="http://schemas.microsoft.com/office/drawing/2014/main" val="625853120"/>
                    </a:ext>
                  </a:extLst>
                </a:gridCol>
              </a:tblGrid>
              <a:tr h="370840">
                <a:tc gridSpan="16">
                  <a:txBody>
                    <a:bodyPr/>
                    <a:lstStyle/>
                    <a:p>
                      <a:pPr algn="ctr"/>
                      <a:r>
                        <a:rPr lang="en-US" sz="1600" dirty="0" smtClean="0"/>
                        <a:t>Data Frame</a:t>
                      </a:r>
                      <a:endParaRPr lang="en-US" sz="1600"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916658515"/>
                  </a:ext>
                </a:extLst>
              </a:tr>
              <a:tr h="370840">
                <a:tc gridSpan="4">
                  <a:txBody>
                    <a:bodyPr/>
                    <a:lstStyle/>
                    <a:p>
                      <a:pPr algn="ctr"/>
                      <a:r>
                        <a:rPr lang="en-US" sz="1600" dirty="0" smtClean="0"/>
                        <a:t>Header</a:t>
                      </a:r>
                      <a:endParaRPr lang="en-US" sz="16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12">
                  <a:txBody>
                    <a:bodyPr/>
                    <a:lstStyle/>
                    <a:p>
                      <a:pPr algn="ctr"/>
                      <a:r>
                        <a:rPr lang="en-US" sz="1600" dirty="0" smtClean="0"/>
                        <a:t>Body</a:t>
                      </a:r>
                      <a:endParaRPr lang="en-US" sz="1600"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614937676"/>
                  </a:ext>
                </a:extLst>
              </a:tr>
              <a:tr h="370840">
                <a:tc>
                  <a:txBody>
                    <a:bodyPr/>
                    <a:lstStyle/>
                    <a:p>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994862"/>
                  </a:ext>
                </a:extLst>
              </a:tr>
            </a:tbl>
          </a:graphicData>
        </a:graphic>
      </p:graphicFrame>
      <p:cxnSp>
        <p:nvCxnSpPr>
          <p:cNvPr id="11" name="직선 연결선 10"/>
          <p:cNvCxnSpPr/>
          <p:nvPr/>
        </p:nvCxnSpPr>
        <p:spPr>
          <a:xfrm>
            <a:off x="1039294" y="1365161"/>
            <a:ext cx="0" cy="4604197"/>
          </a:xfrm>
          <a:prstGeom prst="line">
            <a:avLst/>
          </a:prstGeom>
          <a:ln w="38100">
            <a:prstDash val="sysDot"/>
            <a:headEnd type="oval" w="med" len="med"/>
            <a:tailEnd type="triangle"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6488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en-US" smtClean="0"/>
              <a:t>Garbage Data </a:t>
            </a:r>
            <a:r>
              <a:rPr lang="en-US" dirty="0"/>
              <a:t>Filtering </a:t>
            </a:r>
            <a:r>
              <a:rPr lang="ko-KR" altLang="en-US" dirty="0" smtClean="0"/>
              <a:t>순서도</a:t>
            </a:r>
            <a:endParaRPr lang="en-US" dirty="0"/>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182</a:t>
            </a:fld>
            <a:endParaRPr lang="en-US"/>
          </a:p>
        </p:txBody>
      </p:sp>
      <p:grpSp>
        <p:nvGrpSpPr>
          <p:cNvPr id="9" name="그룹 8"/>
          <p:cNvGrpSpPr/>
          <p:nvPr/>
        </p:nvGrpSpPr>
        <p:grpSpPr>
          <a:xfrm>
            <a:off x="1622737" y="1506827"/>
            <a:ext cx="4781151" cy="4420921"/>
            <a:chOff x="1622737" y="1384479"/>
            <a:chExt cx="4781151" cy="4543270"/>
          </a:xfrm>
        </p:grpSpPr>
        <p:sp>
          <p:nvSpPr>
            <p:cNvPr id="8" name="순서도: 수행의 시작/종료 7"/>
            <p:cNvSpPr/>
            <p:nvPr/>
          </p:nvSpPr>
          <p:spPr>
            <a:xfrm>
              <a:off x="4233798" y="1384479"/>
              <a:ext cx="1299596" cy="34576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시작</a:t>
              </a:r>
              <a:endParaRPr lang="en-US" dirty="0"/>
            </a:p>
          </p:txBody>
        </p:sp>
        <p:sp>
          <p:nvSpPr>
            <p:cNvPr id="10" name="순서도: 처리 9"/>
            <p:cNvSpPr/>
            <p:nvPr/>
          </p:nvSpPr>
          <p:spPr>
            <a:xfrm>
              <a:off x="3376105" y="2088929"/>
              <a:ext cx="3027783" cy="41210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SOH/Header Reading</a:t>
              </a:r>
              <a:endParaRPr lang="en-US" dirty="0"/>
            </a:p>
          </p:txBody>
        </p:sp>
        <p:sp>
          <p:nvSpPr>
            <p:cNvPr id="11" name="순서도: 대체 처리 10"/>
            <p:cNvSpPr/>
            <p:nvPr/>
          </p:nvSpPr>
          <p:spPr>
            <a:xfrm>
              <a:off x="1622737" y="3528662"/>
              <a:ext cx="1263465" cy="4440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Send NACK</a:t>
              </a:r>
              <a:endParaRPr lang="en-US" dirty="0"/>
            </a:p>
          </p:txBody>
        </p:sp>
        <p:sp>
          <p:nvSpPr>
            <p:cNvPr id="12" name="순서도: 판단 11"/>
            <p:cNvSpPr/>
            <p:nvPr/>
          </p:nvSpPr>
          <p:spPr>
            <a:xfrm>
              <a:off x="4233798" y="3509883"/>
              <a:ext cx="1312396" cy="48165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Y/N</a:t>
              </a:r>
              <a:endParaRPr lang="en-US" dirty="0"/>
            </a:p>
          </p:txBody>
        </p:sp>
        <p:sp>
          <p:nvSpPr>
            <p:cNvPr id="13" name="순서도: 처리 12"/>
            <p:cNvSpPr/>
            <p:nvPr/>
          </p:nvSpPr>
          <p:spPr>
            <a:xfrm>
              <a:off x="3376105" y="2841232"/>
              <a:ext cx="3027783" cy="36050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SOH/Header Validation</a:t>
              </a:r>
              <a:endParaRPr lang="en-US" dirty="0"/>
            </a:p>
          </p:txBody>
        </p:sp>
        <p:sp>
          <p:nvSpPr>
            <p:cNvPr id="14" name="순서도: 수행의 시작/종료 13"/>
            <p:cNvSpPr/>
            <p:nvPr/>
          </p:nvSpPr>
          <p:spPr>
            <a:xfrm>
              <a:off x="4233798" y="5588769"/>
              <a:ext cx="1299596" cy="33898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종료</a:t>
              </a:r>
              <a:endParaRPr lang="en-US" dirty="0"/>
            </a:p>
          </p:txBody>
        </p:sp>
        <p:sp>
          <p:nvSpPr>
            <p:cNvPr id="15" name="순서도: 처리 14"/>
            <p:cNvSpPr/>
            <p:nvPr/>
          </p:nvSpPr>
          <p:spPr>
            <a:xfrm>
              <a:off x="3376105" y="4283019"/>
              <a:ext cx="3027783" cy="36050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Body Reading</a:t>
              </a:r>
              <a:endParaRPr lang="en-US" dirty="0"/>
            </a:p>
          </p:txBody>
        </p:sp>
        <p:sp>
          <p:nvSpPr>
            <p:cNvPr id="16" name="순서도: 대체 처리 15"/>
            <p:cNvSpPr/>
            <p:nvPr/>
          </p:nvSpPr>
          <p:spPr>
            <a:xfrm>
              <a:off x="4288665" y="4918886"/>
              <a:ext cx="1184856" cy="38060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Send ACK</a:t>
              </a:r>
              <a:endParaRPr lang="en-US" dirty="0"/>
            </a:p>
          </p:txBody>
        </p:sp>
        <p:cxnSp>
          <p:nvCxnSpPr>
            <p:cNvPr id="24" name="직선 화살표 연결선 23"/>
            <p:cNvCxnSpPr>
              <a:stCxn id="10" idx="2"/>
            </p:cNvCxnSpPr>
            <p:nvPr/>
          </p:nvCxnSpPr>
          <p:spPr>
            <a:xfrm flipH="1">
              <a:off x="4889996" y="2501032"/>
              <a:ext cx="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a:stCxn id="10" idx="2"/>
              <a:endCxn id="13" idx="0"/>
            </p:cNvCxnSpPr>
            <p:nvPr/>
          </p:nvCxnSpPr>
          <p:spPr>
            <a:xfrm>
              <a:off x="4889997" y="2501032"/>
              <a:ext cx="0" cy="34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a:stCxn id="13" idx="2"/>
              <a:endCxn id="12" idx="0"/>
            </p:cNvCxnSpPr>
            <p:nvPr/>
          </p:nvCxnSpPr>
          <p:spPr>
            <a:xfrm flipH="1">
              <a:off x="4889996" y="3201741"/>
              <a:ext cx="1" cy="308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stCxn id="12" idx="1"/>
              <a:endCxn id="11" idx="3"/>
            </p:cNvCxnSpPr>
            <p:nvPr/>
          </p:nvCxnSpPr>
          <p:spPr>
            <a:xfrm flipH="1">
              <a:off x="2886202" y="3750712"/>
              <a:ext cx="1347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a:stCxn id="8" idx="2"/>
              <a:endCxn id="10" idx="0"/>
            </p:cNvCxnSpPr>
            <p:nvPr/>
          </p:nvCxnSpPr>
          <p:spPr>
            <a:xfrm>
              <a:off x="4883596" y="1730246"/>
              <a:ext cx="6401" cy="35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a:stCxn id="12" idx="2"/>
              <a:endCxn id="15" idx="0"/>
            </p:cNvCxnSpPr>
            <p:nvPr/>
          </p:nvCxnSpPr>
          <p:spPr>
            <a:xfrm>
              <a:off x="4889996" y="3991542"/>
              <a:ext cx="1" cy="291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stCxn id="15" idx="2"/>
              <a:endCxn id="16" idx="0"/>
            </p:cNvCxnSpPr>
            <p:nvPr/>
          </p:nvCxnSpPr>
          <p:spPr>
            <a:xfrm flipH="1">
              <a:off x="4881093" y="4643528"/>
              <a:ext cx="8904" cy="275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16" idx="2"/>
              <a:endCxn id="14" idx="0"/>
            </p:cNvCxnSpPr>
            <p:nvPr/>
          </p:nvCxnSpPr>
          <p:spPr>
            <a:xfrm>
              <a:off x="4881093" y="5299493"/>
              <a:ext cx="2503" cy="289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 54"/>
            <p:cNvCxnSpPr>
              <a:stCxn id="11" idx="2"/>
              <a:endCxn id="14" idx="1"/>
            </p:cNvCxnSpPr>
            <p:nvPr/>
          </p:nvCxnSpPr>
          <p:spPr>
            <a:xfrm rot="16200000" flipH="1">
              <a:off x="2351386" y="3875846"/>
              <a:ext cx="1785498" cy="1979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꺾인 연결선 59"/>
            <p:cNvCxnSpPr>
              <a:stCxn id="14" idx="3"/>
              <a:endCxn id="8" idx="3"/>
            </p:cNvCxnSpPr>
            <p:nvPr/>
          </p:nvCxnSpPr>
          <p:spPr>
            <a:xfrm flipV="1">
              <a:off x="5533394" y="1557363"/>
              <a:ext cx="12700" cy="4200896"/>
            </a:xfrm>
            <a:prstGeom prst="bentConnector3">
              <a:avLst>
                <a:gd name="adj1" fmla="val 1789811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03902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normAutofit/>
          </a:bodyPr>
          <a:lstStyle/>
          <a:p>
            <a:r>
              <a:rPr lang="ko-KR" altLang="en-US"/>
              <a:t>데이터 필터링 통신 </a:t>
            </a:r>
            <a:r>
              <a:rPr lang="ko-KR" altLang="en-US" smtClean="0"/>
              <a:t>프레임 구조</a:t>
            </a:r>
            <a:endParaRPr lang="en-US" dirty="0"/>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183</a:t>
            </a:fld>
            <a:endParaRPr lang="en-US"/>
          </a:p>
        </p:txBody>
      </p:sp>
      <p:graphicFrame>
        <p:nvGraphicFramePr>
          <p:cNvPr id="9" name="내용 개체 틀 7"/>
          <p:cNvGraphicFramePr>
            <a:graphicFrameLocks/>
          </p:cNvGraphicFramePr>
          <p:nvPr>
            <p:extLst>
              <p:ext uri="{D42A27DB-BD31-4B8C-83A1-F6EECF244321}">
                <p14:modId xmlns:p14="http://schemas.microsoft.com/office/powerpoint/2010/main" val="1934367501"/>
              </p:ext>
            </p:extLst>
          </p:nvPr>
        </p:nvGraphicFramePr>
        <p:xfrm>
          <a:off x="826416" y="1278193"/>
          <a:ext cx="8511074" cy="4857982"/>
        </p:xfrm>
        <a:graphic>
          <a:graphicData uri="http://schemas.openxmlformats.org/drawingml/2006/table">
            <a:tbl>
              <a:tblPr firstRow="1" firstCol="1" bandRow="1">
                <a:tableStyleId>{F5AB1C69-6EDB-4FF4-983F-18BD219EF322}</a:tableStyleId>
              </a:tblPr>
              <a:tblGrid>
                <a:gridCol w="770669">
                  <a:extLst>
                    <a:ext uri="{9D8B030D-6E8A-4147-A177-3AD203B41FA5}">
                      <a16:colId xmlns:a16="http://schemas.microsoft.com/office/drawing/2014/main" val="3649748749"/>
                    </a:ext>
                  </a:extLst>
                </a:gridCol>
                <a:gridCol w="1203867">
                  <a:extLst>
                    <a:ext uri="{9D8B030D-6E8A-4147-A177-3AD203B41FA5}">
                      <a16:colId xmlns:a16="http://schemas.microsoft.com/office/drawing/2014/main" val="2981431483"/>
                    </a:ext>
                  </a:extLst>
                </a:gridCol>
                <a:gridCol w="2547425">
                  <a:extLst>
                    <a:ext uri="{9D8B030D-6E8A-4147-A177-3AD203B41FA5}">
                      <a16:colId xmlns:a16="http://schemas.microsoft.com/office/drawing/2014/main" val="1768276085"/>
                    </a:ext>
                  </a:extLst>
                </a:gridCol>
                <a:gridCol w="621102">
                  <a:extLst>
                    <a:ext uri="{9D8B030D-6E8A-4147-A177-3AD203B41FA5}">
                      <a16:colId xmlns:a16="http://schemas.microsoft.com/office/drawing/2014/main" val="561864598"/>
                    </a:ext>
                  </a:extLst>
                </a:gridCol>
                <a:gridCol w="871268">
                  <a:extLst>
                    <a:ext uri="{9D8B030D-6E8A-4147-A177-3AD203B41FA5}">
                      <a16:colId xmlns:a16="http://schemas.microsoft.com/office/drawing/2014/main" val="3845973093"/>
                    </a:ext>
                  </a:extLst>
                </a:gridCol>
                <a:gridCol w="424835">
                  <a:extLst>
                    <a:ext uri="{9D8B030D-6E8A-4147-A177-3AD203B41FA5}">
                      <a16:colId xmlns:a16="http://schemas.microsoft.com/office/drawing/2014/main" val="2238780480"/>
                    </a:ext>
                  </a:extLst>
                </a:gridCol>
                <a:gridCol w="2071908">
                  <a:extLst>
                    <a:ext uri="{9D8B030D-6E8A-4147-A177-3AD203B41FA5}">
                      <a16:colId xmlns:a16="http://schemas.microsoft.com/office/drawing/2014/main" val="4134734739"/>
                    </a:ext>
                  </a:extLst>
                </a:gridCol>
              </a:tblGrid>
              <a:tr h="338057">
                <a:tc gridSpan="2">
                  <a:txBody>
                    <a:bodyPr/>
                    <a:lstStyle/>
                    <a:p>
                      <a:pPr marL="0" marR="0" algn="ctr">
                        <a:lnSpc>
                          <a:spcPct val="116000"/>
                        </a:lnSpc>
                        <a:spcBef>
                          <a:spcPts val="0"/>
                        </a:spcBef>
                        <a:spcAft>
                          <a:spcPts val="0"/>
                        </a:spcAft>
                      </a:pPr>
                      <a:r>
                        <a:rPr lang="ko-KR" sz="1600" spc="-50" dirty="0">
                          <a:effectLst/>
                        </a:rPr>
                        <a:t>구분</a:t>
                      </a:r>
                      <a:endParaRPr lang="en-US" sz="1600" spc="-50" dirty="0">
                        <a:solidFill>
                          <a:srgbClr val="000000"/>
                        </a:solidFill>
                        <a:effectLst/>
                        <a:latin typeface="+mn-ea"/>
                        <a:ea typeface="+mn-ea"/>
                        <a:cs typeface="-윤고딕140"/>
                      </a:endParaRPr>
                    </a:p>
                  </a:txBody>
                  <a:tcPr marL="0" marR="17780" marT="17780" marB="53975" anchor="ctr"/>
                </a:tc>
                <a:tc hMerge="1">
                  <a:txBody>
                    <a:bodyPr/>
                    <a:lstStyle/>
                    <a:p>
                      <a:endParaRPr lang="en-US"/>
                    </a:p>
                  </a:txBody>
                  <a:tcPr/>
                </a:tc>
                <a:tc>
                  <a:txBody>
                    <a:bodyPr/>
                    <a:lstStyle/>
                    <a:p>
                      <a:pPr marL="0" marR="0" algn="ctr">
                        <a:lnSpc>
                          <a:spcPct val="116000"/>
                        </a:lnSpc>
                        <a:spcBef>
                          <a:spcPts val="0"/>
                        </a:spcBef>
                        <a:spcAft>
                          <a:spcPts val="0"/>
                        </a:spcAft>
                      </a:pPr>
                      <a:r>
                        <a:rPr lang="ko-KR" altLang="en-US" sz="1600" spc="-50" dirty="0" smtClean="0">
                          <a:effectLst/>
                        </a:rPr>
                        <a:t>내용</a:t>
                      </a:r>
                      <a:endParaRPr lang="en-US" sz="1600" spc="-50" dirty="0">
                        <a:solidFill>
                          <a:srgbClr val="000000"/>
                        </a:solidFill>
                        <a:effectLst/>
                        <a:latin typeface="+mn-ea"/>
                        <a:ea typeface="+mn-ea"/>
                        <a:cs typeface="-윤고딕140"/>
                      </a:endParaRPr>
                    </a:p>
                  </a:txBody>
                  <a:tcPr marL="0" marR="17780" marT="17780" marB="53975" anchor="ctr"/>
                </a:tc>
                <a:tc>
                  <a:txBody>
                    <a:bodyPr/>
                    <a:lstStyle/>
                    <a:p>
                      <a:pPr marL="0" marR="0" algn="ctr">
                        <a:lnSpc>
                          <a:spcPct val="116000"/>
                        </a:lnSpc>
                        <a:spcBef>
                          <a:spcPts val="0"/>
                        </a:spcBef>
                        <a:spcAft>
                          <a:spcPts val="0"/>
                        </a:spcAft>
                      </a:pPr>
                      <a:r>
                        <a:rPr lang="ko-KR" altLang="en-US" sz="1600" spc="-50" smtClean="0">
                          <a:effectLst/>
                        </a:rPr>
                        <a:t>검증</a:t>
                      </a:r>
                      <a:endParaRPr lang="en-US" sz="1600" spc="-50" dirty="0">
                        <a:solidFill>
                          <a:srgbClr val="000000"/>
                        </a:solidFill>
                        <a:effectLst/>
                        <a:latin typeface="+mn-ea"/>
                        <a:ea typeface="+mn-ea"/>
                        <a:cs typeface="-윤고딕140"/>
                      </a:endParaRPr>
                    </a:p>
                  </a:txBody>
                  <a:tcPr marL="0" marR="17780" marT="17780" marB="53975" anchor="ctr"/>
                </a:tc>
                <a:tc>
                  <a:txBody>
                    <a:bodyPr/>
                    <a:lstStyle/>
                    <a:p>
                      <a:pPr marL="0" marR="0" algn="ctr">
                        <a:lnSpc>
                          <a:spcPct val="116000"/>
                        </a:lnSpc>
                        <a:spcBef>
                          <a:spcPts val="0"/>
                        </a:spcBef>
                        <a:spcAft>
                          <a:spcPts val="0"/>
                        </a:spcAft>
                      </a:pPr>
                      <a:r>
                        <a:rPr lang="ko-KR" altLang="en-US" sz="1600" spc="-50" dirty="0" smtClean="0">
                          <a:effectLst/>
                        </a:rPr>
                        <a:t>타입</a:t>
                      </a:r>
                      <a:endParaRPr lang="en-US" sz="1600" spc="-50" dirty="0">
                        <a:solidFill>
                          <a:srgbClr val="000000"/>
                        </a:solidFill>
                        <a:effectLst/>
                        <a:latin typeface="+mn-ea"/>
                        <a:ea typeface="+mn-ea"/>
                        <a:cs typeface="-윤고딕140"/>
                      </a:endParaRPr>
                    </a:p>
                  </a:txBody>
                  <a:tcPr marL="0" marR="17780" marT="17780" marB="53975" anchor="ctr"/>
                </a:tc>
                <a:tc>
                  <a:txBody>
                    <a:bodyPr/>
                    <a:lstStyle/>
                    <a:p>
                      <a:pPr marL="0" marR="0" algn="ctr">
                        <a:lnSpc>
                          <a:spcPct val="116000"/>
                        </a:lnSpc>
                        <a:spcBef>
                          <a:spcPts val="0"/>
                        </a:spcBef>
                        <a:spcAft>
                          <a:spcPts val="0"/>
                        </a:spcAft>
                      </a:pPr>
                      <a:r>
                        <a:rPr lang="ko-KR" sz="1600" spc="-50" smtClean="0">
                          <a:effectLst/>
                        </a:rPr>
                        <a:t>길이</a:t>
                      </a:r>
                      <a:endParaRPr lang="en-US" sz="1600" spc="-50">
                        <a:solidFill>
                          <a:srgbClr val="000000"/>
                        </a:solidFill>
                        <a:effectLst/>
                        <a:latin typeface="+mn-ea"/>
                        <a:ea typeface="+mn-ea"/>
                        <a:cs typeface="-윤고딕140"/>
                      </a:endParaRPr>
                    </a:p>
                  </a:txBody>
                  <a:tcPr marL="0" marR="17780" marT="17780" marB="53975" anchor="ctr"/>
                </a:tc>
                <a:tc>
                  <a:txBody>
                    <a:bodyPr/>
                    <a:lstStyle/>
                    <a:p>
                      <a:pPr marL="0" marR="0" algn="ctr">
                        <a:lnSpc>
                          <a:spcPct val="116000"/>
                        </a:lnSpc>
                        <a:spcBef>
                          <a:spcPts val="0"/>
                        </a:spcBef>
                        <a:spcAft>
                          <a:spcPts val="0"/>
                        </a:spcAft>
                      </a:pPr>
                      <a:r>
                        <a:rPr lang="ko-KR" sz="1600" spc="-50">
                          <a:effectLst/>
                        </a:rPr>
                        <a:t>비고</a:t>
                      </a:r>
                      <a:endParaRPr lang="en-US" sz="1600" spc="-50">
                        <a:solidFill>
                          <a:srgbClr val="000000"/>
                        </a:solidFill>
                        <a:effectLst/>
                        <a:latin typeface="+mn-ea"/>
                        <a:ea typeface="+mn-ea"/>
                        <a:cs typeface="-윤고딕140"/>
                      </a:endParaRPr>
                    </a:p>
                  </a:txBody>
                  <a:tcPr marL="0" marR="17780" marT="17780" marB="53975" anchor="ctr"/>
                </a:tc>
                <a:extLst>
                  <a:ext uri="{0D108BD9-81ED-4DB2-BD59-A6C34878D82A}">
                    <a16:rowId xmlns:a16="http://schemas.microsoft.com/office/drawing/2014/main" val="2775799838"/>
                  </a:ext>
                </a:extLst>
              </a:tr>
              <a:tr h="523448">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a:effectLst/>
                        </a:rPr>
                        <a:t>Header</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a:solidFill>
                            <a:srgbClr val="00B050"/>
                          </a:solidFill>
                          <a:effectLst>
                            <a:outerShdw blurRad="38100" dist="38100" dir="2700000" algn="tl">
                              <a:srgbClr val="000000">
                                <a:alpha val="43137"/>
                              </a:srgbClr>
                            </a:outerShdw>
                          </a:effectLst>
                        </a:rPr>
                        <a:t>OP Code</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b="1" u="none" spc="-75" dirty="0" err="1">
                          <a:solidFill>
                            <a:srgbClr val="00B050"/>
                          </a:solidFill>
                          <a:effectLst>
                            <a:outerShdw blurRad="38100" dist="38100" dir="2700000" algn="tl">
                              <a:srgbClr val="000000">
                                <a:alpha val="43137"/>
                              </a:srgbClr>
                            </a:outerShdw>
                          </a:effectLst>
                        </a:rPr>
                        <a:t>운영코드</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smtClean="0">
                          <a:solidFill>
                            <a:srgbClr val="00B050"/>
                          </a:solidFill>
                          <a:effectLst>
                            <a:outerShdw blurRad="38100" dist="38100" dir="2700000" algn="tl">
                              <a:srgbClr val="000000">
                                <a:alpha val="43137"/>
                              </a:srgbClr>
                            </a:outerShdw>
                          </a:effectLst>
                        </a:rPr>
                        <a:t>O</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b="1" u="none" spc="-75" smtClean="0">
                          <a:solidFill>
                            <a:srgbClr val="00B050"/>
                          </a:solidFill>
                          <a:effectLst>
                            <a:outerShdw blurRad="38100" dist="38100" dir="2700000" algn="tl">
                              <a:srgbClr val="000000">
                                <a:alpha val="43137"/>
                              </a:srgbClr>
                            </a:outerShdw>
                          </a:effectLst>
                        </a:rPr>
                        <a:t>uchar</a:t>
                      </a:r>
                      <a:endParaRPr lang="en-US" sz="1600" b="1" u="none" spc="-75" smtClean="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a:solidFill>
                            <a:srgbClr val="00B050"/>
                          </a:solidFill>
                          <a:effectLst>
                            <a:outerShdw blurRad="38100" dist="38100" dir="2700000" algn="tl">
                              <a:srgbClr val="000000">
                                <a:alpha val="43137"/>
                              </a:srgbClr>
                            </a:outerShdw>
                          </a:effectLst>
                        </a:rPr>
                        <a:t>1</a:t>
                      </a:r>
                      <a:endParaRPr lang="en-US" sz="1600" b="1" u="none" spc="-75">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b="1" u="none" spc="-75">
                          <a:solidFill>
                            <a:srgbClr val="00B050"/>
                          </a:solidFill>
                          <a:effectLst>
                            <a:outerShdw blurRad="38100" dist="38100" dir="2700000" algn="tl">
                              <a:srgbClr val="000000">
                                <a:alpha val="43137"/>
                              </a:srgbClr>
                            </a:outerShdw>
                          </a:effectLst>
                        </a:rPr>
                        <a:t>세부 운영코드 참조</a:t>
                      </a:r>
                      <a:endParaRPr lang="en-US" sz="1600" b="1" u="none" spc="-75">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extLst>
                  <a:ext uri="{0D108BD9-81ED-4DB2-BD59-A6C34878D82A}">
                    <a16:rowId xmlns:a16="http://schemas.microsoft.com/office/drawing/2014/main" val="410027540"/>
                  </a:ext>
                </a:extLst>
              </a:tr>
              <a:tr h="525509">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a:solidFill>
                            <a:srgbClr val="00B050"/>
                          </a:solidFill>
                          <a:effectLst>
                            <a:outerShdw blurRad="38100" dist="38100" dir="2700000" algn="tl">
                              <a:srgbClr val="000000">
                                <a:alpha val="43137"/>
                              </a:srgbClr>
                            </a:outerShdw>
                          </a:effectLst>
                        </a:rPr>
                        <a:t>Flow Control</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b="1" u="none" spc="-75">
                          <a:solidFill>
                            <a:srgbClr val="00B050"/>
                          </a:solidFill>
                          <a:effectLst>
                            <a:outerShdw blurRad="38100" dist="38100" dir="2700000" algn="tl">
                              <a:srgbClr val="000000">
                                <a:alpha val="43137"/>
                              </a:srgbClr>
                            </a:outerShdw>
                          </a:effectLst>
                        </a:rPr>
                        <a:t>메시지 응답 </a:t>
                      </a:r>
                      <a:r>
                        <a:rPr lang="ko-KR" sz="1600" b="1" u="none" spc="-75" smtClean="0">
                          <a:solidFill>
                            <a:srgbClr val="00B050"/>
                          </a:solidFill>
                          <a:effectLst>
                            <a:outerShdw blurRad="38100" dist="38100" dir="2700000" algn="tl">
                              <a:srgbClr val="000000">
                                <a:alpha val="43137"/>
                              </a:srgbClr>
                            </a:outerShdw>
                          </a:effectLst>
                        </a:rPr>
                        <a:t>여부</a:t>
                      </a:r>
                      <a:endParaRPr lang="en-US" sz="1600" b="1" u="none" spc="-75">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smtClean="0">
                          <a:solidFill>
                            <a:srgbClr val="00B050"/>
                          </a:solidFill>
                          <a:effectLst>
                            <a:outerShdw blurRad="38100" dist="38100" dir="2700000" algn="tl">
                              <a:srgbClr val="000000">
                                <a:alpha val="43137"/>
                              </a:srgbClr>
                            </a:outerShdw>
                          </a:effectLst>
                        </a:rPr>
                        <a:t>O</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smtClean="0">
                          <a:solidFill>
                            <a:srgbClr val="00B050"/>
                          </a:solidFill>
                          <a:effectLst>
                            <a:outerShdw blurRad="38100" dist="38100" dir="2700000" algn="tl">
                              <a:srgbClr val="000000">
                                <a:alpha val="43137"/>
                              </a:srgbClr>
                            </a:outerShdw>
                          </a:effectLst>
                        </a:rPr>
                        <a:t>uchar</a:t>
                      </a:r>
                      <a:endParaRPr lang="en-US" sz="1600" b="1" u="none" spc="-75">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a:solidFill>
                            <a:srgbClr val="00B050"/>
                          </a:solidFill>
                          <a:effectLst>
                            <a:outerShdw blurRad="38100" dist="38100" dir="2700000" algn="tl">
                              <a:srgbClr val="000000">
                                <a:alpha val="43137"/>
                              </a:srgbClr>
                            </a:outerShdw>
                          </a:effectLst>
                        </a:rPr>
                        <a:t>1</a:t>
                      </a:r>
                      <a:endParaRPr lang="en-US" sz="1600" b="1" u="none" spc="-75">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smtClean="0">
                          <a:solidFill>
                            <a:srgbClr val="00B050"/>
                          </a:solidFill>
                          <a:effectLst>
                            <a:outerShdw blurRad="38100" dist="38100" dir="2700000" algn="tl">
                              <a:srgbClr val="000000">
                                <a:alpha val="43137"/>
                              </a:srgbClr>
                            </a:outerShdw>
                          </a:effectLst>
                        </a:rPr>
                        <a:t>0x00: </a:t>
                      </a:r>
                      <a:r>
                        <a:rPr lang="ko-KR" sz="1600" b="1" u="none" spc="-75" dirty="0" err="1" smtClean="0">
                          <a:solidFill>
                            <a:srgbClr val="00B050"/>
                          </a:solidFill>
                          <a:effectLst>
                            <a:outerShdw blurRad="38100" dist="38100" dir="2700000" algn="tl">
                              <a:srgbClr val="000000">
                                <a:alpha val="43137"/>
                              </a:srgbClr>
                            </a:outerShdw>
                          </a:effectLst>
                        </a:rPr>
                        <a:t>응답없음</a:t>
                      </a:r>
                      <a:r>
                        <a:rPr lang="en-US" altLang="ko-KR" sz="1600" b="1" u="none" spc="-75" dirty="0" smtClean="0">
                          <a:solidFill>
                            <a:srgbClr val="00B050"/>
                          </a:solidFill>
                          <a:effectLst>
                            <a:outerShdw blurRad="38100" dist="38100" dir="2700000" algn="tl">
                              <a:srgbClr val="000000">
                                <a:alpha val="43137"/>
                              </a:srgbClr>
                            </a:outerShdw>
                          </a:effectLst>
                        </a:rPr>
                        <a:t> (NACK)</a:t>
                      </a:r>
                      <a:endParaRPr lang="en-US" sz="1600" b="1" u="none" spc="-75" dirty="0">
                        <a:solidFill>
                          <a:srgbClr val="00B050"/>
                        </a:solidFill>
                        <a:effectLst>
                          <a:outerShdw blurRad="38100" dist="38100" dir="2700000" algn="tl">
                            <a:srgbClr val="000000">
                              <a:alpha val="43137"/>
                            </a:srgbClr>
                          </a:outerShdw>
                        </a:effectLst>
                      </a:endParaRPr>
                    </a:p>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smtClean="0">
                          <a:solidFill>
                            <a:srgbClr val="00B050"/>
                          </a:solidFill>
                          <a:effectLst>
                            <a:outerShdw blurRad="38100" dist="38100" dir="2700000" algn="tl">
                              <a:srgbClr val="000000">
                                <a:alpha val="43137"/>
                              </a:srgbClr>
                            </a:outerShdw>
                          </a:effectLst>
                        </a:rPr>
                        <a:t>0x01: </a:t>
                      </a:r>
                      <a:r>
                        <a:rPr lang="ko-KR" sz="1600" b="1" u="none" spc="-75" dirty="0" err="1" smtClean="0">
                          <a:solidFill>
                            <a:srgbClr val="00B050"/>
                          </a:solidFill>
                          <a:effectLst>
                            <a:outerShdw blurRad="38100" dist="38100" dir="2700000" algn="tl">
                              <a:srgbClr val="000000">
                                <a:alpha val="43137"/>
                              </a:srgbClr>
                            </a:outerShdw>
                          </a:effectLst>
                        </a:rPr>
                        <a:t>응답요구</a:t>
                      </a:r>
                      <a:r>
                        <a:rPr lang="en-US" altLang="ko-KR" sz="1600" b="1" u="none" spc="-75" dirty="0" smtClean="0">
                          <a:solidFill>
                            <a:srgbClr val="00B050"/>
                          </a:solidFill>
                          <a:effectLst>
                            <a:outerShdw blurRad="38100" dist="38100" dir="2700000" algn="tl">
                              <a:srgbClr val="000000">
                                <a:alpha val="43137"/>
                              </a:srgbClr>
                            </a:outerShdw>
                          </a:effectLst>
                        </a:rPr>
                        <a:t> (ACK)</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extLst>
                  <a:ext uri="{0D108BD9-81ED-4DB2-BD59-A6C34878D82A}">
                    <a16:rowId xmlns:a16="http://schemas.microsoft.com/office/drawing/2014/main" val="1979880749"/>
                  </a:ext>
                </a:extLst>
              </a:tr>
              <a:tr h="754561">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a:solidFill>
                            <a:srgbClr val="00B050"/>
                          </a:solidFill>
                          <a:effectLst>
                            <a:outerShdw blurRad="38100" dist="38100" dir="2700000" algn="tl">
                              <a:srgbClr val="000000">
                                <a:alpha val="43137"/>
                              </a:srgbClr>
                            </a:outerShdw>
                          </a:effectLst>
                        </a:rPr>
                        <a:t>C/L</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smtClean="0">
                          <a:solidFill>
                            <a:srgbClr val="00B050"/>
                          </a:solidFill>
                          <a:effectLst>
                            <a:outerShdw blurRad="38100" dist="38100" dir="2700000" algn="tl">
                              <a:srgbClr val="000000">
                                <a:alpha val="43137"/>
                              </a:srgbClr>
                            </a:outerShdw>
                          </a:effectLst>
                        </a:rPr>
                        <a:t>Continuous / Last</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smtClean="0">
                          <a:solidFill>
                            <a:srgbClr val="00B050"/>
                          </a:solidFill>
                          <a:effectLst>
                            <a:outerShdw blurRad="38100" dist="38100" dir="2700000" algn="tl">
                              <a:srgbClr val="000000">
                                <a:alpha val="43137"/>
                              </a:srgbClr>
                            </a:outerShdw>
                          </a:effectLst>
                        </a:rPr>
                        <a:t>O</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b="1" u="none" spc="-75" smtClean="0">
                          <a:solidFill>
                            <a:srgbClr val="00B050"/>
                          </a:solidFill>
                          <a:effectLst>
                            <a:outerShdw blurRad="38100" dist="38100" dir="2700000" algn="tl">
                              <a:srgbClr val="000000">
                                <a:alpha val="43137"/>
                              </a:srgbClr>
                            </a:outerShdw>
                          </a:effectLst>
                        </a:rPr>
                        <a:t>uchar</a:t>
                      </a:r>
                      <a:endParaRPr lang="en-US" sz="1600" b="1" u="none" spc="-75" smtClean="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a:solidFill>
                            <a:srgbClr val="00B050"/>
                          </a:solidFill>
                          <a:effectLst>
                            <a:outerShdw blurRad="38100" dist="38100" dir="2700000" algn="tl">
                              <a:srgbClr val="000000">
                                <a:alpha val="43137"/>
                              </a:srgbClr>
                            </a:outerShdw>
                          </a:effectLst>
                        </a:rPr>
                        <a:t>1</a:t>
                      </a:r>
                      <a:endParaRPr lang="en-US" sz="1600" b="1" u="none" spc="-75">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a:solidFill>
                            <a:srgbClr val="00B050"/>
                          </a:solidFill>
                          <a:effectLst>
                            <a:outerShdw blurRad="38100" dist="38100" dir="2700000" algn="tl">
                              <a:srgbClr val="000000">
                                <a:alpha val="43137"/>
                              </a:srgbClr>
                            </a:outerShdw>
                          </a:effectLst>
                        </a:rPr>
                        <a:t>0x11</a:t>
                      </a:r>
                      <a:r>
                        <a:rPr lang="en-US" sz="1600" b="1" u="none" spc="-75" dirty="0" smtClean="0">
                          <a:solidFill>
                            <a:srgbClr val="00B050"/>
                          </a:solidFill>
                          <a:effectLst>
                            <a:outerShdw blurRad="38100" dist="38100" dir="2700000" algn="tl">
                              <a:srgbClr val="000000">
                                <a:alpha val="43137"/>
                              </a:srgbClr>
                            </a:outerShdw>
                          </a:effectLst>
                        </a:rPr>
                        <a:t>: </a:t>
                      </a:r>
                      <a:r>
                        <a:rPr lang="ko-KR" sz="1600" b="1" u="none" spc="-75" dirty="0" smtClean="0">
                          <a:solidFill>
                            <a:srgbClr val="00B050"/>
                          </a:solidFill>
                          <a:effectLst>
                            <a:outerShdw blurRad="38100" dist="38100" dir="2700000" algn="tl">
                              <a:srgbClr val="000000">
                                <a:alpha val="43137"/>
                              </a:srgbClr>
                            </a:outerShdw>
                          </a:effectLst>
                        </a:rPr>
                        <a:t>전송 </a:t>
                      </a:r>
                      <a:r>
                        <a:rPr lang="ko-KR" sz="1600" b="1" u="none" spc="-75" dirty="0">
                          <a:solidFill>
                            <a:srgbClr val="00B050"/>
                          </a:solidFill>
                          <a:effectLst>
                            <a:outerShdw blurRad="38100" dist="38100" dir="2700000" algn="tl">
                              <a:srgbClr val="000000">
                                <a:alpha val="43137"/>
                              </a:srgbClr>
                            </a:outerShdw>
                          </a:effectLst>
                        </a:rPr>
                        <a:t>시작</a:t>
                      </a:r>
                      <a:endParaRPr lang="en-US" sz="1600" b="1" u="none" spc="-75" dirty="0">
                        <a:solidFill>
                          <a:srgbClr val="00B050"/>
                        </a:solidFill>
                        <a:effectLst>
                          <a:outerShdw blurRad="38100" dist="38100" dir="2700000" algn="tl">
                            <a:srgbClr val="000000">
                              <a:alpha val="43137"/>
                            </a:srgbClr>
                          </a:outerShdw>
                        </a:effectLst>
                      </a:endParaRPr>
                    </a:p>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a:solidFill>
                            <a:srgbClr val="00B050"/>
                          </a:solidFill>
                          <a:effectLst>
                            <a:outerShdw blurRad="38100" dist="38100" dir="2700000" algn="tl">
                              <a:srgbClr val="000000">
                                <a:alpha val="43137"/>
                              </a:srgbClr>
                            </a:outerShdw>
                          </a:effectLst>
                        </a:rPr>
                        <a:t>0x01</a:t>
                      </a:r>
                      <a:r>
                        <a:rPr lang="en-US" sz="1600" b="1" u="none" spc="-75" dirty="0" smtClean="0">
                          <a:solidFill>
                            <a:srgbClr val="00B050"/>
                          </a:solidFill>
                          <a:effectLst>
                            <a:outerShdw blurRad="38100" dist="38100" dir="2700000" algn="tl">
                              <a:srgbClr val="000000">
                                <a:alpha val="43137"/>
                              </a:srgbClr>
                            </a:outerShdw>
                          </a:effectLst>
                        </a:rPr>
                        <a:t>: </a:t>
                      </a:r>
                      <a:r>
                        <a:rPr lang="ko-KR" sz="1600" b="1" u="none" spc="-75" dirty="0" smtClean="0">
                          <a:solidFill>
                            <a:srgbClr val="00B050"/>
                          </a:solidFill>
                          <a:effectLst>
                            <a:outerShdw blurRad="38100" dist="38100" dir="2700000" algn="tl">
                              <a:srgbClr val="000000">
                                <a:alpha val="43137"/>
                              </a:srgbClr>
                            </a:outerShdw>
                          </a:effectLst>
                        </a:rPr>
                        <a:t>전송 </a:t>
                      </a:r>
                      <a:r>
                        <a:rPr lang="ko-KR" sz="1600" b="1" u="none" spc="-75" dirty="0">
                          <a:solidFill>
                            <a:srgbClr val="00B050"/>
                          </a:solidFill>
                          <a:effectLst>
                            <a:outerShdw blurRad="38100" dist="38100" dir="2700000" algn="tl">
                              <a:srgbClr val="000000">
                                <a:alpha val="43137"/>
                              </a:srgbClr>
                            </a:outerShdw>
                          </a:effectLst>
                        </a:rPr>
                        <a:t>계속</a:t>
                      </a:r>
                      <a:endParaRPr lang="en-US" sz="1600" b="1" u="none" spc="-75" dirty="0">
                        <a:solidFill>
                          <a:srgbClr val="00B050"/>
                        </a:solidFill>
                        <a:effectLst>
                          <a:outerShdw blurRad="38100" dist="38100" dir="2700000" algn="tl">
                            <a:srgbClr val="000000">
                              <a:alpha val="43137"/>
                            </a:srgbClr>
                          </a:outerShdw>
                        </a:effectLst>
                      </a:endParaRPr>
                    </a:p>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a:solidFill>
                            <a:srgbClr val="00B050"/>
                          </a:solidFill>
                          <a:effectLst>
                            <a:outerShdw blurRad="38100" dist="38100" dir="2700000" algn="tl">
                              <a:srgbClr val="000000">
                                <a:alpha val="43137"/>
                              </a:srgbClr>
                            </a:outerShdw>
                          </a:effectLst>
                        </a:rPr>
                        <a:t>0x00</a:t>
                      </a:r>
                      <a:r>
                        <a:rPr lang="en-US" sz="1600" b="1" u="none" spc="-75" dirty="0" smtClean="0">
                          <a:solidFill>
                            <a:srgbClr val="00B050"/>
                          </a:solidFill>
                          <a:effectLst>
                            <a:outerShdw blurRad="38100" dist="38100" dir="2700000" algn="tl">
                              <a:srgbClr val="000000">
                                <a:alpha val="43137"/>
                              </a:srgbClr>
                            </a:outerShdw>
                          </a:effectLst>
                        </a:rPr>
                        <a:t>: </a:t>
                      </a:r>
                      <a:r>
                        <a:rPr lang="ko-KR" sz="1600" b="1" u="none" spc="-75" dirty="0" smtClean="0">
                          <a:solidFill>
                            <a:srgbClr val="00B050"/>
                          </a:solidFill>
                          <a:effectLst>
                            <a:outerShdw blurRad="38100" dist="38100" dir="2700000" algn="tl">
                              <a:srgbClr val="000000">
                                <a:alpha val="43137"/>
                              </a:srgbClr>
                            </a:outerShdw>
                          </a:effectLst>
                        </a:rPr>
                        <a:t>전송 </a:t>
                      </a:r>
                      <a:r>
                        <a:rPr lang="ko-KR" sz="1600" b="1" u="none" spc="-75" dirty="0">
                          <a:solidFill>
                            <a:srgbClr val="00B050"/>
                          </a:solidFill>
                          <a:effectLst>
                            <a:outerShdw blurRad="38100" dist="38100" dir="2700000" algn="tl">
                              <a:srgbClr val="000000">
                                <a:alpha val="43137"/>
                              </a:srgbClr>
                            </a:outerShdw>
                          </a:effectLst>
                        </a:rPr>
                        <a:t>종료</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extLst>
                  <a:ext uri="{0D108BD9-81ED-4DB2-BD59-A6C34878D82A}">
                    <a16:rowId xmlns:a16="http://schemas.microsoft.com/office/drawing/2014/main" val="3356879225"/>
                  </a:ext>
                </a:extLst>
              </a:tr>
              <a:tr h="523448">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b="1" u="none" spc="-75" dirty="0" err="1">
                          <a:solidFill>
                            <a:srgbClr val="00B050"/>
                          </a:solidFill>
                          <a:effectLst>
                            <a:outerShdw blurRad="38100" dist="38100" dir="2700000" algn="tl">
                              <a:srgbClr val="000000">
                                <a:alpha val="43137"/>
                              </a:srgbClr>
                            </a:outerShdw>
                          </a:effectLst>
                        </a:rPr>
                        <a:t>시간정보</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a:solidFill>
                            <a:srgbClr val="00B050"/>
                          </a:solidFill>
                          <a:effectLst>
                            <a:outerShdw blurRad="38100" dist="38100" dir="2700000" algn="tl">
                              <a:srgbClr val="000000">
                                <a:alpha val="43137"/>
                              </a:srgbClr>
                            </a:outerShdw>
                          </a:effectLst>
                        </a:rPr>
                        <a:t> </a:t>
                      </a:r>
                      <a:r>
                        <a:rPr lang="ko-KR" altLang="en-US" sz="1600" b="1" u="none" spc="-75" dirty="0" smtClean="0">
                          <a:solidFill>
                            <a:srgbClr val="00B050"/>
                          </a:solidFill>
                          <a:effectLst>
                            <a:outerShdw blurRad="38100" dist="38100" dir="2700000" algn="tl">
                              <a:srgbClr val="000000">
                                <a:alpha val="43137"/>
                              </a:srgbClr>
                            </a:outerShdw>
                          </a:effectLst>
                        </a:rPr>
                        <a:t>전송 </a:t>
                      </a:r>
                      <a:r>
                        <a:rPr lang="ko-KR" sz="1600" b="1" u="none" spc="-75" dirty="0" smtClean="0">
                          <a:solidFill>
                            <a:srgbClr val="00B050"/>
                          </a:solidFill>
                          <a:effectLst>
                            <a:outerShdw blurRad="38100" dist="38100" dir="2700000" algn="tl">
                              <a:srgbClr val="000000">
                                <a:alpha val="43137"/>
                              </a:srgbClr>
                            </a:outerShdw>
                          </a:effectLst>
                        </a:rPr>
                        <a:t>시각</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b="1" u="none" spc="-75" dirty="0" smtClean="0">
                          <a:solidFill>
                            <a:srgbClr val="00B050"/>
                          </a:solidFill>
                          <a:effectLst>
                            <a:outerShdw blurRad="38100" dist="38100" dir="2700000" algn="tl">
                              <a:srgbClr val="000000">
                                <a:alpha val="43137"/>
                              </a:srgbClr>
                            </a:outerShdw>
                          </a:effectLst>
                        </a:rPr>
                        <a:t>O</a:t>
                      </a:r>
                      <a:endParaRPr lang="en-US" sz="1600" b="1" u="none" spc="-75" dirty="0" smtClean="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err="1" smtClean="0">
                          <a:solidFill>
                            <a:srgbClr val="00B050"/>
                          </a:solidFill>
                          <a:effectLst>
                            <a:outerShdw blurRad="38100" dist="38100" dir="2700000" algn="tl">
                              <a:srgbClr val="000000">
                                <a:alpha val="43137"/>
                              </a:srgbClr>
                            </a:outerShdw>
                          </a:effectLst>
                        </a:rPr>
                        <a:t>uint</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smtClean="0">
                          <a:solidFill>
                            <a:srgbClr val="00B050"/>
                          </a:solidFill>
                          <a:effectLst>
                            <a:outerShdw blurRad="38100" dist="38100" dir="2700000" algn="tl">
                              <a:srgbClr val="000000">
                                <a:alpha val="43137"/>
                              </a:srgbClr>
                            </a:outerShdw>
                          </a:effectLst>
                        </a:rPr>
                        <a:t>4</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b="1" u="none" spc="-75" dirty="0" smtClean="0">
                          <a:solidFill>
                            <a:srgbClr val="00B050"/>
                          </a:solidFill>
                          <a:effectLst>
                            <a:outerShdw blurRad="38100" dist="38100" dir="2700000" algn="tl">
                              <a:srgbClr val="000000">
                                <a:alpha val="43137"/>
                              </a:srgbClr>
                            </a:outerShdw>
                          </a:effectLst>
                        </a:rPr>
                        <a:t>[</a:t>
                      </a:r>
                      <a:r>
                        <a:rPr lang="ko-KR" altLang="en-US" sz="1600" b="1" u="none" spc="-75" dirty="0" smtClean="0">
                          <a:solidFill>
                            <a:srgbClr val="00B050"/>
                          </a:solidFill>
                          <a:effectLst>
                            <a:outerShdw blurRad="38100" dist="38100" dir="2700000" algn="tl">
                              <a:srgbClr val="000000">
                                <a:alpha val="43137"/>
                              </a:srgbClr>
                            </a:outerShdw>
                          </a:effectLst>
                        </a:rPr>
                        <a:t>년</a:t>
                      </a:r>
                      <a:r>
                        <a:rPr lang="en-US" sz="1600" b="1" u="none" spc="-75" dirty="0" smtClean="0">
                          <a:solidFill>
                            <a:srgbClr val="00B050"/>
                          </a:solidFill>
                          <a:effectLst>
                            <a:outerShdw blurRad="38100" dist="38100" dir="2700000" algn="tl">
                              <a:srgbClr val="000000">
                                <a:alpha val="43137"/>
                              </a:srgbClr>
                            </a:outerShdw>
                          </a:effectLst>
                        </a:rPr>
                        <a:t>,</a:t>
                      </a:r>
                      <a:r>
                        <a:rPr lang="ko-KR" altLang="en-US" sz="1600" b="1" u="none" spc="-75" dirty="0" smtClean="0">
                          <a:solidFill>
                            <a:srgbClr val="00B050"/>
                          </a:solidFill>
                          <a:effectLst>
                            <a:outerShdw blurRad="38100" dist="38100" dir="2700000" algn="tl">
                              <a:srgbClr val="000000">
                                <a:alpha val="43137"/>
                              </a:srgbClr>
                            </a:outerShdw>
                          </a:effectLst>
                        </a:rPr>
                        <a:t>월</a:t>
                      </a:r>
                      <a:r>
                        <a:rPr lang="en-US" sz="1600" b="1" u="none" spc="-75" dirty="0" smtClean="0">
                          <a:solidFill>
                            <a:srgbClr val="00B050"/>
                          </a:solidFill>
                          <a:effectLst>
                            <a:outerShdw blurRad="38100" dist="38100" dir="2700000" algn="tl">
                              <a:srgbClr val="000000">
                                <a:alpha val="43137"/>
                              </a:srgbClr>
                            </a:outerShdw>
                          </a:effectLst>
                        </a:rPr>
                        <a:t>,</a:t>
                      </a:r>
                      <a:r>
                        <a:rPr lang="ko-KR" altLang="en-US" sz="1600" b="1" u="none" spc="-75" dirty="0" smtClean="0">
                          <a:solidFill>
                            <a:srgbClr val="00B050"/>
                          </a:solidFill>
                          <a:effectLst>
                            <a:outerShdw blurRad="38100" dist="38100" dir="2700000" algn="tl">
                              <a:srgbClr val="000000">
                                <a:alpha val="43137"/>
                              </a:srgbClr>
                            </a:outerShdw>
                          </a:effectLst>
                        </a:rPr>
                        <a:t>일</a:t>
                      </a:r>
                      <a:r>
                        <a:rPr lang="en-US" sz="1600" b="1" u="none" spc="-75" dirty="0" smtClean="0">
                          <a:solidFill>
                            <a:srgbClr val="00B050"/>
                          </a:solidFill>
                          <a:effectLst>
                            <a:outerShdw blurRad="38100" dist="38100" dir="2700000" algn="tl">
                              <a:srgbClr val="000000">
                                <a:alpha val="43137"/>
                              </a:srgbClr>
                            </a:outerShdw>
                          </a:effectLst>
                        </a:rPr>
                        <a:t>,</a:t>
                      </a:r>
                      <a:r>
                        <a:rPr lang="ko-KR" altLang="en-US" sz="1600" b="1" u="none" spc="-75" dirty="0" smtClean="0">
                          <a:solidFill>
                            <a:srgbClr val="00B050"/>
                          </a:solidFill>
                          <a:effectLst>
                            <a:outerShdw blurRad="38100" dist="38100" dir="2700000" algn="tl">
                              <a:srgbClr val="000000">
                                <a:alpha val="43137"/>
                              </a:srgbClr>
                            </a:outerShdw>
                          </a:effectLst>
                        </a:rPr>
                        <a:t>시</a:t>
                      </a:r>
                      <a:r>
                        <a:rPr lang="en-US" sz="1600" b="1" u="none" spc="-75" dirty="0" smtClean="0">
                          <a:solidFill>
                            <a:srgbClr val="00B050"/>
                          </a:solidFill>
                          <a:effectLst>
                            <a:outerShdw blurRad="38100" dist="38100" dir="2700000" algn="tl">
                              <a:srgbClr val="000000">
                                <a:alpha val="43137"/>
                              </a:srgbClr>
                            </a:outerShdw>
                          </a:effectLst>
                        </a:rPr>
                        <a:t>,</a:t>
                      </a:r>
                      <a:r>
                        <a:rPr lang="ko-KR" altLang="en-US" sz="1600" b="1" u="none" spc="-75" dirty="0" smtClean="0">
                          <a:solidFill>
                            <a:srgbClr val="00B050"/>
                          </a:solidFill>
                          <a:effectLst>
                            <a:outerShdw blurRad="38100" dist="38100" dir="2700000" algn="tl">
                              <a:srgbClr val="000000">
                                <a:alpha val="43137"/>
                              </a:srgbClr>
                            </a:outerShdw>
                          </a:effectLst>
                        </a:rPr>
                        <a:t>분</a:t>
                      </a:r>
                      <a:r>
                        <a:rPr lang="en-US" sz="1600" b="1" u="none" spc="-75" dirty="0" smtClean="0">
                          <a:solidFill>
                            <a:srgbClr val="00B050"/>
                          </a:solidFill>
                          <a:effectLst>
                            <a:outerShdw blurRad="38100" dist="38100" dir="2700000" algn="tl">
                              <a:srgbClr val="000000">
                                <a:alpha val="43137"/>
                              </a:srgbClr>
                            </a:outerShdw>
                          </a:effectLst>
                        </a:rPr>
                        <a:t>,</a:t>
                      </a:r>
                      <a:r>
                        <a:rPr lang="ko-KR" altLang="en-US" sz="1600" b="1" u="none" spc="-75" dirty="0" smtClean="0">
                          <a:solidFill>
                            <a:srgbClr val="00B050"/>
                          </a:solidFill>
                          <a:effectLst>
                            <a:outerShdw blurRad="38100" dist="38100" dir="2700000" algn="tl">
                              <a:srgbClr val="000000">
                                <a:alpha val="43137"/>
                              </a:srgbClr>
                            </a:outerShdw>
                          </a:effectLst>
                        </a:rPr>
                        <a:t>초</a:t>
                      </a:r>
                      <a:r>
                        <a:rPr lang="en-US" sz="1600" b="1" u="none" spc="-75" dirty="0" smtClean="0">
                          <a:solidFill>
                            <a:srgbClr val="00B050"/>
                          </a:solidFill>
                          <a:effectLst>
                            <a:outerShdw blurRad="38100" dist="38100" dir="2700000" algn="tl">
                              <a:srgbClr val="000000">
                                <a:alpha val="43137"/>
                              </a:srgbClr>
                            </a:outerShdw>
                          </a:effectLst>
                        </a:rPr>
                        <a:t>]</a:t>
                      </a:r>
                      <a:endParaRPr lang="en-US" sz="1600" b="1" u="none" spc="-75" dirty="0">
                        <a:solidFill>
                          <a:srgbClr val="00B050"/>
                        </a:solidFill>
                        <a:effectLst>
                          <a:outerShdw blurRad="38100" dist="38100" dir="2700000" algn="tl">
                            <a:srgbClr val="000000">
                              <a:alpha val="43137"/>
                            </a:srgbClr>
                          </a:outerShdw>
                        </a:effectLst>
                        <a:latin typeface="+mn-ea"/>
                        <a:ea typeface="+mn-ea"/>
                        <a:cs typeface="-윤고딕120"/>
                      </a:endParaRPr>
                    </a:p>
                  </a:txBody>
                  <a:tcPr marL="0" marR="17780" marT="17780" marB="53975" anchor="ctr"/>
                </a:tc>
                <a:extLst>
                  <a:ext uri="{0D108BD9-81ED-4DB2-BD59-A6C34878D82A}">
                    <a16:rowId xmlns:a16="http://schemas.microsoft.com/office/drawing/2014/main" val="1043549706"/>
                  </a:ext>
                </a:extLst>
              </a:tr>
              <a:tr h="523448">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a:effectLst/>
                        </a:rPr>
                        <a:t>Data Length</a:t>
                      </a:r>
                      <a:endParaRPr lang="en-US" sz="1600" spc="-75" dirty="0">
                        <a:solidFill>
                          <a:srgbClr val="00B05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altLang="ko-KR" sz="1600" spc="-75" dirty="0" smtClean="0">
                          <a:effectLst/>
                        </a:rPr>
                        <a:t>Body </a:t>
                      </a:r>
                      <a:r>
                        <a:rPr lang="ko-KR" sz="1600" spc="-75" dirty="0" smtClean="0">
                          <a:effectLst/>
                        </a:rPr>
                        <a:t>데이터 </a:t>
                      </a:r>
                      <a:r>
                        <a:rPr lang="ko-KR" sz="1600" spc="-75" dirty="0">
                          <a:effectLst/>
                        </a:rPr>
                        <a:t>크기</a:t>
                      </a:r>
                      <a:endParaRPr lang="en-US" sz="1600" spc="-75" dirty="0">
                        <a:solidFill>
                          <a:srgbClr val="00B050"/>
                        </a:solidFill>
                        <a:effectLst/>
                        <a:latin typeface="+mn-ea"/>
                        <a:ea typeface="+mn-ea"/>
                        <a:cs typeface="-윤고딕120"/>
                      </a:endParaRPr>
                    </a:p>
                  </a:txBody>
                  <a:tcPr marL="0" marR="17780" marT="17780" marB="53975" anchor="ctr"/>
                </a:tc>
                <a:tc>
                  <a:txBody>
                    <a:bodyPr/>
                    <a:lstStyle/>
                    <a:p>
                      <a:pPr marL="63500" marR="6350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spc="-75" dirty="0" smtClean="0">
                          <a:effectLst/>
                        </a:rPr>
                        <a:t>X</a:t>
                      </a:r>
                      <a:endParaRPr lang="en-US" sz="1600" spc="-75" dirty="0" smtClean="0">
                        <a:solidFill>
                          <a:srgbClr val="00B050"/>
                        </a:solidFill>
                        <a:effectLst/>
                        <a:latin typeface="+mn-ea"/>
                        <a:ea typeface="+mn-ea"/>
                        <a:cs typeface="-윤고딕120"/>
                      </a:endParaRPr>
                    </a:p>
                  </a:txBody>
                  <a:tcPr marL="0" marR="17780" marT="17780" marB="53975" anchor="ctr"/>
                </a:tc>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spc="-75" dirty="0" err="1" smtClean="0">
                          <a:effectLst/>
                        </a:rPr>
                        <a:t>ushort</a:t>
                      </a:r>
                      <a:endParaRPr lang="en-US" sz="1600" spc="-75" dirty="0" smtClean="0">
                        <a:solidFill>
                          <a:srgbClr val="00B05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smtClean="0">
                          <a:effectLst/>
                        </a:rPr>
                        <a:t>2</a:t>
                      </a:r>
                      <a:endParaRPr lang="en-US" sz="1600" spc="-75" dirty="0">
                        <a:solidFill>
                          <a:srgbClr val="00B05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smtClean="0">
                          <a:effectLst/>
                        </a:rPr>
                        <a:t>n</a:t>
                      </a:r>
                      <a:endParaRPr lang="en-US" sz="1600" spc="-75" dirty="0">
                        <a:solidFill>
                          <a:srgbClr val="00B050"/>
                        </a:solidFill>
                        <a:effectLst/>
                        <a:latin typeface="+mn-ea"/>
                        <a:ea typeface="+mn-ea"/>
                        <a:cs typeface="-윤고딕120"/>
                      </a:endParaRPr>
                    </a:p>
                  </a:txBody>
                  <a:tcPr marL="0" marR="17780" marT="17780" marB="53975" anchor="ctr"/>
                </a:tc>
                <a:extLst>
                  <a:ext uri="{0D108BD9-81ED-4DB2-BD59-A6C34878D82A}">
                    <a16:rowId xmlns:a16="http://schemas.microsoft.com/office/drawing/2014/main" val="503462674"/>
                  </a:ext>
                </a:extLst>
              </a:tr>
              <a:tr h="523448">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dirty="0" smtClean="0">
                          <a:effectLst/>
                        </a:rPr>
                        <a:t>단말기</a:t>
                      </a:r>
                      <a:r>
                        <a:rPr lang="en-US" sz="1600" spc="-75" dirty="0" smtClean="0">
                          <a:effectLst/>
                        </a:rPr>
                        <a:t> </a:t>
                      </a:r>
                      <a:r>
                        <a:rPr lang="en-US" sz="1600" spc="-75" dirty="0">
                          <a:effectLst/>
                        </a:rPr>
                        <a:t>ID</a:t>
                      </a:r>
                      <a:endParaRPr lang="en-US" sz="1600" spc="-75" dirty="0">
                        <a:solidFill>
                          <a:srgbClr val="000000"/>
                        </a:solidFill>
                        <a:effectLst/>
                        <a:latin typeface="+mn-ea"/>
                        <a:ea typeface="+mn-ea"/>
                        <a:cs typeface="-윤고딕120"/>
                      </a:endParaRPr>
                    </a:p>
                  </a:txBody>
                  <a:tcPr marL="17780" marR="17780" marT="17780" marB="17780" anchor="ctr"/>
                </a:tc>
                <a:tc>
                  <a:txBody>
                    <a:bodyPr/>
                    <a:lstStyle/>
                    <a:p>
                      <a:pPr marL="63500" marR="63500" algn="l"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altLang="en-US" sz="1600" spc="-75" dirty="0" smtClean="0">
                          <a:effectLst/>
                        </a:rPr>
                        <a:t> 단말기 고유번호</a:t>
                      </a:r>
                      <a:endParaRPr lang="en-US" sz="1600" spc="-75" dirty="0">
                        <a:solidFill>
                          <a:srgbClr val="000000"/>
                        </a:solidFill>
                        <a:effectLst/>
                        <a:latin typeface="+mn-ea"/>
                        <a:ea typeface="+mn-ea"/>
                        <a:cs typeface="-윤고딕120"/>
                      </a:endParaRPr>
                    </a:p>
                  </a:txBody>
                  <a:tcPr marL="17780" marR="17780" marT="17780" marB="17780" anchor="ctr"/>
                </a:tc>
                <a:tc>
                  <a:txBody>
                    <a:bodyPr/>
                    <a:lstStyle/>
                    <a:p>
                      <a:pPr marL="63500" marR="63500" indent="0" algn="ctr" defTabSz="914400" rtl="0" eaLnBrk="1" fontAlgn="auto" latinLnBrk="0"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spc="-75" dirty="0" smtClean="0">
                          <a:effectLst/>
                        </a:rPr>
                        <a:t>X</a:t>
                      </a:r>
                      <a:endParaRPr lang="en-US" sz="1600" spc="-75" dirty="0" smtClean="0">
                        <a:solidFill>
                          <a:srgbClr val="000000"/>
                        </a:solidFill>
                        <a:effectLst/>
                        <a:latin typeface="+mn-ea"/>
                        <a:ea typeface="+mn-ea"/>
                        <a:cs typeface="-윤고딕120"/>
                      </a:endParaRPr>
                    </a:p>
                  </a:txBody>
                  <a:tcPr marL="17780" marR="17780" marT="17780" marB="17780" anchor="ctr"/>
                </a:tc>
                <a:tc>
                  <a:txBody>
                    <a:bodyPr/>
                    <a:lstStyle/>
                    <a:p>
                      <a:pPr marL="63500" marR="63500" algn="ctr" latinLnBrk="0">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smtClean="0">
                          <a:effectLst/>
                        </a:rPr>
                        <a:t>uint</a:t>
                      </a:r>
                      <a:endParaRPr lang="en-US" sz="1600" spc="-75">
                        <a:solidFill>
                          <a:schemeClr val="tx1"/>
                        </a:solidFill>
                        <a:effectLst/>
                        <a:latin typeface="+mn-ea"/>
                        <a:ea typeface="+mn-ea"/>
                        <a:cs typeface="-윤고딕120"/>
                      </a:endParaRPr>
                    </a:p>
                  </a:txBody>
                  <a:tcPr marL="17780" marR="17780" marT="17780" marB="17780"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smtClean="0">
                          <a:effectLst/>
                        </a:rPr>
                        <a:t>4</a:t>
                      </a:r>
                      <a:endParaRPr lang="en-US" sz="1600" spc="-75" dirty="0">
                        <a:solidFill>
                          <a:srgbClr val="000000"/>
                        </a:solidFill>
                        <a:effectLst/>
                        <a:latin typeface="+mn-ea"/>
                        <a:ea typeface="+mn-ea"/>
                        <a:cs typeface="-윤고딕120"/>
                      </a:endParaRPr>
                    </a:p>
                  </a:txBody>
                  <a:tcPr marL="17780" marR="17780" marT="17780" marB="17780" anchor="ctr"/>
                </a:tc>
                <a:tc>
                  <a:txBody>
                    <a:bodyPr/>
                    <a:lstStyle/>
                    <a:p>
                      <a:endParaRPr lang="en-US" dirty="0"/>
                    </a:p>
                  </a:txBody>
                  <a:tcPr marL="0" marR="17780" marT="17780" marB="53975" anchor="ctr"/>
                </a:tc>
                <a:extLst>
                  <a:ext uri="{0D108BD9-81ED-4DB2-BD59-A6C34878D82A}">
                    <a16:rowId xmlns:a16="http://schemas.microsoft.com/office/drawing/2014/main" val="4021576397"/>
                  </a:ext>
                </a:extLst>
              </a:tr>
              <a:tr h="523448">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a:effectLst/>
                        </a:rPr>
                        <a:t>Sequence No</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dirty="0" err="1">
                          <a:effectLst/>
                        </a:rPr>
                        <a:t>송신정보에</a:t>
                      </a:r>
                      <a:r>
                        <a:rPr lang="ko-KR" sz="1600" spc="-75" dirty="0">
                          <a:effectLst/>
                        </a:rPr>
                        <a:t> 대한 일련번호</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spc="-75" dirty="0" smtClean="0">
                          <a:effectLst/>
                        </a:rPr>
                        <a:t>X</a:t>
                      </a:r>
                      <a:endParaRPr lang="en-US" sz="1600" spc="-75" dirty="0" smtClean="0">
                        <a:solidFill>
                          <a:srgbClr val="000000"/>
                        </a:solidFill>
                        <a:effectLst/>
                        <a:latin typeface="+mn-ea"/>
                        <a:ea typeface="+mn-ea"/>
                        <a:cs typeface="-윤고딕120"/>
                      </a:endParaRPr>
                    </a:p>
                  </a:txBody>
                  <a:tcPr marL="0" marR="17780" marT="17780" marB="53975" anchor="ctr"/>
                </a:tc>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spc="-75" smtClean="0">
                          <a:effectLst/>
                        </a:rPr>
                        <a:t>uint</a:t>
                      </a:r>
                      <a:endParaRPr lang="en-US" sz="1600" spc="-75" smtClean="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smtClean="0">
                          <a:effectLst/>
                        </a:rPr>
                        <a:t>4</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dirty="0" smtClean="0">
                          <a:effectLst/>
                        </a:rPr>
                        <a:t>순차적 증가</a:t>
                      </a:r>
                      <a:endParaRPr lang="en-US" sz="1600" spc="-75" dirty="0">
                        <a:solidFill>
                          <a:srgbClr val="000000"/>
                        </a:solidFill>
                        <a:effectLst/>
                        <a:latin typeface="+mn-ea"/>
                        <a:ea typeface="+mn-ea"/>
                        <a:cs typeface="-윤고딕120"/>
                      </a:endParaRPr>
                    </a:p>
                  </a:txBody>
                  <a:tcPr marL="0" marR="17780" marT="17780" marB="53975" anchor="ctr"/>
                </a:tc>
                <a:extLst>
                  <a:ext uri="{0D108BD9-81ED-4DB2-BD59-A6C34878D82A}">
                    <a16:rowId xmlns:a16="http://schemas.microsoft.com/office/drawing/2014/main" val="4221181723"/>
                  </a:ext>
                </a:extLst>
              </a:tr>
              <a:tr h="523448">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a:effectLst/>
                        </a:rPr>
                        <a:t>Body</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a:effectLst/>
                        </a:rPr>
                        <a:t>Data</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ko-KR" sz="1600" spc="-75">
                          <a:effectLst/>
                        </a:rPr>
                        <a:t>운영 코드에 따른 데이터</a:t>
                      </a:r>
                      <a:endParaRPr lang="en-US" sz="1600" spc="-75">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smtClean="0">
                          <a:effectLst/>
                        </a:rPr>
                        <a:t>X</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lvl="0" indent="0" algn="ctr" defTabSz="914400" rtl="0" eaLnBrk="1" fontAlgn="auto" latinLnBrk="1" hangingPunct="1">
                        <a:lnSpc>
                          <a:spcPct val="100000"/>
                        </a:lnSpc>
                        <a:spcBef>
                          <a:spcPts val="0"/>
                        </a:spcBef>
                        <a:spcAft>
                          <a:spcPts val="0"/>
                        </a:spcAft>
                        <a:buClrTx/>
                        <a:buSzTx/>
                        <a:buFontTx/>
                        <a:buNone/>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defRPr/>
                      </a:pPr>
                      <a:r>
                        <a:rPr lang="en-US" sz="1600" spc="-75" dirty="0" err="1" smtClean="0">
                          <a:effectLst/>
                        </a:rPr>
                        <a:t>OpBody</a:t>
                      </a:r>
                      <a:endParaRPr lang="en-US" sz="1600" spc="-75" dirty="0" smtClean="0">
                        <a:solidFill>
                          <a:srgbClr val="000000"/>
                        </a:solidFill>
                        <a:effectLst/>
                        <a:latin typeface="+mn-ea"/>
                        <a:ea typeface="+mn-ea"/>
                        <a:cs typeface="-윤고딕120"/>
                      </a:endParaRPr>
                    </a:p>
                  </a:txBody>
                  <a:tcPr marL="0" marR="17780" marT="17780" marB="53975" anchor="ctr"/>
                </a:tc>
                <a:tc>
                  <a:txBody>
                    <a:bodyPr/>
                    <a:lstStyle/>
                    <a:p>
                      <a:pPr marL="63500" marR="63500" algn="ctr"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a:effectLst/>
                        </a:rPr>
                        <a:t>n</a:t>
                      </a:r>
                      <a:endParaRPr lang="en-US" sz="1600" spc="-75" dirty="0">
                        <a:solidFill>
                          <a:srgbClr val="000000"/>
                        </a:solidFill>
                        <a:effectLst/>
                        <a:latin typeface="+mn-ea"/>
                        <a:ea typeface="+mn-ea"/>
                        <a:cs typeface="-윤고딕120"/>
                      </a:endParaRPr>
                    </a:p>
                  </a:txBody>
                  <a:tcPr marL="0" marR="17780" marT="17780" marB="53975" anchor="ctr"/>
                </a:tc>
                <a:tc>
                  <a:txBody>
                    <a:bodyPr/>
                    <a:lstStyle/>
                    <a:p>
                      <a:pPr marL="63500" marR="63500" algn="just" latinLnBrk="1">
                        <a:spcBef>
                          <a:spcPts val="0"/>
                        </a:spcBef>
                        <a:spcAft>
                          <a:spcPts val="0"/>
                        </a:spcAft>
                        <a:tabLst>
                          <a:tab pos="508000" algn="l"/>
                          <a:tab pos="1022350" algn="l"/>
                          <a:tab pos="1530350" algn="l"/>
                          <a:tab pos="2044700" algn="l"/>
                          <a:tab pos="2559050" algn="l"/>
                          <a:tab pos="3067050" algn="l"/>
                          <a:tab pos="3581400" algn="l"/>
                          <a:tab pos="4095750" algn="l"/>
                          <a:tab pos="4603750" algn="l"/>
                          <a:tab pos="5118100" algn="l"/>
                          <a:tab pos="5632450" algn="l"/>
                          <a:tab pos="6654800" algn="l"/>
                          <a:tab pos="7162800" algn="l"/>
                          <a:tab pos="7677150" algn="l"/>
                          <a:tab pos="8191500" algn="l"/>
                          <a:tab pos="8699500" algn="l"/>
                          <a:tab pos="9213850" algn="l"/>
                          <a:tab pos="9728200" algn="l"/>
                          <a:tab pos="10236200" algn="l"/>
                          <a:tab pos="10750550" algn="l"/>
                          <a:tab pos="11264900" algn="l"/>
                          <a:tab pos="11772900" algn="l"/>
                          <a:tab pos="12287250" algn="l"/>
                          <a:tab pos="12801600" algn="l"/>
                          <a:tab pos="13309600" algn="l"/>
                          <a:tab pos="13823950" algn="l"/>
                          <a:tab pos="14331950" algn="l"/>
                          <a:tab pos="14846300" algn="l"/>
                          <a:tab pos="15360650" algn="l"/>
                          <a:tab pos="15868650" algn="l"/>
                          <a:tab pos="16383000" algn="l"/>
                        </a:tabLst>
                      </a:pPr>
                      <a:r>
                        <a:rPr lang="en-US" sz="1600" spc="-75" dirty="0">
                          <a:effectLst/>
                        </a:rPr>
                        <a:t> </a:t>
                      </a:r>
                      <a:endParaRPr lang="en-US" sz="1600" spc="-75" dirty="0">
                        <a:solidFill>
                          <a:srgbClr val="000000"/>
                        </a:solidFill>
                        <a:effectLst/>
                        <a:latin typeface="+mn-ea"/>
                        <a:ea typeface="+mn-ea"/>
                        <a:cs typeface="-윤고딕120"/>
                      </a:endParaRPr>
                    </a:p>
                  </a:txBody>
                  <a:tcPr marL="0" marR="17780" marT="17780" marB="53975" anchor="ctr"/>
                </a:tc>
                <a:extLst>
                  <a:ext uri="{0D108BD9-81ED-4DB2-BD59-A6C34878D82A}">
                    <a16:rowId xmlns:a16="http://schemas.microsoft.com/office/drawing/2014/main" val="60239547"/>
                  </a:ext>
                </a:extLst>
              </a:tr>
            </a:tbl>
          </a:graphicData>
        </a:graphic>
      </p:graphicFrame>
    </p:spTree>
    <p:extLst>
      <p:ext uri="{BB962C8B-B14F-4D97-AF65-F5344CB8AC3E}">
        <p14:creationId xmlns:p14="http://schemas.microsoft.com/office/powerpoint/2010/main" val="35653967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통신 프로토콜</a:t>
            </a:r>
            <a:r>
              <a:rPr lang="en-US" smtClean="0"/>
              <a:t> </a:t>
            </a:r>
            <a:r>
              <a:rPr lang="ko-KR" altLang="en-US" smtClean="0"/>
              <a:t>실습</a:t>
            </a:r>
            <a:endParaRPr lang="en-US"/>
          </a:p>
        </p:txBody>
      </p:sp>
      <p:sp>
        <p:nvSpPr>
          <p:cNvPr id="3" name="내용 개체 틀 2"/>
          <p:cNvSpPr>
            <a:spLocks noGrp="1"/>
          </p:cNvSpPr>
          <p:nvPr>
            <p:ph idx="1"/>
          </p:nvPr>
        </p:nvSpPr>
        <p:spPr/>
        <p:txBody>
          <a:bodyPr/>
          <a:lstStyle/>
          <a:p>
            <a:r>
              <a:rPr lang="ko-KR" altLang="en-US" dirty="0" err="1" smtClean="0"/>
              <a:t>전송시각</a:t>
            </a:r>
            <a:r>
              <a:rPr lang="ko-KR" altLang="en-US" dirty="0" smtClean="0"/>
              <a:t> 데이터 </a:t>
            </a:r>
            <a:r>
              <a:rPr lang="ko-KR" altLang="en-US" dirty="0" err="1" smtClean="0"/>
              <a:t>필터링</a:t>
            </a:r>
            <a:endParaRPr lang="en-US" altLang="ko-KR" dirty="0" smtClean="0"/>
          </a:p>
          <a:p>
            <a:r>
              <a:rPr lang="en-US" altLang="ko-KR" dirty="0" smtClean="0"/>
              <a:t>ACK/NACK </a:t>
            </a:r>
            <a:r>
              <a:rPr lang="ko-KR" altLang="en-US" dirty="0" smtClean="0"/>
              <a:t>기능 구현</a:t>
            </a:r>
            <a:endParaRPr lang="en-US" altLang="ko-KR" dirty="0" smtClean="0"/>
          </a:p>
          <a:p>
            <a:r>
              <a:rPr lang="ko-KR" altLang="en-US" dirty="0" smtClean="0"/>
              <a:t>파일 송수신 기능 구현</a:t>
            </a:r>
            <a:endParaRPr lang="en-US" dirty="0"/>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184</a:t>
            </a:fld>
            <a:endParaRPr lang="en-US"/>
          </a:p>
        </p:txBody>
      </p:sp>
    </p:spTree>
    <p:extLst>
      <p:ext uri="{BB962C8B-B14F-4D97-AF65-F5344CB8AC3E}">
        <p14:creationId xmlns:p14="http://schemas.microsoft.com/office/powerpoint/2010/main" val="3347974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통신절차</a:t>
            </a:r>
            <a:endParaRPr lang="en-US"/>
          </a:p>
        </p:txBody>
      </p:sp>
      <p:sp>
        <p:nvSpPr>
          <p:cNvPr id="3" name="내용 개체 틀 2"/>
          <p:cNvSpPr>
            <a:spLocks noGrp="1"/>
          </p:cNvSpPr>
          <p:nvPr>
            <p:ph idx="1"/>
          </p:nvPr>
        </p:nvSpPr>
        <p:spPr>
          <a:xfrm>
            <a:off x="681038" y="1255271"/>
            <a:ext cx="8800713" cy="4921692"/>
          </a:xfrm>
        </p:spPr>
        <p:txBody>
          <a:bodyPr>
            <a:noAutofit/>
          </a:bodyPr>
          <a:lstStyle/>
          <a:p>
            <a:pPr>
              <a:buFont typeface="+mj-lt"/>
              <a:buAutoNum type="romanUcPeriod"/>
            </a:pPr>
            <a:r>
              <a:rPr lang="en-US" altLang="ko-KR" sz="2200" smtClean="0"/>
              <a:t>Flow Control : </a:t>
            </a:r>
            <a:r>
              <a:rPr lang="ko-KR" altLang="en-US" sz="2200" smtClean="0"/>
              <a:t>응답 </a:t>
            </a:r>
            <a:r>
              <a:rPr lang="ko-KR" altLang="en-US" sz="2200"/>
              <a:t>요구 없음</a:t>
            </a:r>
            <a:endParaRPr lang="en-US" altLang="ko-KR" sz="2200"/>
          </a:p>
          <a:p>
            <a:pPr marL="971550" lvl="1" indent="-514350">
              <a:buFont typeface="+mj-lt"/>
              <a:buAutoNum type="arabicParenR"/>
            </a:pPr>
            <a:r>
              <a:rPr lang="ko-KR" altLang="en-US" sz="2200" smtClean="0"/>
              <a:t>응답요구가 </a:t>
            </a:r>
            <a:r>
              <a:rPr lang="ko-KR" altLang="en-US" sz="2200"/>
              <a:t>없는 경우에는 데이터 송신 후 통신절차가 끝남</a:t>
            </a:r>
            <a:r>
              <a:rPr lang="en-US" altLang="ko-KR" sz="2200" smtClean="0"/>
              <a:t>.</a:t>
            </a:r>
          </a:p>
          <a:p>
            <a:pPr marL="971550" lvl="1" indent="-514350">
              <a:buFont typeface="+mj-lt"/>
              <a:buAutoNum type="arabicParenR"/>
            </a:pPr>
            <a:endParaRPr lang="en-US" sz="2200"/>
          </a:p>
          <a:p>
            <a:pPr>
              <a:buFont typeface="+mj-lt"/>
              <a:buAutoNum type="romanUcPeriod"/>
            </a:pPr>
            <a:r>
              <a:rPr lang="en-US" altLang="ko-KR" sz="2200" smtClean="0"/>
              <a:t>Flow Control : </a:t>
            </a:r>
            <a:r>
              <a:rPr lang="ko-KR" altLang="en-US" sz="2200" smtClean="0"/>
              <a:t>응답요구 필요</a:t>
            </a:r>
            <a:endParaRPr lang="en-US" altLang="ko-KR" sz="2200" smtClean="0"/>
          </a:p>
          <a:p>
            <a:pPr marL="914400" lvl="1" indent="-457200" latinLnBrk="1">
              <a:buFont typeface="+mj-lt"/>
              <a:buAutoNum type="arabicParenR"/>
            </a:pPr>
            <a:r>
              <a:rPr lang="ko-KR" altLang="en-US" sz="2200" smtClean="0"/>
              <a:t>데이터의 </a:t>
            </a:r>
            <a:r>
              <a:rPr lang="ko-KR" altLang="en-US" sz="2200"/>
              <a:t>용량이 클 경우</a:t>
            </a:r>
            <a:r>
              <a:rPr lang="en-US" sz="2200"/>
              <a:t> C/L</a:t>
            </a:r>
            <a:r>
              <a:rPr lang="ko-KR" altLang="en-US" sz="2200"/>
              <a:t>값을</a:t>
            </a:r>
            <a:r>
              <a:rPr lang="en-US" sz="2200"/>
              <a:t> 0x01</a:t>
            </a:r>
            <a:r>
              <a:rPr lang="ko-KR" altLang="en-US" sz="2200"/>
              <a:t>로 설정하여 여러 패킷으로 나누어 보냄</a:t>
            </a:r>
            <a:endParaRPr lang="en-US" sz="2200"/>
          </a:p>
          <a:p>
            <a:pPr marL="914400" lvl="1" indent="-457200" latinLnBrk="1">
              <a:buFont typeface="+mj-lt"/>
              <a:buAutoNum type="arabicParenR"/>
            </a:pPr>
            <a:r>
              <a:rPr lang="ko-KR" altLang="en-US" sz="2200" smtClean="0"/>
              <a:t>수신한 </a:t>
            </a:r>
            <a:r>
              <a:rPr lang="ko-KR" altLang="en-US" sz="2200"/>
              <a:t>메시지를 검사하여 응답</a:t>
            </a:r>
            <a:r>
              <a:rPr lang="en-US" sz="2200"/>
              <a:t>(</a:t>
            </a:r>
            <a:r>
              <a:rPr lang="en-US" sz="2200" smtClean="0"/>
              <a:t>ACK/NACK</a:t>
            </a:r>
            <a:r>
              <a:rPr lang="en-US" sz="2200"/>
              <a:t>)</a:t>
            </a:r>
            <a:r>
              <a:rPr lang="ko-KR" altLang="en-US" sz="2200"/>
              <a:t>을 </a:t>
            </a:r>
            <a:r>
              <a:rPr lang="ko-KR" altLang="en-US" sz="2200" smtClean="0"/>
              <a:t>전송</a:t>
            </a:r>
            <a:endParaRPr lang="en-US" sz="2200" smtClean="0"/>
          </a:p>
          <a:p>
            <a:pPr marL="914400" lvl="1" indent="-457200" latinLnBrk="1">
              <a:buFont typeface="+mj-lt"/>
              <a:buAutoNum type="arabicParenR"/>
            </a:pPr>
            <a:r>
              <a:rPr lang="en-US" sz="2200" smtClean="0"/>
              <a:t>NAK</a:t>
            </a:r>
            <a:r>
              <a:rPr lang="ko-KR" altLang="en-US" sz="2200"/>
              <a:t>응답일 경우 송신측은 정해진 반복회수 만큼 재전송을 함</a:t>
            </a:r>
            <a:endParaRPr lang="en-US" sz="2200"/>
          </a:p>
          <a:p>
            <a:pPr marL="914400" lvl="1" indent="-457200" latinLnBrk="1">
              <a:buFont typeface="+mj-lt"/>
              <a:buAutoNum type="arabicParenR"/>
            </a:pPr>
            <a:r>
              <a:rPr lang="ko-KR" altLang="en-US" sz="2200" smtClean="0"/>
              <a:t>전송할 </a:t>
            </a:r>
            <a:r>
              <a:rPr lang="ko-KR" altLang="en-US" sz="2200"/>
              <a:t>데이터가 계속 이어질 경우 </a:t>
            </a:r>
            <a:r>
              <a:rPr lang="en-US" sz="2200" smtClean="0"/>
              <a:t>① ~ </a:t>
            </a:r>
            <a:r>
              <a:rPr lang="en-US" sz="2200"/>
              <a:t>②</a:t>
            </a:r>
            <a:r>
              <a:rPr lang="ko-KR" altLang="en-US" sz="2200"/>
              <a:t>를 반복 수행함</a:t>
            </a:r>
            <a:endParaRPr lang="en-US" sz="2200"/>
          </a:p>
          <a:p>
            <a:pPr marL="914400" lvl="1" indent="-457200" latinLnBrk="1">
              <a:buFont typeface="+mj-lt"/>
              <a:buAutoNum type="arabicParenR"/>
            </a:pPr>
            <a:r>
              <a:rPr lang="ko-KR" altLang="en-US" sz="2200" smtClean="0"/>
              <a:t>마지막 </a:t>
            </a:r>
            <a:r>
              <a:rPr lang="ko-KR" altLang="en-US" sz="2200"/>
              <a:t>데이터를 전송할 때</a:t>
            </a:r>
            <a:r>
              <a:rPr lang="en-US" sz="2200"/>
              <a:t> C/L</a:t>
            </a:r>
            <a:r>
              <a:rPr lang="ko-KR" altLang="en-US" sz="2200"/>
              <a:t>값을</a:t>
            </a:r>
            <a:r>
              <a:rPr lang="en-US" sz="2200"/>
              <a:t> 0x00</a:t>
            </a:r>
            <a:r>
              <a:rPr lang="ko-KR" altLang="en-US" sz="2200"/>
              <a:t>으로 설정하여 전송함</a:t>
            </a:r>
            <a:endParaRPr lang="en-US" sz="2200"/>
          </a:p>
          <a:p>
            <a:pPr marL="914400" lvl="1" indent="-457200">
              <a:buFont typeface="+mj-lt"/>
              <a:buAutoNum type="arabicParenR"/>
            </a:pPr>
            <a:r>
              <a:rPr lang="ko-KR" altLang="en-US" sz="2200" smtClean="0"/>
              <a:t>수신한 </a:t>
            </a:r>
            <a:r>
              <a:rPr lang="ko-KR" altLang="en-US" sz="2200"/>
              <a:t>메시지를 검사하여 응답</a:t>
            </a:r>
            <a:r>
              <a:rPr lang="en-US" sz="2200"/>
              <a:t>(</a:t>
            </a:r>
            <a:r>
              <a:rPr lang="en-US" sz="2200" smtClean="0"/>
              <a:t>ACK/NACK</a:t>
            </a:r>
            <a:r>
              <a:rPr lang="en-US" sz="2200"/>
              <a:t>)</a:t>
            </a:r>
            <a:r>
              <a:rPr lang="ko-KR" altLang="en-US" sz="2200"/>
              <a:t>을 </a:t>
            </a:r>
            <a:r>
              <a:rPr lang="ko-KR" altLang="en-US" sz="2200" smtClean="0"/>
              <a:t>보냄</a:t>
            </a:r>
            <a:endParaRPr lang="en-US" sz="2200"/>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185</a:t>
            </a:fld>
            <a:endParaRPr lang="en-US"/>
          </a:p>
        </p:txBody>
      </p:sp>
    </p:spTree>
    <p:extLst>
      <p:ext uri="{BB962C8B-B14F-4D97-AF65-F5344CB8AC3E}">
        <p14:creationId xmlns:p14="http://schemas.microsoft.com/office/powerpoint/2010/main" val="6144334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ACK(</a:t>
            </a:r>
            <a:r>
              <a:rPr lang="ko-KR" altLang="en-US" smtClean="0"/>
              <a:t>응답요구 없음</a:t>
            </a:r>
            <a:r>
              <a:rPr lang="en-US" altLang="ko-KR" smtClean="0"/>
              <a:t>)</a:t>
            </a:r>
            <a:r>
              <a:rPr lang="en-US" smtClean="0"/>
              <a:t> </a:t>
            </a:r>
            <a:r>
              <a:rPr lang="ko-KR" altLang="en-US" smtClean="0"/>
              <a:t>통신 절차</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186</a:t>
            </a:fld>
            <a:endParaRPr lang="en-US"/>
          </a:p>
        </p:txBody>
      </p:sp>
      <p:sp>
        <p:nvSpPr>
          <p:cNvPr id="8" name="직사각형 7"/>
          <p:cNvSpPr/>
          <p:nvPr/>
        </p:nvSpPr>
        <p:spPr>
          <a:xfrm flipH="1">
            <a:off x="6774201" y="2087777"/>
            <a:ext cx="51064" cy="3743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571773" y="2241630"/>
            <a:ext cx="64683" cy="358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p:cNvGrpSpPr/>
          <p:nvPr/>
        </p:nvGrpSpPr>
        <p:grpSpPr>
          <a:xfrm>
            <a:off x="3893078" y="2651561"/>
            <a:ext cx="2731559" cy="435328"/>
            <a:chOff x="2283918" y="2255926"/>
            <a:chExt cx="2165026" cy="482884"/>
          </a:xfrm>
        </p:grpSpPr>
        <p:cxnSp>
          <p:nvCxnSpPr>
            <p:cNvPr id="33" name="직선 화살표 연결선 32"/>
            <p:cNvCxnSpPr/>
            <p:nvPr/>
          </p:nvCxnSpPr>
          <p:spPr>
            <a:xfrm>
              <a:off x="2283918" y="2738810"/>
              <a:ext cx="2165026" cy="0"/>
            </a:xfrm>
            <a:prstGeom prst="straightConnector1">
              <a:avLst/>
            </a:prstGeom>
            <a:ln w="57150">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2825827" y="2255926"/>
              <a:ext cx="996354" cy="375538"/>
            </a:xfrm>
            <a:prstGeom prst="rect">
              <a:avLst/>
            </a:prstGeom>
            <a:noFill/>
          </p:spPr>
          <p:txBody>
            <a:bodyPr wrap="none" rtlCol="0">
              <a:spAutoFit/>
            </a:bodyPr>
            <a:lstStyle/>
            <a:p>
              <a:r>
                <a:rPr lang="ko-KR" altLang="en-US" sz="1600" b="1" smtClean="0">
                  <a:solidFill>
                    <a:srgbClr val="00B050"/>
                  </a:solidFill>
                </a:rPr>
                <a:t>데이터 송신</a:t>
              </a:r>
              <a:endParaRPr lang="ko-KR" altLang="en-US" sz="1600" b="1" dirty="0">
                <a:solidFill>
                  <a:srgbClr val="00B050"/>
                </a:solidFill>
              </a:endParaRPr>
            </a:p>
          </p:txBody>
        </p:sp>
      </p:grpSp>
      <p:grpSp>
        <p:nvGrpSpPr>
          <p:cNvPr id="20" name="그룹 19"/>
          <p:cNvGrpSpPr/>
          <p:nvPr/>
        </p:nvGrpSpPr>
        <p:grpSpPr>
          <a:xfrm>
            <a:off x="3271667" y="1597517"/>
            <a:ext cx="611588" cy="717959"/>
            <a:chOff x="656700" y="1506299"/>
            <a:chExt cx="447000" cy="602270"/>
          </a:xfrm>
        </p:grpSpPr>
        <p:sp>
          <p:nvSpPr>
            <p:cNvPr id="21" name="이등변 삼각형 20"/>
            <p:cNvSpPr/>
            <p:nvPr/>
          </p:nvSpPr>
          <p:spPr>
            <a:xfrm>
              <a:off x="656700" y="1698036"/>
              <a:ext cx="447000" cy="410533"/>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sz="1400" dirty="0"/>
            </a:p>
          </p:txBody>
        </p:sp>
        <p:sp>
          <p:nvSpPr>
            <p:cNvPr id="22" name="타원 21"/>
            <p:cNvSpPr/>
            <p:nvPr/>
          </p:nvSpPr>
          <p:spPr>
            <a:xfrm>
              <a:off x="716792" y="1506299"/>
              <a:ext cx="326816" cy="3385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grpSp>
        <p:nvGrpSpPr>
          <p:cNvPr id="39" name="그룹 38"/>
          <p:cNvGrpSpPr/>
          <p:nvPr/>
        </p:nvGrpSpPr>
        <p:grpSpPr>
          <a:xfrm>
            <a:off x="6519471" y="1523671"/>
            <a:ext cx="611588" cy="717959"/>
            <a:chOff x="656700" y="1506299"/>
            <a:chExt cx="447000" cy="602270"/>
          </a:xfrm>
        </p:grpSpPr>
        <p:sp>
          <p:nvSpPr>
            <p:cNvPr id="40" name="이등변 삼각형 39"/>
            <p:cNvSpPr/>
            <p:nvPr/>
          </p:nvSpPr>
          <p:spPr>
            <a:xfrm>
              <a:off x="656700" y="1698036"/>
              <a:ext cx="447000" cy="410533"/>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sz="1400" dirty="0"/>
            </a:p>
          </p:txBody>
        </p:sp>
        <p:sp>
          <p:nvSpPr>
            <p:cNvPr id="41" name="타원 40"/>
            <p:cNvSpPr/>
            <p:nvPr/>
          </p:nvSpPr>
          <p:spPr>
            <a:xfrm>
              <a:off x="716792" y="1506299"/>
              <a:ext cx="326816" cy="3385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517037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ACK(</a:t>
            </a:r>
            <a:r>
              <a:rPr lang="ko-KR" altLang="en-US" smtClean="0"/>
              <a:t>응답 요구</a:t>
            </a:r>
            <a:r>
              <a:rPr lang="en-US" altLang="ko-KR" smtClean="0"/>
              <a:t>)</a:t>
            </a:r>
            <a:r>
              <a:rPr lang="en-US" smtClean="0"/>
              <a:t> </a:t>
            </a:r>
            <a:r>
              <a:rPr lang="ko-KR" altLang="en-US" smtClean="0"/>
              <a:t>통신 절차</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187</a:t>
            </a:fld>
            <a:endParaRPr lang="en-US"/>
          </a:p>
        </p:txBody>
      </p:sp>
      <p:sp>
        <p:nvSpPr>
          <p:cNvPr id="8" name="직사각형 7"/>
          <p:cNvSpPr/>
          <p:nvPr/>
        </p:nvSpPr>
        <p:spPr>
          <a:xfrm flipH="1">
            <a:off x="6783897" y="1898306"/>
            <a:ext cx="51064" cy="3743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581469" y="2052159"/>
            <a:ext cx="64683" cy="358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p:cNvGrpSpPr/>
          <p:nvPr/>
        </p:nvGrpSpPr>
        <p:grpSpPr>
          <a:xfrm>
            <a:off x="3902774" y="2462090"/>
            <a:ext cx="2731559" cy="435328"/>
            <a:chOff x="2283918" y="2255926"/>
            <a:chExt cx="2165026" cy="482884"/>
          </a:xfrm>
        </p:grpSpPr>
        <p:cxnSp>
          <p:nvCxnSpPr>
            <p:cNvPr id="33" name="직선 화살표 연결선 32"/>
            <p:cNvCxnSpPr/>
            <p:nvPr/>
          </p:nvCxnSpPr>
          <p:spPr>
            <a:xfrm>
              <a:off x="2283918" y="2738810"/>
              <a:ext cx="2165026" cy="0"/>
            </a:xfrm>
            <a:prstGeom prst="straightConnector1">
              <a:avLst/>
            </a:prstGeom>
            <a:ln w="5715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2758987" y="2255926"/>
              <a:ext cx="1214887" cy="375538"/>
            </a:xfrm>
            <a:prstGeom prst="rect">
              <a:avLst/>
            </a:prstGeom>
            <a:noFill/>
          </p:spPr>
          <p:txBody>
            <a:bodyPr wrap="none" rtlCol="0">
              <a:spAutoFit/>
            </a:bodyPr>
            <a:lstStyle/>
            <a:p>
              <a:r>
                <a:rPr lang="en-US" altLang="ko-KR" sz="1600" smtClean="0"/>
                <a:t>(1) </a:t>
              </a:r>
              <a:r>
                <a:rPr lang="ko-KR" altLang="en-US" sz="1600" smtClean="0"/>
                <a:t>데이터 송신</a:t>
              </a:r>
              <a:endParaRPr lang="ko-KR" altLang="en-US" sz="1600" dirty="0"/>
            </a:p>
          </p:txBody>
        </p:sp>
      </p:grpSp>
      <p:grpSp>
        <p:nvGrpSpPr>
          <p:cNvPr id="20" name="그룹 19"/>
          <p:cNvGrpSpPr/>
          <p:nvPr/>
        </p:nvGrpSpPr>
        <p:grpSpPr>
          <a:xfrm>
            <a:off x="3281363" y="1408046"/>
            <a:ext cx="611588" cy="717959"/>
            <a:chOff x="656700" y="1506299"/>
            <a:chExt cx="447000" cy="602270"/>
          </a:xfrm>
        </p:grpSpPr>
        <p:sp>
          <p:nvSpPr>
            <p:cNvPr id="21" name="이등변 삼각형 20"/>
            <p:cNvSpPr/>
            <p:nvPr/>
          </p:nvSpPr>
          <p:spPr>
            <a:xfrm>
              <a:off x="656700" y="1698036"/>
              <a:ext cx="447000" cy="410533"/>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sz="1400" dirty="0"/>
            </a:p>
          </p:txBody>
        </p:sp>
        <p:sp>
          <p:nvSpPr>
            <p:cNvPr id="22" name="타원 21"/>
            <p:cNvSpPr/>
            <p:nvPr/>
          </p:nvSpPr>
          <p:spPr>
            <a:xfrm>
              <a:off x="716792" y="1506299"/>
              <a:ext cx="326816" cy="3385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grpSp>
        <p:nvGrpSpPr>
          <p:cNvPr id="39" name="그룹 38"/>
          <p:cNvGrpSpPr/>
          <p:nvPr/>
        </p:nvGrpSpPr>
        <p:grpSpPr>
          <a:xfrm>
            <a:off x="6529167" y="1334200"/>
            <a:ext cx="611588" cy="717959"/>
            <a:chOff x="656700" y="1506299"/>
            <a:chExt cx="447000" cy="602270"/>
          </a:xfrm>
        </p:grpSpPr>
        <p:sp>
          <p:nvSpPr>
            <p:cNvPr id="40" name="이등변 삼각형 39"/>
            <p:cNvSpPr/>
            <p:nvPr/>
          </p:nvSpPr>
          <p:spPr>
            <a:xfrm>
              <a:off x="656700" y="1698036"/>
              <a:ext cx="447000" cy="410533"/>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sz="1400" dirty="0"/>
            </a:p>
          </p:txBody>
        </p:sp>
        <p:sp>
          <p:nvSpPr>
            <p:cNvPr id="41" name="타원 40"/>
            <p:cNvSpPr/>
            <p:nvPr/>
          </p:nvSpPr>
          <p:spPr>
            <a:xfrm>
              <a:off x="716792" y="1506299"/>
              <a:ext cx="326816" cy="3385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grpSp>
        <p:nvGrpSpPr>
          <p:cNvPr id="42" name="그룹 41"/>
          <p:cNvGrpSpPr/>
          <p:nvPr/>
        </p:nvGrpSpPr>
        <p:grpSpPr>
          <a:xfrm>
            <a:off x="3924973" y="3210575"/>
            <a:ext cx="2731559" cy="435328"/>
            <a:chOff x="2283918" y="2255926"/>
            <a:chExt cx="2165026" cy="482884"/>
          </a:xfrm>
        </p:grpSpPr>
        <p:cxnSp>
          <p:nvCxnSpPr>
            <p:cNvPr id="43" name="직선 화살표 연결선 42"/>
            <p:cNvCxnSpPr/>
            <p:nvPr/>
          </p:nvCxnSpPr>
          <p:spPr>
            <a:xfrm>
              <a:off x="2283918" y="2738810"/>
              <a:ext cx="2165026" cy="0"/>
            </a:xfrm>
            <a:prstGeom prst="straightConnector1">
              <a:avLst/>
            </a:prstGeom>
            <a:ln w="57150">
              <a:solidFill>
                <a:schemeClr val="accent2">
                  <a:lumMod val="75000"/>
                </a:schemeClr>
              </a:solidFill>
              <a:headEnd type="triangle" w="med" len="med"/>
              <a:tailEnd type="none" w="med" len="med"/>
            </a:ln>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758987" y="2255926"/>
              <a:ext cx="746669" cy="375538"/>
            </a:xfrm>
            <a:prstGeom prst="rect">
              <a:avLst/>
            </a:prstGeom>
            <a:noFill/>
          </p:spPr>
          <p:txBody>
            <a:bodyPr wrap="none" rtlCol="0">
              <a:spAutoFit/>
            </a:bodyPr>
            <a:lstStyle/>
            <a:p>
              <a:r>
                <a:rPr lang="en-US" altLang="ko-KR" sz="1600" smtClean="0">
                  <a:solidFill>
                    <a:schemeClr val="accent2">
                      <a:lumMod val="75000"/>
                    </a:schemeClr>
                  </a:solidFill>
                </a:rPr>
                <a:t>(2) NACK</a:t>
              </a:r>
              <a:endParaRPr lang="ko-KR" altLang="en-US" sz="1600" dirty="0">
                <a:solidFill>
                  <a:schemeClr val="accent2">
                    <a:lumMod val="75000"/>
                  </a:schemeClr>
                </a:solidFill>
              </a:endParaRPr>
            </a:p>
          </p:txBody>
        </p:sp>
      </p:grpSp>
      <p:cxnSp>
        <p:nvCxnSpPr>
          <p:cNvPr id="45" name="직선 화살표 연결선 44"/>
          <p:cNvCxnSpPr/>
          <p:nvPr/>
        </p:nvCxnSpPr>
        <p:spPr>
          <a:xfrm>
            <a:off x="3902774" y="4441243"/>
            <a:ext cx="2731559" cy="0"/>
          </a:xfrm>
          <a:prstGeom prst="straightConnector1">
            <a:avLst/>
          </a:prstGeom>
          <a:ln w="5715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4502157" y="4005915"/>
            <a:ext cx="1737976" cy="338554"/>
          </a:xfrm>
          <a:prstGeom prst="rect">
            <a:avLst/>
          </a:prstGeom>
          <a:noFill/>
        </p:spPr>
        <p:txBody>
          <a:bodyPr wrap="none" rtlCol="0">
            <a:spAutoFit/>
          </a:bodyPr>
          <a:lstStyle/>
          <a:p>
            <a:r>
              <a:rPr lang="en-US" altLang="ko-KR" sz="1600" smtClean="0"/>
              <a:t>(3) </a:t>
            </a:r>
            <a:r>
              <a:rPr lang="ko-KR" altLang="en-US" sz="1600" smtClean="0"/>
              <a:t>데이터 </a:t>
            </a:r>
            <a:r>
              <a:rPr lang="ko-KR" altLang="en-US" sz="1600"/>
              <a:t>재</a:t>
            </a:r>
            <a:r>
              <a:rPr lang="ko-KR" altLang="en-US" sz="1600" smtClean="0"/>
              <a:t>송신</a:t>
            </a:r>
            <a:endParaRPr lang="ko-KR" altLang="en-US" sz="1600" dirty="0"/>
          </a:p>
        </p:txBody>
      </p:sp>
      <p:grpSp>
        <p:nvGrpSpPr>
          <p:cNvPr id="47" name="그룹 46"/>
          <p:cNvGrpSpPr/>
          <p:nvPr/>
        </p:nvGrpSpPr>
        <p:grpSpPr>
          <a:xfrm>
            <a:off x="3902774" y="4777496"/>
            <a:ext cx="2731559" cy="435328"/>
            <a:chOff x="2283918" y="2255926"/>
            <a:chExt cx="2165026" cy="482884"/>
          </a:xfrm>
        </p:grpSpPr>
        <p:cxnSp>
          <p:nvCxnSpPr>
            <p:cNvPr id="48" name="직선 화살표 연결선 47"/>
            <p:cNvCxnSpPr/>
            <p:nvPr/>
          </p:nvCxnSpPr>
          <p:spPr>
            <a:xfrm>
              <a:off x="2283918" y="2738810"/>
              <a:ext cx="2165026" cy="0"/>
            </a:xfrm>
            <a:prstGeom prst="straightConnector1">
              <a:avLst/>
            </a:prstGeom>
            <a:ln w="57150">
              <a:solidFill>
                <a:srgbClr val="00B050"/>
              </a:solidFill>
              <a:headEnd type="triangle" w="med" len="med"/>
              <a:tailEnd type="none" w="med" len="med"/>
            </a:ln>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2758987" y="2255926"/>
              <a:ext cx="639944" cy="375538"/>
            </a:xfrm>
            <a:prstGeom prst="rect">
              <a:avLst/>
            </a:prstGeom>
            <a:noFill/>
          </p:spPr>
          <p:txBody>
            <a:bodyPr wrap="none" rtlCol="0">
              <a:spAutoFit/>
            </a:bodyPr>
            <a:lstStyle/>
            <a:p>
              <a:r>
                <a:rPr lang="en-US" altLang="ko-KR" sz="1600" smtClean="0"/>
                <a:t>(2) ACK</a:t>
              </a:r>
              <a:endParaRPr lang="ko-KR" altLang="en-US" sz="1600" dirty="0"/>
            </a:p>
          </p:txBody>
        </p:sp>
      </p:grpSp>
    </p:spTree>
    <p:extLst>
      <p:ext uri="{BB962C8B-B14F-4D97-AF65-F5344CB8AC3E}">
        <p14:creationId xmlns:p14="http://schemas.microsoft.com/office/powerpoint/2010/main" val="778764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785001" y="2892604"/>
            <a:ext cx="6361471" cy="1287510"/>
          </a:xfrm>
        </p:spPr>
        <p:txBody>
          <a:bodyPr>
            <a:normAutofit/>
          </a:bodyPr>
          <a:lstStyle/>
          <a:p>
            <a:r>
              <a:rPr lang="en-US" sz="4800" smtClean="0"/>
              <a:t>SOAP Programming</a:t>
            </a:r>
            <a:endParaRPr lang="en-US" sz="4800" dirty="0"/>
          </a:p>
        </p:txBody>
      </p:sp>
      <p:sp>
        <p:nvSpPr>
          <p:cNvPr id="3" name="부제목 2"/>
          <p:cNvSpPr>
            <a:spLocks noGrp="1"/>
          </p:cNvSpPr>
          <p:nvPr>
            <p:ph type="subTitle" idx="1"/>
          </p:nvPr>
        </p:nvSpPr>
        <p:spPr>
          <a:xfrm>
            <a:off x="3485660" y="1774109"/>
            <a:ext cx="2768564" cy="649922"/>
          </a:xfrm>
        </p:spPr>
        <p:txBody>
          <a:bodyPr/>
          <a:lstStyle/>
          <a:p>
            <a:r>
              <a:rPr lang="en-US" smtClean="0"/>
              <a:t>Network</a:t>
            </a:r>
            <a:endParaRPr lang="en-US"/>
          </a:p>
        </p:txBody>
      </p:sp>
    </p:spTree>
    <p:extLst>
      <p:ext uri="{BB962C8B-B14F-4D97-AF65-F5344CB8AC3E}">
        <p14:creationId xmlns:p14="http://schemas.microsoft.com/office/powerpoint/2010/main" val="84974399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XML</a:t>
            </a:r>
            <a:endParaRPr lang="en-US"/>
          </a:p>
        </p:txBody>
      </p:sp>
      <p:sp>
        <p:nvSpPr>
          <p:cNvPr id="3" name="내용 개체 틀 2"/>
          <p:cNvSpPr>
            <a:spLocks noGrp="1"/>
          </p:cNvSpPr>
          <p:nvPr>
            <p:ph idx="1"/>
          </p:nvPr>
        </p:nvSpPr>
        <p:spPr>
          <a:xfrm>
            <a:off x="681038" y="1255271"/>
            <a:ext cx="8543925" cy="2169416"/>
          </a:xfrm>
        </p:spPr>
        <p:txBody>
          <a:bodyPr/>
          <a:lstStyle/>
          <a:p>
            <a:pPr>
              <a:lnSpc>
                <a:spcPct val="100000"/>
              </a:lnSpc>
            </a:pPr>
            <a:r>
              <a:rPr lang="en-US" smtClean="0"/>
              <a:t>XML stands for eXtensible Markup Language.</a:t>
            </a:r>
          </a:p>
          <a:p>
            <a:pPr>
              <a:lnSpc>
                <a:spcPct val="100000"/>
              </a:lnSpc>
            </a:pPr>
            <a:r>
              <a:rPr lang="en-US" smtClean="0"/>
              <a:t>XML was designed to store and transport data.</a:t>
            </a:r>
          </a:p>
          <a:p>
            <a:pPr>
              <a:lnSpc>
                <a:spcPct val="100000"/>
              </a:lnSpc>
            </a:pPr>
            <a:r>
              <a:rPr lang="en-US" smtClean="0"/>
              <a:t>XML was designed to be both human- and machine-readable.</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189</a:t>
            </a:fld>
            <a:endParaRPr lang="en-US"/>
          </a:p>
        </p:txBody>
      </p:sp>
      <p:sp>
        <p:nvSpPr>
          <p:cNvPr id="8" name="직사각형 7"/>
          <p:cNvSpPr/>
          <p:nvPr/>
        </p:nvSpPr>
        <p:spPr>
          <a:xfrm>
            <a:off x="4358946" y="3736357"/>
            <a:ext cx="4310601" cy="2308324"/>
          </a:xfrm>
          <a:prstGeom prst="rect">
            <a:avLst/>
          </a:prstGeom>
          <a:ln>
            <a:solidFill>
              <a:schemeClr val="accent1"/>
            </a:solidFill>
          </a:ln>
        </p:spPr>
        <p:txBody>
          <a:bodyPr wrap="square">
            <a:spAutoFit/>
          </a:bodyPr>
          <a:lstStyle/>
          <a:p>
            <a:endParaRPr lang="en-US" smtClean="0">
              <a:solidFill>
                <a:srgbClr val="0000CD"/>
              </a:solidFill>
              <a:latin typeface="Consolas" panose="020B0609020204030204" pitchFamily="49" charset="0"/>
            </a:endParaRPr>
          </a:p>
          <a:p>
            <a:r>
              <a:rPr lang="en-US" smtClean="0">
                <a:solidFill>
                  <a:srgbClr val="0000CD"/>
                </a:solidFill>
                <a:latin typeface="Consolas" panose="020B0609020204030204" pitchFamily="49" charset="0"/>
              </a:rPr>
              <a:t>&lt;</a:t>
            </a:r>
            <a:r>
              <a:rPr lang="en-US">
                <a:solidFill>
                  <a:srgbClr val="A52A2A"/>
                </a:solidFill>
                <a:latin typeface="Consolas" panose="020B0609020204030204" pitchFamily="49" charset="0"/>
              </a:rPr>
              <a:t>note</a:t>
            </a:r>
            <a:r>
              <a:rPr lang="en-US">
                <a:solidFill>
                  <a:srgbClr val="0000CD"/>
                </a:solidFill>
                <a:latin typeface="Consolas" panose="020B0609020204030204" pitchFamily="49" charset="0"/>
              </a:rPr>
              <a:t>&gt;</a:t>
            </a:r>
            <a:r>
              <a:rPr lang="en-US"/>
              <a:t/>
            </a:r>
            <a:br>
              <a:rPr lang="en-US"/>
            </a:br>
            <a:r>
              <a:rPr lang="en-US">
                <a:solidFill>
                  <a:srgbClr val="000000"/>
                </a:solidFill>
                <a:latin typeface="Consolas" panose="020B0609020204030204" pitchFamily="49" charset="0"/>
              </a:rPr>
              <a:t>  </a:t>
            </a:r>
            <a:r>
              <a:rPr lang="en-US">
                <a:solidFill>
                  <a:srgbClr val="0000CD"/>
                </a:solidFill>
                <a:latin typeface="Consolas" panose="020B0609020204030204" pitchFamily="49" charset="0"/>
              </a:rPr>
              <a:t>&lt;</a:t>
            </a:r>
            <a:r>
              <a:rPr lang="en-US">
                <a:solidFill>
                  <a:srgbClr val="A52A2A"/>
                </a:solidFill>
                <a:latin typeface="Consolas" panose="020B0609020204030204" pitchFamily="49" charset="0"/>
              </a:rPr>
              <a:t>to</a:t>
            </a:r>
            <a:r>
              <a:rPr lang="en-US">
                <a:solidFill>
                  <a:srgbClr val="0000CD"/>
                </a:solidFill>
                <a:latin typeface="Consolas" panose="020B0609020204030204" pitchFamily="49" charset="0"/>
              </a:rPr>
              <a:t>&gt;</a:t>
            </a:r>
            <a:r>
              <a:rPr lang="en-US">
                <a:solidFill>
                  <a:srgbClr val="000000"/>
                </a:solidFill>
                <a:latin typeface="Consolas" panose="020B0609020204030204" pitchFamily="49" charset="0"/>
              </a:rPr>
              <a:t>Tove</a:t>
            </a:r>
            <a:r>
              <a:rPr lang="en-US">
                <a:solidFill>
                  <a:srgbClr val="0000CD"/>
                </a:solidFill>
                <a:latin typeface="Consolas" panose="020B0609020204030204" pitchFamily="49" charset="0"/>
              </a:rPr>
              <a:t>&lt;</a:t>
            </a:r>
            <a:r>
              <a:rPr lang="en-US">
                <a:solidFill>
                  <a:srgbClr val="A52A2A"/>
                </a:solidFill>
                <a:latin typeface="Consolas" panose="020B0609020204030204" pitchFamily="49" charset="0"/>
              </a:rPr>
              <a:t>/to</a:t>
            </a:r>
            <a:r>
              <a:rPr lang="en-US">
                <a:solidFill>
                  <a:srgbClr val="0000CD"/>
                </a:solidFill>
                <a:latin typeface="Consolas" panose="020B0609020204030204" pitchFamily="49" charset="0"/>
              </a:rPr>
              <a:t>&gt;</a:t>
            </a:r>
            <a:r>
              <a:rPr lang="en-US"/>
              <a:t/>
            </a:r>
            <a:br>
              <a:rPr lang="en-US"/>
            </a:br>
            <a:r>
              <a:rPr lang="en-US">
                <a:solidFill>
                  <a:srgbClr val="000000"/>
                </a:solidFill>
                <a:latin typeface="Consolas" panose="020B0609020204030204" pitchFamily="49" charset="0"/>
              </a:rPr>
              <a:t>  </a:t>
            </a:r>
            <a:r>
              <a:rPr lang="en-US">
                <a:solidFill>
                  <a:srgbClr val="0000CD"/>
                </a:solidFill>
                <a:latin typeface="Consolas" panose="020B0609020204030204" pitchFamily="49" charset="0"/>
              </a:rPr>
              <a:t>&lt;</a:t>
            </a:r>
            <a:r>
              <a:rPr lang="en-US">
                <a:solidFill>
                  <a:srgbClr val="A52A2A"/>
                </a:solidFill>
                <a:latin typeface="Consolas" panose="020B0609020204030204" pitchFamily="49" charset="0"/>
              </a:rPr>
              <a:t>from</a:t>
            </a:r>
            <a:r>
              <a:rPr lang="en-US">
                <a:solidFill>
                  <a:srgbClr val="0000CD"/>
                </a:solidFill>
                <a:latin typeface="Consolas" panose="020B0609020204030204" pitchFamily="49" charset="0"/>
              </a:rPr>
              <a:t>&gt;</a:t>
            </a:r>
            <a:r>
              <a:rPr lang="en-US">
                <a:solidFill>
                  <a:srgbClr val="000000"/>
                </a:solidFill>
                <a:latin typeface="Consolas" panose="020B0609020204030204" pitchFamily="49" charset="0"/>
              </a:rPr>
              <a:t>Jani</a:t>
            </a:r>
            <a:r>
              <a:rPr lang="en-US">
                <a:solidFill>
                  <a:srgbClr val="0000CD"/>
                </a:solidFill>
                <a:latin typeface="Consolas" panose="020B0609020204030204" pitchFamily="49" charset="0"/>
              </a:rPr>
              <a:t>&lt;</a:t>
            </a:r>
            <a:r>
              <a:rPr lang="en-US">
                <a:solidFill>
                  <a:srgbClr val="A52A2A"/>
                </a:solidFill>
                <a:latin typeface="Consolas" panose="020B0609020204030204" pitchFamily="49" charset="0"/>
              </a:rPr>
              <a:t>/from</a:t>
            </a:r>
            <a:r>
              <a:rPr lang="en-US">
                <a:solidFill>
                  <a:srgbClr val="0000CD"/>
                </a:solidFill>
                <a:latin typeface="Consolas" panose="020B0609020204030204" pitchFamily="49" charset="0"/>
              </a:rPr>
              <a:t>&gt;</a:t>
            </a:r>
            <a:r>
              <a:rPr lang="en-US"/>
              <a:t/>
            </a:r>
            <a:br>
              <a:rPr lang="en-US"/>
            </a:br>
            <a:r>
              <a:rPr lang="en-US">
                <a:solidFill>
                  <a:srgbClr val="000000"/>
                </a:solidFill>
                <a:latin typeface="Consolas" panose="020B0609020204030204" pitchFamily="49" charset="0"/>
              </a:rPr>
              <a:t>  </a:t>
            </a:r>
            <a:r>
              <a:rPr lang="en-US">
                <a:solidFill>
                  <a:srgbClr val="0000CD"/>
                </a:solidFill>
                <a:latin typeface="Consolas" panose="020B0609020204030204" pitchFamily="49" charset="0"/>
              </a:rPr>
              <a:t>&lt;</a:t>
            </a:r>
            <a:r>
              <a:rPr lang="en-US">
                <a:solidFill>
                  <a:srgbClr val="A52A2A"/>
                </a:solidFill>
                <a:latin typeface="Consolas" panose="020B0609020204030204" pitchFamily="49" charset="0"/>
              </a:rPr>
              <a:t>heading</a:t>
            </a:r>
            <a:r>
              <a:rPr lang="en-US">
                <a:solidFill>
                  <a:srgbClr val="0000CD"/>
                </a:solidFill>
                <a:latin typeface="Consolas" panose="020B0609020204030204" pitchFamily="49" charset="0"/>
              </a:rPr>
              <a:t>&gt;</a:t>
            </a:r>
            <a:r>
              <a:rPr lang="en-US">
                <a:solidFill>
                  <a:srgbClr val="000000"/>
                </a:solidFill>
                <a:latin typeface="Consolas" panose="020B0609020204030204" pitchFamily="49" charset="0"/>
              </a:rPr>
              <a:t>Reminder</a:t>
            </a:r>
            <a:r>
              <a:rPr lang="en-US">
                <a:solidFill>
                  <a:srgbClr val="0000CD"/>
                </a:solidFill>
                <a:latin typeface="Consolas" panose="020B0609020204030204" pitchFamily="49" charset="0"/>
              </a:rPr>
              <a:t>&lt;</a:t>
            </a:r>
            <a:r>
              <a:rPr lang="en-US">
                <a:solidFill>
                  <a:srgbClr val="A52A2A"/>
                </a:solidFill>
                <a:latin typeface="Consolas" panose="020B0609020204030204" pitchFamily="49" charset="0"/>
              </a:rPr>
              <a:t>/heading</a:t>
            </a:r>
            <a:r>
              <a:rPr lang="en-US">
                <a:solidFill>
                  <a:srgbClr val="0000CD"/>
                </a:solidFill>
                <a:latin typeface="Consolas" panose="020B0609020204030204" pitchFamily="49" charset="0"/>
              </a:rPr>
              <a:t>&gt;</a:t>
            </a:r>
            <a:r>
              <a:rPr lang="en-US"/>
              <a:t/>
            </a:r>
            <a:br>
              <a:rPr lang="en-US"/>
            </a:br>
            <a:r>
              <a:rPr lang="en-US">
                <a:solidFill>
                  <a:srgbClr val="000000"/>
                </a:solidFill>
                <a:latin typeface="Consolas" panose="020B0609020204030204" pitchFamily="49" charset="0"/>
              </a:rPr>
              <a:t>  </a:t>
            </a:r>
            <a:r>
              <a:rPr lang="en-US">
                <a:solidFill>
                  <a:srgbClr val="0000CD"/>
                </a:solidFill>
                <a:latin typeface="Consolas" panose="020B0609020204030204" pitchFamily="49" charset="0"/>
              </a:rPr>
              <a:t>&lt;</a:t>
            </a:r>
            <a:r>
              <a:rPr lang="en-US">
                <a:solidFill>
                  <a:srgbClr val="A52A2A"/>
                </a:solidFill>
                <a:latin typeface="Consolas" panose="020B0609020204030204" pitchFamily="49" charset="0"/>
              </a:rPr>
              <a:t>body</a:t>
            </a:r>
            <a:r>
              <a:rPr lang="en-US">
                <a:solidFill>
                  <a:srgbClr val="0000CD"/>
                </a:solidFill>
                <a:latin typeface="Consolas" panose="020B0609020204030204" pitchFamily="49" charset="0"/>
              </a:rPr>
              <a:t>&gt;</a:t>
            </a:r>
            <a:r>
              <a:rPr lang="en-US">
                <a:solidFill>
                  <a:srgbClr val="000000"/>
                </a:solidFill>
                <a:latin typeface="Consolas" panose="020B0609020204030204" pitchFamily="49" charset="0"/>
              </a:rPr>
              <a:t>Don't forget </a:t>
            </a:r>
            <a:r>
              <a:rPr lang="en-US" smtClean="0">
                <a:solidFill>
                  <a:srgbClr val="000000"/>
                </a:solidFill>
                <a:latin typeface="Consolas" panose="020B0609020204030204" pitchFamily="49" charset="0"/>
              </a:rPr>
              <a:t>me!</a:t>
            </a:r>
            <a:r>
              <a:rPr lang="en-US" smtClean="0">
                <a:solidFill>
                  <a:srgbClr val="0000CD"/>
                </a:solidFill>
                <a:latin typeface="Consolas" panose="020B0609020204030204" pitchFamily="49" charset="0"/>
              </a:rPr>
              <a:t>&lt;</a:t>
            </a:r>
            <a:r>
              <a:rPr lang="en-US" smtClean="0">
                <a:solidFill>
                  <a:srgbClr val="A52A2A"/>
                </a:solidFill>
                <a:latin typeface="Consolas" panose="020B0609020204030204" pitchFamily="49" charset="0"/>
              </a:rPr>
              <a:t>/</a:t>
            </a:r>
            <a:r>
              <a:rPr lang="en-US">
                <a:solidFill>
                  <a:srgbClr val="A52A2A"/>
                </a:solidFill>
                <a:latin typeface="Consolas" panose="020B0609020204030204" pitchFamily="49" charset="0"/>
              </a:rPr>
              <a:t>body</a:t>
            </a:r>
            <a:r>
              <a:rPr lang="en-US">
                <a:solidFill>
                  <a:srgbClr val="0000CD"/>
                </a:solidFill>
                <a:latin typeface="Consolas" panose="020B0609020204030204" pitchFamily="49" charset="0"/>
              </a:rPr>
              <a:t>&gt;</a:t>
            </a:r>
            <a:r>
              <a:rPr lang="en-US"/>
              <a:t/>
            </a:r>
            <a:br>
              <a:rPr lang="en-US"/>
            </a:br>
            <a:r>
              <a:rPr lang="en-US">
                <a:solidFill>
                  <a:srgbClr val="0000CD"/>
                </a:solidFill>
                <a:latin typeface="Consolas" panose="020B0609020204030204" pitchFamily="49" charset="0"/>
              </a:rPr>
              <a:t>&lt;</a:t>
            </a:r>
            <a:r>
              <a:rPr lang="en-US">
                <a:solidFill>
                  <a:srgbClr val="A52A2A"/>
                </a:solidFill>
                <a:latin typeface="Consolas" panose="020B0609020204030204" pitchFamily="49" charset="0"/>
              </a:rPr>
              <a:t>/note</a:t>
            </a:r>
            <a:r>
              <a:rPr lang="en-US" smtClean="0">
                <a:solidFill>
                  <a:srgbClr val="0000CD"/>
                </a:solidFill>
                <a:latin typeface="Consolas" panose="020B0609020204030204" pitchFamily="49" charset="0"/>
              </a:rPr>
              <a:t>&gt;</a:t>
            </a:r>
          </a:p>
          <a:p>
            <a:endParaRPr lang="en-US"/>
          </a:p>
        </p:txBody>
      </p:sp>
      <p:pic>
        <p:nvPicPr>
          <p:cNvPr id="1028" name="Picture 4" descr="Image result for 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096" y="4002148"/>
            <a:ext cx="1776741" cy="177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458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논리적</a:t>
            </a:r>
            <a:r>
              <a:rPr lang="en-US" altLang="ko-KR" dirty="0" smtClean="0"/>
              <a:t> / </a:t>
            </a:r>
            <a:r>
              <a:rPr lang="ko-KR" altLang="en-US" dirty="0" smtClean="0"/>
              <a:t>물리적</a:t>
            </a:r>
            <a:endParaRPr lang="ko-KR" altLang="en-US" dirty="0"/>
          </a:p>
        </p:txBody>
      </p:sp>
      <p:sp>
        <p:nvSpPr>
          <p:cNvPr id="4" name="슬라이드 번호 개체 틀 3"/>
          <p:cNvSpPr>
            <a:spLocks noGrp="1"/>
          </p:cNvSpPr>
          <p:nvPr>
            <p:ph type="sldNum" sz="quarter" idx="12"/>
          </p:nvPr>
        </p:nvSpPr>
        <p:spPr/>
        <p:txBody>
          <a:bodyPr/>
          <a:lstStyle/>
          <a:p>
            <a:fld id="{A8DF9D34-2FA3-4396-82EB-6392D34D7F75}" type="slidenum">
              <a:rPr lang="ko-KR" altLang="en-US" smtClean="0"/>
              <a:pPr/>
              <a:t>19</a:t>
            </a:fld>
            <a:endParaRPr lang="ko-KR" altLang="en-US"/>
          </a:p>
        </p:txBody>
      </p:sp>
      <p:sp>
        <p:nvSpPr>
          <p:cNvPr id="5" name="내용 개체 틀 4"/>
          <p:cNvSpPr>
            <a:spLocks noGrp="1"/>
          </p:cNvSpPr>
          <p:nvPr>
            <p:ph sz="quarter" idx="1"/>
          </p:nvPr>
        </p:nvSpPr>
        <p:spPr>
          <a:xfrm>
            <a:off x="1295400" y="1447800"/>
            <a:ext cx="7772400" cy="1837184"/>
          </a:xfrm>
        </p:spPr>
        <p:txBody>
          <a:bodyPr>
            <a:normAutofit fontScale="92500" lnSpcReduction="10000"/>
          </a:bodyPr>
          <a:lstStyle/>
          <a:p>
            <a:r>
              <a:rPr lang="ko-KR" altLang="en-US" dirty="0" smtClean="0"/>
              <a:t>논리적 </a:t>
            </a:r>
            <a:r>
              <a:rPr lang="en-US" altLang="ko-KR" smtClean="0"/>
              <a:t>/ Logical</a:t>
            </a:r>
          </a:p>
          <a:p>
            <a:pPr lvl="1"/>
            <a:r>
              <a:rPr lang="ko-KR" altLang="en-US" smtClean="0"/>
              <a:t>사람의 생각으로 만든 것</a:t>
            </a:r>
            <a:endParaRPr lang="en-US" altLang="ko-KR" smtClean="0"/>
          </a:p>
          <a:p>
            <a:r>
              <a:rPr lang="ko-KR" altLang="en-US" smtClean="0"/>
              <a:t>물리적 </a:t>
            </a:r>
            <a:r>
              <a:rPr lang="en-US" altLang="ko-KR" smtClean="0"/>
              <a:t>/ Physical</a:t>
            </a:r>
            <a:endParaRPr lang="en-US" altLang="ko-KR" dirty="0" smtClean="0"/>
          </a:p>
          <a:p>
            <a:pPr lvl="1"/>
            <a:r>
              <a:rPr lang="ko-KR" altLang="en-US" smtClean="0"/>
              <a:t>관찰 또는 측정이 가능 한 것</a:t>
            </a:r>
            <a:endParaRPr lang="ko-KR" altLang="en-US" dirty="0"/>
          </a:p>
        </p:txBody>
      </p:sp>
      <p:pic>
        <p:nvPicPr>
          <p:cNvPr id="1032" name="Picture 8" descr="http://file.flash24.dreamx.com/g4/data/mw.cheditor/1208/5XlnsuUBQo66.jpg">
            <a:hlinkClick r:id="rId2"/>
          </p:cNvPr>
          <p:cNvPicPr>
            <a:picLocks noChangeAspect="1" noChangeArrowheads="1"/>
          </p:cNvPicPr>
          <p:nvPr/>
        </p:nvPicPr>
        <p:blipFill>
          <a:blip r:embed="rId3" cstate="print"/>
          <a:srcRect/>
          <a:stretch>
            <a:fillRect/>
          </a:stretch>
        </p:blipFill>
        <p:spPr bwMode="auto">
          <a:xfrm>
            <a:off x="6900316" y="3921900"/>
            <a:ext cx="1192617" cy="1641324"/>
          </a:xfrm>
          <a:prstGeom prst="rect">
            <a:avLst/>
          </a:prstGeom>
          <a:noFill/>
        </p:spPr>
      </p:pic>
      <p:pic>
        <p:nvPicPr>
          <p:cNvPr id="1033" name="Picture 9"/>
          <p:cNvPicPr>
            <a:picLocks noChangeAspect="1" noChangeArrowheads="1"/>
          </p:cNvPicPr>
          <p:nvPr/>
        </p:nvPicPr>
        <p:blipFill>
          <a:blip r:embed="rId4" cstate="print"/>
          <a:srcRect/>
          <a:stretch>
            <a:fillRect/>
          </a:stretch>
        </p:blipFill>
        <p:spPr bwMode="auto">
          <a:xfrm>
            <a:off x="4406729" y="3921900"/>
            <a:ext cx="1876425" cy="1619250"/>
          </a:xfrm>
          <a:prstGeom prst="rect">
            <a:avLst/>
          </a:prstGeom>
          <a:noFill/>
          <a:ln w="9525">
            <a:noFill/>
            <a:miter lim="800000"/>
            <a:headEnd/>
            <a:tailEnd/>
          </a:ln>
        </p:spPr>
      </p:pic>
      <p:sp>
        <p:nvSpPr>
          <p:cNvPr id="6" name="날짜 개체 틀 5"/>
          <p:cNvSpPr>
            <a:spLocks noGrp="1"/>
          </p:cNvSpPr>
          <p:nvPr>
            <p:ph type="dt" sz="half" idx="10"/>
          </p:nvPr>
        </p:nvSpPr>
        <p:spPr/>
        <p:txBody>
          <a:bodyPr/>
          <a:lstStyle/>
          <a:p>
            <a:fld id="{E20CA1E5-AAF2-482E-B3B7-871DED60D508}" type="datetime1">
              <a:rPr lang="ko-KR" altLang="en-US" smtClean="0"/>
              <a:t>2018-12-02</a:t>
            </a:fld>
            <a:endParaRPr lang="en-US"/>
          </a:p>
        </p:txBody>
      </p:sp>
      <p:pic>
        <p:nvPicPr>
          <p:cNvPr id="1028" name="Picture 4" descr="Image result for íë ë²ì¤"/>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676" y="4085266"/>
            <a:ext cx="2649155" cy="1292518"/>
          </a:xfrm>
          <a:prstGeom prst="rect">
            <a:avLst/>
          </a:prstGeom>
          <a:noFill/>
          <a:extLst>
            <a:ext uri="{909E8E84-426E-40DD-AFC4-6F175D3DCCD1}">
              <a14:hiddenFill xmlns:a14="http://schemas.microsoft.com/office/drawing/2010/main">
                <a:solidFill>
                  <a:srgbClr val="FFFFFF"/>
                </a:solidFill>
              </a14:hiddenFill>
            </a:ext>
          </a:extLst>
        </p:spPr>
      </p:pic>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94955884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smtClean="0"/>
              <a:t>SOAP </a:t>
            </a:r>
            <a:r>
              <a:rPr lang="en-US"/>
              <a:t>(Simple Object Access Protocol)</a:t>
            </a:r>
          </a:p>
        </p:txBody>
      </p:sp>
      <p:sp>
        <p:nvSpPr>
          <p:cNvPr id="3" name="내용 개체 틀 2"/>
          <p:cNvSpPr>
            <a:spLocks noGrp="1"/>
          </p:cNvSpPr>
          <p:nvPr>
            <p:ph idx="1"/>
          </p:nvPr>
        </p:nvSpPr>
        <p:spPr/>
        <p:txBody>
          <a:bodyPr>
            <a:normAutofit fontScale="77500" lnSpcReduction="20000"/>
          </a:bodyPr>
          <a:lstStyle/>
          <a:p>
            <a:r>
              <a:rPr lang="en-US"/>
              <a:t>SOAP </a:t>
            </a:r>
            <a:r>
              <a:rPr lang="en-US" smtClean="0"/>
              <a:t>is </a:t>
            </a:r>
            <a:r>
              <a:rPr lang="en-US"/>
              <a:t>a messaging protocol specification for exchanging structured information in the implementation of web services in computer </a:t>
            </a:r>
            <a:r>
              <a:rPr lang="en-US" smtClean="0"/>
              <a:t>networks.</a:t>
            </a:r>
          </a:p>
          <a:p>
            <a:r>
              <a:rPr lang="en-US" smtClean="0"/>
              <a:t>Its </a:t>
            </a:r>
            <a:r>
              <a:rPr lang="en-US"/>
              <a:t>purpose is to induce extensibility, neutrality and </a:t>
            </a:r>
            <a:r>
              <a:rPr lang="en-US" smtClean="0"/>
              <a:t>independence.</a:t>
            </a:r>
          </a:p>
          <a:p>
            <a:r>
              <a:rPr lang="en-US" smtClean="0"/>
              <a:t>It </a:t>
            </a:r>
            <a:r>
              <a:rPr lang="en-US"/>
              <a:t>uses XML Information Set for its message format, and relies on application layer protocols, most often Hypertext Transfer Protocol (HTTP) or Simple Mail Transfer Protocol (SMTP), for message negotiation and transmission</a:t>
            </a:r>
            <a:r>
              <a:rPr lang="en-US" smtClean="0"/>
              <a:t>.</a:t>
            </a:r>
            <a:endParaRPr lang="en-US"/>
          </a:p>
          <a:p>
            <a:r>
              <a:rPr lang="en-US"/>
              <a:t>SOAP allows processes running on disparate operating systems (such as Windows and Linux) to communicate using Extensible Markup Language (XML</a:t>
            </a:r>
            <a:r>
              <a:rPr lang="en-US" smtClean="0"/>
              <a:t>).</a:t>
            </a:r>
          </a:p>
          <a:p>
            <a:r>
              <a:rPr lang="en-US" smtClean="0"/>
              <a:t>Since </a:t>
            </a:r>
            <a:r>
              <a:rPr lang="en-US"/>
              <a:t>Web protocols like HTTP are installed and running on all operating systems, SOAP allows clients to invoke web services and receive responses independent of language and platforms.</a:t>
            </a:r>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190</a:t>
            </a:fld>
            <a:endParaRPr lang="en-US"/>
          </a:p>
        </p:txBody>
      </p:sp>
    </p:spTree>
    <p:extLst>
      <p:ext uri="{BB962C8B-B14F-4D97-AF65-F5344CB8AC3E}">
        <p14:creationId xmlns:p14="http://schemas.microsoft.com/office/powerpoint/2010/main" val="292196479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SOAP History</a:t>
            </a:r>
            <a:endParaRPr lang="en-US"/>
          </a:p>
        </p:txBody>
      </p:sp>
      <p:sp>
        <p:nvSpPr>
          <p:cNvPr id="3" name="내용 개체 틀 2"/>
          <p:cNvSpPr>
            <a:spLocks noGrp="1"/>
          </p:cNvSpPr>
          <p:nvPr>
            <p:ph idx="1"/>
          </p:nvPr>
        </p:nvSpPr>
        <p:spPr>
          <a:xfrm>
            <a:off x="681038" y="1255272"/>
            <a:ext cx="8543925" cy="1738094"/>
          </a:xfrm>
        </p:spPr>
        <p:txBody>
          <a:bodyPr>
            <a:normAutofit fontScale="77500" lnSpcReduction="20000"/>
          </a:bodyPr>
          <a:lstStyle/>
          <a:p>
            <a:r>
              <a:rPr lang="en-US"/>
              <a:t>SOAP was designed as an object-access protocol in </a:t>
            </a:r>
            <a:r>
              <a:rPr lang="en-US" smtClean="0"/>
              <a:t>1998.</a:t>
            </a:r>
            <a:endParaRPr lang="en-US"/>
          </a:p>
          <a:p>
            <a:r>
              <a:rPr lang="en-US" smtClean="0"/>
              <a:t>Version </a:t>
            </a:r>
            <a:r>
              <a:rPr lang="en-US"/>
              <a:t>1.2 of the </a:t>
            </a:r>
            <a:r>
              <a:rPr lang="en-US" smtClean="0"/>
              <a:t>specification became </a:t>
            </a:r>
            <a:r>
              <a:rPr lang="en-US"/>
              <a:t>a W3C recommendation </a:t>
            </a:r>
            <a:r>
              <a:rPr lang="en-US" smtClean="0"/>
              <a:t>on </a:t>
            </a:r>
            <a:r>
              <a:rPr lang="en-US"/>
              <a:t>2003</a:t>
            </a:r>
            <a:r>
              <a:rPr lang="en-US" smtClean="0"/>
              <a:t>.</a:t>
            </a:r>
            <a:endParaRPr lang="en-US"/>
          </a:p>
          <a:p>
            <a:r>
              <a:rPr lang="en-US" smtClean="0"/>
              <a:t>SOAP became </a:t>
            </a:r>
            <a:r>
              <a:rPr lang="en-US"/>
              <a:t>the underlying layer of a more complex set of web </a:t>
            </a:r>
            <a:r>
              <a:rPr lang="en-US" smtClean="0"/>
              <a:t>services.</a:t>
            </a:r>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191</a:t>
            </a:fld>
            <a:endParaRPr lang="en-US"/>
          </a:p>
        </p:txBody>
      </p:sp>
      <p:pic>
        <p:nvPicPr>
          <p:cNvPr id="2050" name="Picture 2" descr="Image result for SOAP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42" y="3299120"/>
            <a:ext cx="4073515" cy="259223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2890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soap client</a:t>
            </a:r>
            <a:endParaRPr lang="en-US"/>
          </a:p>
        </p:txBody>
      </p:sp>
      <p:sp>
        <p:nvSpPr>
          <p:cNvPr id="3" name="내용 개체 틀 2"/>
          <p:cNvSpPr>
            <a:spLocks noGrp="1"/>
          </p:cNvSpPr>
          <p:nvPr>
            <p:ph idx="1"/>
          </p:nvPr>
        </p:nvSpPr>
        <p:spPr>
          <a:xfrm>
            <a:off x="681038" y="1255272"/>
            <a:ext cx="8543925" cy="2428208"/>
          </a:xfrm>
        </p:spPr>
        <p:txBody>
          <a:bodyPr>
            <a:normAutofit fontScale="62500" lnSpcReduction="20000"/>
          </a:bodyPr>
          <a:lstStyle/>
          <a:p>
            <a:r>
              <a:rPr lang="en-US" smtClean="0"/>
              <a:t>sudo apt intall </a:t>
            </a:r>
            <a:r>
              <a:rPr lang="en-US" smtClean="0"/>
              <a:t>gsoap</a:t>
            </a:r>
          </a:p>
          <a:p>
            <a:r>
              <a:rPr lang="en-US" smtClean="0"/>
              <a:t>a </a:t>
            </a:r>
            <a:r>
              <a:rPr lang="en-US"/>
              <a:t>working C++ client that invokes the calculator service:</a:t>
            </a:r>
            <a:endParaRPr lang="pt-BR" smtClean="0"/>
          </a:p>
          <a:p>
            <a:pPr lvl="1"/>
            <a:r>
              <a:rPr lang="pt-BR" smtClean="0"/>
              <a:t>wsdl2h </a:t>
            </a:r>
            <a:r>
              <a:rPr lang="pt-BR"/>
              <a:t>-o calc.h </a:t>
            </a:r>
            <a:r>
              <a:rPr lang="pt-BR">
                <a:hlinkClick r:id="rId2"/>
              </a:rPr>
              <a:t>http</a:t>
            </a:r>
            <a:r>
              <a:rPr lang="pt-BR">
                <a:hlinkClick r:id="rId2"/>
              </a:rPr>
              <a:t>://</a:t>
            </a:r>
            <a:r>
              <a:rPr lang="pt-BR" smtClean="0">
                <a:hlinkClick r:id="rId2"/>
              </a:rPr>
              <a:t>www.genivia.com/calc.wsdl</a:t>
            </a:r>
            <a:endParaRPr lang="pt-BR" smtClean="0"/>
          </a:p>
          <a:p>
            <a:r>
              <a:rPr lang="en-US"/>
              <a:t>Next, you run the soapcpp2 CLI to generate the data binding implementation that "glues" your code to the service </a:t>
            </a:r>
            <a:r>
              <a:rPr lang="en-US"/>
              <a:t>operations</a:t>
            </a:r>
            <a:r>
              <a:rPr lang="en-US" smtClean="0"/>
              <a:t>:</a:t>
            </a:r>
          </a:p>
          <a:p>
            <a:pPr lvl="1"/>
            <a:r>
              <a:rPr lang="en-US"/>
              <a:t>soapcpp2 -j -CL </a:t>
            </a:r>
            <a:r>
              <a:rPr lang="en-US"/>
              <a:t>-</a:t>
            </a:r>
            <a:r>
              <a:rPr lang="en-US" smtClean="0"/>
              <a:t>I/usr/share/gsoap/import calc.h</a:t>
            </a:r>
          </a:p>
          <a:p>
            <a:r>
              <a:rPr lang="en-US" smtClean="0"/>
              <a:t>Main </a:t>
            </a:r>
            <a:r>
              <a:rPr lang="en-US"/>
              <a:t>program calcclient.cpp to invoke the calculator </a:t>
            </a:r>
            <a:r>
              <a:rPr lang="en-US"/>
              <a:t>service</a:t>
            </a:r>
            <a:r>
              <a:rPr lang="en-US" smtClean="0"/>
              <a:t>:</a:t>
            </a:r>
          </a:p>
          <a:p>
            <a:pPr lvl="1"/>
            <a:r>
              <a:rPr lang="en-US" smtClean="0"/>
              <a:t>g++ </a:t>
            </a:r>
            <a:r>
              <a:rPr lang="en-US"/>
              <a:t>-o calcclient calcclient.cpp </a:t>
            </a:r>
            <a:r>
              <a:rPr lang="en-US"/>
              <a:t>soapC.cpp </a:t>
            </a:r>
            <a:r>
              <a:rPr lang="en-US" smtClean="0"/>
              <a:t>soapcalcProxy.cpp -lgsoap++</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192</a:t>
            </a:fld>
            <a:endParaRPr lang="en-US"/>
          </a:p>
        </p:txBody>
      </p:sp>
      <p:sp>
        <p:nvSpPr>
          <p:cNvPr id="10" name="직사각형 9"/>
          <p:cNvSpPr/>
          <p:nvPr/>
        </p:nvSpPr>
        <p:spPr>
          <a:xfrm>
            <a:off x="2392843" y="4082107"/>
            <a:ext cx="4767081" cy="2123658"/>
          </a:xfrm>
          <a:prstGeom prst="rect">
            <a:avLst/>
          </a:prstGeom>
          <a:ln>
            <a:solidFill>
              <a:schemeClr val="accent1"/>
            </a:solidFill>
          </a:ln>
        </p:spPr>
        <p:txBody>
          <a:bodyPr wrap="square">
            <a:spAutoFit/>
          </a:bodyPr>
          <a:lstStyle/>
          <a:p>
            <a:r>
              <a:rPr lang="en-US" sz="1200">
                <a:solidFill>
                  <a:srgbClr val="333333"/>
                </a:solidFill>
                <a:latin typeface="inconsolatamedium"/>
              </a:rPr>
              <a:t>#</a:t>
            </a:r>
            <a:r>
              <a:rPr lang="en-US" sz="1200">
                <a:solidFill>
                  <a:srgbClr val="333333"/>
                </a:solidFill>
                <a:latin typeface="inherit"/>
              </a:rPr>
              <a:t>include</a:t>
            </a:r>
            <a:r>
              <a:rPr lang="en-US" sz="1200">
                <a:solidFill>
                  <a:srgbClr val="333333"/>
                </a:solidFill>
                <a:latin typeface="inconsolatamedium"/>
              </a:rPr>
              <a:t> </a:t>
            </a:r>
            <a:r>
              <a:rPr lang="en-US" sz="1200">
                <a:solidFill>
                  <a:srgbClr val="DD1144"/>
                </a:solidFill>
                <a:latin typeface="inherit"/>
              </a:rPr>
              <a:t>"</a:t>
            </a:r>
            <a:r>
              <a:rPr lang="en-US" sz="1200">
                <a:solidFill>
                  <a:srgbClr val="DD1144"/>
                </a:solidFill>
                <a:latin typeface="inherit"/>
              </a:rPr>
              <a:t>calc.nsmap</a:t>
            </a:r>
            <a:r>
              <a:rPr lang="en-US" sz="1200" smtClean="0">
                <a:solidFill>
                  <a:srgbClr val="DD1144"/>
                </a:solidFill>
                <a:latin typeface="inherit"/>
              </a:rPr>
              <a:t>"</a:t>
            </a:r>
            <a:r>
              <a:rPr lang="en-US" sz="1200" smtClean="0">
                <a:solidFill>
                  <a:srgbClr val="333333"/>
                </a:solidFill>
                <a:latin typeface="inconsolatamedium"/>
              </a:rPr>
              <a:t> </a:t>
            </a:r>
          </a:p>
          <a:p>
            <a:r>
              <a:rPr lang="en-US" sz="1200" smtClean="0">
                <a:solidFill>
                  <a:srgbClr val="333333"/>
                </a:solidFill>
                <a:latin typeface="inconsolatamedium"/>
              </a:rPr>
              <a:t>#</a:t>
            </a:r>
            <a:r>
              <a:rPr lang="en-US" sz="1200">
                <a:solidFill>
                  <a:srgbClr val="333333"/>
                </a:solidFill>
                <a:latin typeface="inherit"/>
              </a:rPr>
              <a:t>include</a:t>
            </a:r>
            <a:r>
              <a:rPr lang="en-US" sz="1200">
                <a:solidFill>
                  <a:srgbClr val="333333"/>
                </a:solidFill>
                <a:latin typeface="inconsolatamedium"/>
              </a:rPr>
              <a:t> </a:t>
            </a:r>
            <a:r>
              <a:rPr lang="en-US" sz="1200">
                <a:solidFill>
                  <a:srgbClr val="DD1144"/>
                </a:solidFill>
                <a:latin typeface="inherit"/>
              </a:rPr>
              <a:t>"</a:t>
            </a:r>
            <a:r>
              <a:rPr lang="en-US" sz="1200">
                <a:solidFill>
                  <a:srgbClr val="DD1144"/>
                </a:solidFill>
                <a:latin typeface="inherit"/>
              </a:rPr>
              <a:t>soapcalcProxy.h</a:t>
            </a:r>
            <a:r>
              <a:rPr lang="en-US" sz="1200" smtClean="0">
                <a:solidFill>
                  <a:srgbClr val="DD1144"/>
                </a:solidFill>
                <a:latin typeface="inherit"/>
              </a:rPr>
              <a:t>"</a:t>
            </a:r>
            <a:endParaRPr lang="en-US" sz="1200" smtClean="0">
              <a:solidFill>
                <a:srgbClr val="333333"/>
              </a:solidFill>
              <a:latin typeface="inconsolatamedium"/>
            </a:endParaRPr>
          </a:p>
          <a:p>
            <a:r>
              <a:rPr lang="en-US" sz="1200" smtClean="0">
                <a:solidFill>
                  <a:srgbClr val="333333"/>
                </a:solidFill>
                <a:latin typeface="inconsolatamedium"/>
              </a:rPr>
              <a:t>#</a:t>
            </a:r>
            <a:r>
              <a:rPr lang="en-US" sz="1200">
                <a:solidFill>
                  <a:srgbClr val="333333"/>
                </a:solidFill>
                <a:latin typeface="inconsolatamedium"/>
              </a:rPr>
              <a:t>includes </a:t>
            </a:r>
            <a:r>
              <a:rPr lang="en-US" sz="1200">
                <a:solidFill>
                  <a:srgbClr val="DD1144"/>
                </a:solidFill>
                <a:latin typeface="inherit"/>
              </a:rPr>
              <a:t>"soapH.h"</a:t>
            </a:r>
            <a:r>
              <a:rPr lang="en-US" sz="1200">
                <a:solidFill>
                  <a:srgbClr val="333333"/>
                </a:solidFill>
                <a:latin typeface="inconsolatamedium"/>
              </a:rPr>
              <a:t> and </a:t>
            </a:r>
            <a:r>
              <a:rPr lang="en-US" sz="1200">
                <a:solidFill>
                  <a:srgbClr val="DD1144"/>
                </a:solidFill>
                <a:latin typeface="inherit"/>
              </a:rPr>
              <a:t>"soapStub.h</a:t>
            </a:r>
            <a:r>
              <a:rPr lang="en-US" sz="1200">
                <a:solidFill>
                  <a:srgbClr val="DD1144"/>
                </a:solidFill>
                <a:latin typeface="inherit"/>
              </a:rPr>
              <a:t>"</a:t>
            </a:r>
            <a:r>
              <a:rPr lang="en-US" sz="1200">
                <a:solidFill>
                  <a:srgbClr val="333333"/>
                </a:solidFill>
                <a:latin typeface="inconsolatamedium"/>
              </a:rPr>
              <a:t> </a:t>
            </a:r>
            <a:endParaRPr lang="en-US" sz="1200" smtClean="0">
              <a:solidFill>
                <a:srgbClr val="333333"/>
              </a:solidFill>
              <a:latin typeface="inconsolatamedium"/>
            </a:endParaRPr>
          </a:p>
          <a:p>
            <a:r>
              <a:rPr lang="en-US" sz="1200" b="1" smtClean="0">
                <a:solidFill>
                  <a:srgbClr val="333333"/>
                </a:solidFill>
                <a:latin typeface="inherit"/>
              </a:rPr>
              <a:t>int</a:t>
            </a:r>
            <a:r>
              <a:rPr lang="en-US" sz="1200" smtClean="0">
                <a:solidFill>
                  <a:srgbClr val="333333"/>
                </a:solidFill>
                <a:latin typeface="inconsolatamedium"/>
              </a:rPr>
              <a:t> </a:t>
            </a:r>
            <a:r>
              <a:rPr lang="en-US" sz="1200" b="1">
                <a:solidFill>
                  <a:srgbClr val="990000"/>
                </a:solidFill>
                <a:latin typeface="inherit"/>
              </a:rPr>
              <a:t>main</a:t>
            </a:r>
            <a:r>
              <a:rPr lang="en-US" sz="1200">
                <a:solidFill>
                  <a:srgbClr val="333333"/>
                </a:solidFill>
                <a:latin typeface="inherit"/>
              </a:rPr>
              <a:t>()</a:t>
            </a:r>
            <a:r>
              <a:rPr lang="en-US" sz="1200">
                <a:solidFill>
                  <a:srgbClr val="333333"/>
                </a:solidFill>
                <a:latin typeface="inconsolatamedium"/>
              </a:rPr>
              <a:t> </a:t>
            </a:r>
            <a:r>
              <a:rPr lang="en-US" sz="1200">
                <a:solidFill>
                  <a:srgbClr val="333333"/>
                </a:solidFill>
                <a:latin typeface="inconsolatamedium"/>
              </a:rPr>
              <a:t>{ </a:t>
            </a:r>
            <a:endParaRPr lang="en-US" sz="1200" smtClean="0">
              <a:solidFill>
                <a:srgbClr val="333333"/>
              </a:solidFill>
              <a:latin typeface="inconsolatamedium"/>
            </a:endParaRPr>
          </a:p>
          <a:p>
            <a:r>
              <a:rPr lang="en-US" sz="1200">
                <a:solidFill>
                  <a:srgbClr val="333333"/>
                </a:solidFill>
                <a:latin typeface="inconsolatamedium"/>
              </a:rPr>
              <a:t>	</a:t>
            </a:r>
            <a:r>
              <a:rPr lang="en-US" sz="1200" smtClean="0">
                <a:solidFill>
                  <a:srgbClr val="333333"/>
                </a:solidFill>
                <a:latin typeface="inconsolatamedium"/>
              </a:rPr>
              <a:t>calcProxy calc;</a:t>
            </a:r>
          </a:p>
          <a:p>
            <a:r>
              <a:rPr lang="en-US" sz="1200" b="1">
                <a:solidFill>
                  <a:srgbClr val="333333"/>
                </a:solidFill>
                <a:latin typeface="inconsolatamedium"/>
              </a:rPr>
              <a:t>	</a:t>
            </a:r>
            <a:r>
              <a:rPr lang="en-US" sz="1200" b="1" smtClean="0">
                <a:solidFill>
                  <a:srgbClr val="333333"/>
                </a:solidFill>
                <a:latin typeface="inconsolatamedium"/>
              </a:rPr>
              <a:t>double</a:t>
            </a:r>
            <a:r>
              <a:rPr lang="en-US" sz="1200" smtClean="0">
                <a:solidFill>
                  <a:srgbClr val="333333"/>
                </a:solidFill>
                <a:latin typeface="inconsolatamedium"/>
              </a:rPr>
              <a:t> sum;</a:t>
            </a:r>
          </a:p>
          <a:p>
            <a:r>
              <a:rPr lang="en-US" sz="1200" b="1">
                <a:solidFill>
                  <a:srgbClr val="333333"/>
                </a:solidFill>
                <a:latin typeface="inconsolatamedium"/>
              </a:rPr>
              <a:t>	</a:t>
            </a:r>
            <a:r>
              <a:rPr lang="en-US" sz="1200" b="1" smtClean="0">
                <a:solidFill>
                  <a:srgbClr val="333333"/>
                </a:solidFill>
                <a:latin typeface="inconsolatamedium"/>
              </a:rPr>
              <a:t>if</a:t>
            </a:r>
            <a:r>
              <a:rPr lang="en-US" sz="1200" smtClean="0">
                <a:solidFill>
                  <a:srgbClr val="333333"/>
                </a:solidFill>
                <a:latin typeface="inconsolatamedium"/>
              </a:rPr>
              <a:t> </a:t>
            </a:r>
            <a:r>
              <a:rPr lang="en-US" sz="1200">
                <a:solidFill>
                  <a:srgbClr val="333333"/>
                </a:solidFill>
                <a:latin typeface="inconsolatamedium"/>
              </a:rPr>
              <a:t>(calc.add(</a:t>
            </a:r>
            <a:r>
              <a:rPr lang="en-US" sz="1200">
                <a:solidFill>
                  <a:srgbClr val="009999"/>
                </a:solidFill>
                <a:latin typeface="inconsolatamedium"/>
              </a:rPr>
              <a:t>1.23</a:t>
            </a:r>
            <a:r>
              <a:rPr lang="en-US" sz="1200">
                <a:solidFill>
                  <a:srgbClr val="333333"/>
                </a:solidFill>
                <a:latin typeface="inconsolatamedium"/>
              </a:rPr>
              <a:t>, </a:t>
            </a:r>
            <a:r>
              <a:rPr lang="en-US" sz="1200">
                <a:solidFill>
                  <a:srgbClr val="009999"/>
                </a:solidFill>
                <a:latin typeface="inconsolatamedium"/>
              </a:rPr>
              <a:t>4.56</a:t>
            </a:r>
            <a:r>
              <a:rPr lang="en-US" sz="1200">
                <a:solidFill>
                  <a:srgbClr val="333333"/>
                </a:solidFill>
                <a:latin typeface="inconsolatamedium"/>
              </a:rPr>
              <a:t>, sum) == SOAP_OK</a:t>
            </a:r>
            <a:r>
              <a:rPr lang="en-US" sz="1200">
                <a:solidFill>
                  <a:srgbClr val="333333"/>
                </a:solidFill>
                <a:latin typeface="inconsolatamedium"/>
              </a:rPr>
              <a:t>) </a:t>
            </a:r>
            <a:endParaRPr lang="en-US" sz="1200" smtClean="0">
              <a:solidFill>
                <a:srgbClr val="333333"/>
              </a:solidFill>
              <a:latin typeface="inconsolatamedium"/>
            </a:endParaRPr>
          </a:p>
          <a:p>
            <a:r>
              <a:rPr lang="en-US" sz="1200">
                <a:solidFill>
                  <a:srgbClr val="333333"/>
                </a:solidFill>
                <a:latin typeface="inconsolatamedium"/>
              </a:rPr>
              <a:t>	</a:t>
            </a:r>
            <a:r>
              <a:rPr lang="en-US" sz="1200" smtClean="0">
                <a:solidFill>
                  <a:srgbClr val="333333"/>
                </a:solidFill>
                <a:latin typeface="inconsolatamedium"/>
              </a:rPr>
              <a:t>	</a:t>
            </a:r>
            <a:r>
              <a:rPr lang="en-US" sz="1200" smtClean="0">
                <a:solidFill>
                  <a:srgbClr val="0086B3"/>
                </a:solidFill>
                <a:latin typeface="inconsolatamedium"/>
              </a:rPr>
              <a:t>std</a:t>
            </a:r>
            <a:r>
              <a:rPr lang="en-US" sz="1200">
                <a:solidFill>
                  <a:srgbClr val="333333"/>
                </a:solidFill>
                <a:latin typeface="inconsolatamedium"/>
              </a:rPr>
              <a:t>::</a:t>
            </a:r>
            <a:r>
              <a:rPr lang="en-US" sz="1200">
                <a:solidFill>
                  <a:srgbClr val="0086B3"/>
                </a:solidFill>
                <a:latin typeface="inconsolatamedium"/>
              </a:rPr>
              <a:t>cout</a:t>
            </a:r>
            <a:r>
              <a:rPr lang="en-US" sz="1200">
                <a:solidFill>
                  <a:srgbClr val="333333"/>
                </a:solidFill>
                <a:latin typeface="inconsolatamedium"/>
              </a:rPr>
              <a:t> &lt;&lt; </a:t>
            </a:r>
            <a:r>
              <a:rPr lang="en-US" sz="1200">
                <a:solidFill>
                  <a:srgbClr val="DD1144"/>
                </a:solidFill>
                <a:latin typeface="inconsolatamedium"/>
              </a:rPr>
              <a:t>"Sum = "</a:t>
            </a:r>
            <a:r>
              <a:rPr lang="en-US" sz="1200">
                <a:solidFill>
                  <a:srgbClr val="333333"/>
                </a:solidFill>
                <a:latin typeface="inconsolatamedium"/>
              </a:rPr>
              <a:t> &lt;&lt; sum &lt;&lt; </a:t>
            </a:r>
            <a:r>
              <a:rPr lang="en-US" sz="1200">
                <a:solidFill>
                  <a:srgbClr val="0086B3"/>
                </a:solidFill>
                <a:latin typeface="inconsolatamedium"/>
              </a:rPr>
              <a:t>std</a:t>
            </a:r>
            <a:r>
              <a:rPr lang="en-US" sz="1200">
                <a:solidFill>
                  <a:srgbClr val="333333"/>
                </a:solidFill>
                <a:latin typeface="inconsolatamedium"/>
              </a:rPr>
              <a:t>::</a:t>
            </a:r>
            <a:r>
              <a:rPr lang="en-US" sz="1200">
                <a:solidFill>
                  <a:srgbClr val="0086B3"/>
                </a:solidFill>
                <a:latin typeface="inconsolatamedium"/>
              </a:rPr>
              <a:t>endl</a:t>
            </a:r>
            <a:r>
              <a:rPr lang="en-US" sz="1200">
                <a:solidFill>
                  <a:srgbClr val="333333"/>
                </a:solidFill>
                <a:latin typeface="inconsolatamedium"/>
              </a:rPr>
              <a:t>; </a:t>
            </a:r>
            <a:endParaRPr lang="en-US" sz="1200" smtClean="0">
              <a:solidFill>
                <a:srgbClr val="333333"/>
              </a:solidFill>
              <a:latin typeface="inconsolatamedium"/>
            </a:endParaRPr>
          </a:p>
          <a:p>
            <a:r>
              <a:rPr lang="en-US" sz="1200" b="1">
                <a:solidFill>
                  <a:srgbClr val="333333"/>
                </a:solidFill>
                <a:latin typeface="inconsolatamedium"/>
              </a:rPr>
              <a:t>	</a:t>
            </a:r>
            <a:r>
              <a:rPr lang="en-US" sz="1200" b="1" smtClean="0">
                <a:solidFill>
                  <a:srgbClr val="333333"/>
                </a:solidFill>
                <a:latin typeface="inconsolatamedium"/>
              </a:rPr>
              <a:t>else</a:t>
            </a:r>
            <a:r>
              <a:rPr lang="en-US" sz="1200" smtClean="0">
                <a:solidFill>
                  <a:srgbClr val="333333"/>
                </a:solidFill>
                <a:latin typeface="inconsolatamedium"/>
              </a:rPr>
              <a:t> </a:t>
            </a:r>
            <a:r>
              <a:rPr lang="en-US" sz="1200">
                <a:solidFill>
                  <a:srgbClr val="333333"/>
                </a:solidFill>
                <a:latin typeface="inconsolatamedium"/>
              </a:rPr>
              <a:t>calc.soap_stream_fault(</a:t>
            </a:r>
            <a:r>
              <a:rPr lang="en-US" sz="1200">
                <a:solidFill>
                  <a:srgbClr val="0086B3"/>
                </a:solidFill>
                <a:latin typeface="inconsolatamedium"/>
              </a:rPr>
              <a:t>std</a:t>
            </a:r>
            <a:r>
              <a:rPr lang="en-US" sz="1200">
                <a:solidFill>
                  <a:srgbClr val="333333"/>
                </a:solidFill>
                <a:latin typeface="inconsolatamedium"/>
              </a:rPr>
              <a:t>::</a:t>
            </a:r>
            <a:r>
              <a:rPr lang="en-US" sz="1200">
                <a:solidFill>
                  <a:srgbClr val="0086B3"/>
                </a:solidFill>
                <a:latin typeface="inconsolatamedium"/>
              </a:rPr>
              <a:t>cerr</a:t>
            </a:r>
            <a:r>
              <a:rPr lang="en-US" sz="1200" smtClean="0">
                <a:solidFill>
                  <a:srgbClr val="333333"/>
                </a:solidFill>
                <a:latin typeface="inconsolatamedium"/>
              </a:rPr>
              <a:t>);</a:t>
            </a:r>
          </a:p>
          <a:p>
            <a:r>
              <a:rPr lang="en-US" sz="1200">
                <a:solidFill>
                  <a:srgbClr val="333333"/>
                </a:solidFill>
                <a:latin typeface="inconsolatamedium"/>
              </a:rPr>
              <a:t>	</a:t>
            </a:r>
            <a:r>
              <a:rPr lang="en-US" sz="1200" smtClean="0">
                <a:solidFill>
                  <a:srgbClr val="333333"/>
                </a:solidFill>
                <a:latin typeface="inconsolatamedium"/>
              </a:rPr>
              <a:t> </a:t>
            </a:r>
            <a:r>
              <a:rPr lang="en-US" sz="1200">
                <a:solidFill>
                  <a:srgbClr val="333333"/>
                </a:solidFill>
                <a:latin typeface="inconsolatamedium"/>
              </a:rPr>
              <a:t>calc.destroy</a:t>
            </a:r>
            <a:r>
              <a:rPr lang="en-US" sz="1200" smtClean="0">
                <a:solidFill>
                  <a:srgbClr val="333333"/>
                </a:solidFill>
                <a:latin typeface="inconsolatamedium"/>
              </a:rPr>
              <a:t>(); </a:t>
            </a:r>
          </a:p>
          <a:p>
            <a:r>
              <a:rPr lang="en-US" sz="1200" smtClean="0">
                <a:solidFill>
                  <a:srgbClr val="333333"/>
                </a:solidFill>
                <a:latin typeface="inconsolatamedium"/>
              </a:rPr>
              <a:t>}</a:t>
            </a:r>
            <a:endParaRPr lang="en-US" sz="1200"/>
          </a:p>
        </p:txBody>
      </p:sp>
    </p:spTree>
    <p:extLst>
      <p:ext uri="{BB962C8B-B14F-4D97-AF65-F5344CB8AC3E}">
        <p14:creationId xmlns:p14="http://schemas.microsoft.com/office/powerpoint/2010/main" val="9955509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soap server</a:t>
            </a:r>
            <a:endParaRPr lang="en-US"/>
          </a:p>
        </p:txBody>
      </p:sp>
      <p:sp>
        <p:nvSpPr>
          <p:cNvPr id="3" name="내용 개체 틀 2"/>
          <p:cNvSpPr>
            <a:spLocks noGrp="1"/>
          </p:cNvSpPr>
          <p:nvPr>
            <p:ph idx="1"/>
          </p:nvPr>
        </p:nvSpPr>
        <p:spPr>
          <a:xfrm>
            <a:off x="681038" y="1255271"/>
            <a:ext cx="8543925" cy="1298148"/>
          </a:xfrm>
        </p:spPr>
        <p:txBody>
          <a:bodyPr>
            <a:normAutofit fontScale="55000" lnSpcReduction="20000"/>
          </a:bodyPr>
          <a:lstStyle/>
          <a:p>
            <a:r>
              <a:rPr lang="pt-BR"/>
              <a:t>wsdl2h -o calc.h http</a:t>
            </a:r>
            <a:r>
              <a:rPr lang="pt-BR"/>
              <a:t>://</a:t>
            </a:r>
            <a:r>
              <a:rPr lang="pt-BR" smtClean="0"/>
              <a:t>www.genivia.com/calc.wsdl</a:t>
            </a:r>
          </a:p>
          <a:p>
            <a:r>
              <a:rPr lang="en-US"/>
              <a:t>soapcpp2 -j -SL </a:t>
            </a:r>
            <a:r>
              <a:rPr lang="en-US"/>
              <a:t>-</a:t>
            </a:r>
            <a:r>
              <a:rPr lang="en-US" smtClean="0"/>
              <a:t>I/usr/share/gsoap/import calc.h</a:t>
            </a:r>
          </a:p>
          <a:p>
            <a:r>
              <a:rPr lang="en-US" smtClean="0"/>
              <a:t>g++ </a:t>
            </a:r>
            <a:r>
              <a:rPr lang="en-US"/>
              <a:t>-o calcserver calcserver.cpp soapC.cpp </a:t>
            </a:r>
            <a:r>
              <a:rPr lang="en-US"/>
              <a:t>soapcalcService.cpp </a:t>
            </a:r>
            <a:r>
              <a:rPr lang="en-US"/>
              <a:t>-</a:t>
            </a:r>
            <a:r>
              <a:rPr lang="en-US"/>
              <a:t>lgsoap</a:t>
            </a:r>
            <a:r>
              <a:rPr lang="en-US" smtClean="0"/>
              <a:t>++</a:t>
            </a:r>
          </a:p>
          <a:p>
            <a:r>
              <a:rPr lang="en-US"/>
              <a:t>./calcserver &lt; calc.add.req.xml</a:t>
            </a:r>
            <a:endParaRPr lang="en-US"/>
          </a:p>
        </p:txBody>
      </p:sp>
      <p:sp>
        <p:nvSpPr>
          <p:cNvPr id="4" name="날짜 개체 틀 3"/>
          <p:cNvSpPr>
            <a:spLocks noGrp="1"/>
          </p:cNvSpPr>
          <p:nvPr>
            <p:ph type="dt" sz="half" idx="10"/>
          </p:nvPr>
        </p:nvSpPr>
        <p:spPr/>
        <p:txBody>
          <a:bodyPr/>
          <a:lstStyle/>
          <a:p>
            <a:fld id="{78703854-5D40-44BF-BD5B-08456C002C83}" type="datetime1">
              <a:rPr lang="ko-KR" altLang="en-US" smtClean="0"/>
              <a:t>2018-12-02</a:t>
            </a:fld>
            <a:endParaRPr lang="en-US"/>
          </a:p>
        </p:txBody>
      </p:sp>
      <p:sp>
        <p:nvSpPr>
          <p:cNvPr id="5" name="바닥글 개체 틀 4"/>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193</a:t>
            </a:fld>
            <a:endParaRPr lang="en-US"/>
          </a:p>
        </p:txBody>
      </p:sp>
      <p:sp>
        <p:nvSpPr>
          <p:cNvPr id="8" name="직사각형 7"/>
          <p:cNvSpPr/>
          <p:nvPr/>
        </p:nvSpPr>
        <p:spPr>
          <a:xfrm>
            <a:off x="2219822" y="3744007"/>
            <a:ext cx="5267906" cy="2292935"/>
          </a:xfrm>
          <a:prstGeom prst="rect">
            <a:avLst/>
          </a:prstGeom>
          <a:ln>
            <a:solidFill>
              <a:schemeClr val="accent1"/>
            </a:solidFill>
          </a:ln>
        </p:spPr>
        <p:txBody>
          <a:bodyPr wrap="square">
            <a:spAutoFit/>
          </a:bodyPr>
          <a:lstStyle/>
          <a:p>
            <a:r>
              <a:rPr lang="en-US" sz="1100">
                <a:solidFill>
                  <a:srgbClr val="C586C0"/>
                </a:solidFill>
                <a:latin typeface="Consolas" panose="020B0609020204030204" pitchFamily="49" charset="0"/>
              </a:rPr>
              <a:t>#include</a:t>
            </a:r>
            <a:r>
              <a:rPr lang="en-US" sz="1100">
                <a:solidFill>
                  <a:srgbClr val="569CD6"/>
                </a:solidFill>
                <a:latin typeface="Consolas" panose="020B0609020204030204" pitchFamily="49" charset="0"/>
              </a:rPr>
              <a:t> </a:t>
            </a:r>
            <a:r>
              <a:rPr lang="en-US" sz="1100">
                <a:solidFill>
                  <a:srgbClr val="CE9178"/>
                </a:solidFill>
                <a:latin typeface="Consolas" panose="020B0609020204030204" pitchFamily="49" charset="0"/>
              </a:rPr>
              <a:t>"calc.nsmap"</a:t>
            </a:r>
            <a:endParaRPr lang="en-US" sz="1100">
              <a:solidFill>
                <a:srgbClr val="D4D4D4"/>
              </a:solidFill>
              <a:latin typeface="Consolas" panose="020B0609020204030204" pitchFamily="49" charset="0"/>
            </a:endParaRPr>
          </a:p>
          <a:p>
            <a:r>
              <a:rPr lang="en-US" sz="1100">
                <a:solidFill>
                  <a:srgbClr val="C586C0"/>
                </a:solidFill>
                <a:latin typeface="Consolas" panose="020B0609020204030204" pitchFamily="49" charset="0"/>
              </a:rPr>
              <a:t>#include</a:t>
            </a:r>
            <a:r>
              <a:rPr lang="en-US" sz="1100">
                <a:solidFill>
                  <a:srgbClr val="569CD6"/>
                </a:solidFill>
                <a:latin typeface="Consolas" panose="020B0609020204030204" pitchFamily="49" charset="0"/>
              </a:rPr>
              <a:t> </a:t>
            </a:r>
            <a:r>
              <a:rPr lang="en-US" sz="1100">
                <a:solidFill>
                  <a:srgbClr val="CE9178"/>
                </a:solidFill>
                <a:latin typeface="Consolas" panose="020B0609020204030204" pitchFamily="49" charset="0"/>
              </a:rPr>
              <a:t>"soapcalcService.h"</a:t>
            </a:r>
            <a:endParaRPr lang="en-US" sz="1100">
              <a:solidFill>
                <a:srgbClr val="D4D4D4"/>
              </a:solidFill>
              <a:latin typeface="Consolas" panose="020B0609020204030204" pitchFamily="49" charset="0"/>
            </a:endParaRPr>
          </a:p>
          <a:p>
            <a:r>
              <a:rPr lang="en-US" sz="1100">
                <a:solidFill>
                  <a:srgbClr val="D4D4D4"/>
                </a:solidFill>
                <a:latin typeface="Consolas" panose="020B0609020204030204" pitchFamily="49" charset="0"/>
              </a:rPr>
              <a:t/>
            </a:r>
            <a:br>
              <a:rPr lang="en-US" sz="1100">
                <a:solidFill>
                  <a:srgbClr val="D4D4D4"/>
                </a:solidFill>
                <a:latin typeface="Consolas" panose="020B0609020204030204" pitchFamily="49" charset="0"/>
              </a:rPr>
            </a:br>
            <a:r>
              <a:rPr lang="en-US" sz="1100">
                <a:solidFill>
                  <a:srgbClr val="569CD6"/>
                </a:solidFill>
                <a:latin typeface="Consolas" panose="020B0609020204030204" pitchFamily="49" charset="0"/>
              </a:rPr>
              <a:t>int</a:t>
            </a:r>
            <a:r>
              <a:rPr lang="en-US" sz="1100">
                <a:solidFill>
                  <a:srgbClr val="D4D4D4"/>
                </a:solidFill>
                <a:latin typeface="Consolas" panose="020B0609020204030204" pitchFamily="49" charset="0"/>
              </a:rPr>
              <a:t> </a:t>
            </a:r>
            <a:r>
              <a:rPr lang="en-US" sz="1100">
                <a:solidFill>
                  <a:srgbClr val="DCDCAA"/>
                </a:solidFill>
                <a:latin typeface="Consolas" panose="020B0609020204030204" pitchFamily="49" charset="0"/>
              </a:rPr>
              <a:t>main</a:t>
            </a:r>
            <a:r>
              <a:rPr lang="en-US" sz="1100" smtClean="0">
                <a:solidFill>
                  <a:srgbClr val="D4D4D4"/>
                </a:solidFill>
                <a:latin typeface="Consolas" panose="020B0609020204030204" pitchFamily="49" charset="0"/>
              </a:rPr>
              <a:t>() {</a:t>
            </a:r>
            <a:endParaRPr lang="en-US" sz="1100">
              <a:solidFill>
                <a:srgbClr val="D4D4D4"/>
              </a:solidFill>
              <a:latin typeface="Consolas" panose="020B0609020204030204" pitchFamily="49" charset="0"/>
            </a:endParaRPr>
          </a:p>
          <a:p>
            <a:pPr lvl="1"/>
            <a:r>
              <a:rPr lang="en-US" sz="1100">
                <a:solidFill>
                  <a:srgbClr val="D4D4D4"/>
                </a:solidFill>
                <a:latin typeface="Consolas" panose="020B0609020204030204" pitchFamily="49" charset="0"/>
              </a:rPr>
              <a:t>calcService </a:t>
            </a:r>
            <a:r>
              <a:rPr lang="en-US" sz="1100">
                <a:solidFill>
                  <a:srgbClr val="9CDCFE"/>
                </a:solidFill>
                <a:latin typeface="Consolas" panose="020B0609020204030204" pitchFamily="49" charset="0"/>
              </a:rPr>
              <a:t>calc</a:t>
            </a:r>
            <a:r>
              <a:rPr lang="en-US" sz="1100">
                <a:solidFill>
                  <a:srgbClr val="D4D4D4"/>
                </a:solidFill>
                <a:latin typeface="Consolas" panose="020B0609020204030204" pitchFamily="49" charset="0"/>
              </a:rPr>
              <a:t>(SOAP_XML_INDENT);</a:t>
            </a:r>
          </a:p>
          <a:p>
            <a:pPr lvl="1"/>
            <a:r>
              <a:rPr lang="en-US" sz="1100">
                <a:solidFill>
                  <a:srgbClr val="C586C0"/>
                </a:solidFill>
                <a:latin typeface="Consolas" panose="020B0609020204030204" pitchFamily="49" charset="0"/>
              </a:rPr>
              <a:t>if</a:t>
            </a:r>
            <a:r>
              <a:rPr lang="en-US" sz="1100">
                <a:solidFill>
                  <a:srgbClr val="D4D4D4"/>
                </a:solidFill>
                <a:latin typeface="Consolas" panose="020B0609020204030204" pitchFamily="49" charset="0"/>
              </a:rPr>
              <a:t> (calc.</a:t>
            </a:r>
            <a:r>
              <a:rPr lang="en-US" sz="1100">
                <a:solidFill>
                  <a:srgbClr val="DCDCAA"/>
                </a:solidFill>
                <a:latin typeface="Consolas" panose="020B0609020204030204" pitchFamily="49" charset="0"/>
              </a:rPr>
              <a:t>serve</a:t>
            </a:r>
            <a:r>
              <a:rPr lang="en-US" sz="1100">
                <a:solidFill>
                  <a:srgbClr val="D4D4D4"/>
                </a:solidFill>
                <a:latin typeface="Consolas" panose="020B0609020204030204" pitchFamily="49" charset="0"/>
              </a:rPr>
              <a:t>() != SOAP_OK)</a:t>
            </a:r>
          </a:p>
          <a:p>
            <a:pPr lvl="1"/>
            <a:r>
              <a:rPr lang="en-US" sz="1100" smtClean="0">
                <a:solidFill>
                  <a:srgbClr val="D4D4D4"/>
                </a:solidFill>
                <a:latin typeface="Consolas" panose="020B0609020204030204" pitchFamily="49" charset="0"/>
              </a:rPr>
              <a:t>	calc.</a:t>
            </a:r>
            <a:r>
              <a:rPr lang="en-US" sz="1100" smtClean="0">
                <a:solidFill>
                  <a:srgbClr val="DCDCAA"/>
                </a:solidFill>
                <a:latin typeface="Consolas" panose="020B0609020204030204" pitchFamily="49" charset="0"/>
              </a:rPr>
              <a:t>soap_stream_fault</a:t>
            </a:r>
            <a:r>
              <a:rPr lang="en-US" sz="1100" smtClean="0">
                <a:solidFill>
                  <a:srgbClr val="D4D4D4"/>
                </a:solidFill>
                <a:latin typeface="Consolas" panose="020B0609020204030204" pitchFamily="49" charset="0"/>
              </a:rPr>
              <a:t>(std</a:t>
            </a:r>
            <a:r>
              <a:rPr lang="en-US" sz="1100">
                <a:solidFill>
                  <a:srgbClr val="D4D4D4"/>
                </a:solidFill>
                <a:latin typeface="Consolas" panose="020B0609020204030204" pitchFamily="49" charset="0"/>
              </a:rPr>
              <a:t>::cerr);</a:t>
            </a:r>
          </a:p>
          <a:p>
            <a:pPr lvl="1"/>
            <a:r>
              <a:rPr lang="en-US" sz="1100">
                <a:solidFill>
                  <a:srgbClr val="D4D4D4"/>
                </a:solidFill>
                <a:latin typeface="Consolas" panose="020B0609020204030204" pitchFamily="49" charset="0"/>
              </a:rPr>
              <a:t>calc.</a:t>
            </a:r>
            <a:r>
              <a:rPr lang="en-US" sz="1100">
                <a:solidFill>
                  <a:srgbClr val="DCDCAA"/>
                </a:solidFill>
                <a:latin typeface="Consolas" panose="020B0609020204030204" pitchFamily="49" charset="0"/>
              </a:rPr>
              <a:t>destroy</a:t>
            </a:r>
            <a:r>
              <a:rPr lang="en-US" sz="1100">
                <a:solidFill>
                  <a:srgbClr val="D4D4D4"/>
                </a:solidFill>
                <a:latin typeface="Consolas" panose="020B0609020204030204" pitchFamily="49" charset="0"/>
              </a:rPr>
              <a:t>();</a:t>
            </a:r>
          </a:p>
          <a:p>
            <a:r>
              <a:rPr lang="en-US" sz="1100">
                <a:solidFill>
                  <a:srgbClr val="D4D4D4"/>
                </a:solidFill>
                <a:latin typeface="Consolas" panose="020B0609020204030204" pitchFamily="49" charset="0"/>
              </a:rPr>
              <a:t>}</a:t>
            </a:r>
          </a:p>
          <a:p>
            <a:r>
              <a:rPr lang="en-US" sz="1100">
                <a:solidFill>
                  <a:srgbClr val="569CD6"/>
                </a:solidFill>
                <a:latin typeface="Consolas" panose="020B0609020204030204" pitchFamily="49" charset="0"/>
              </a:rPr>
              <a:t>int</a:t>
            </a:r>
            <a:r>
              <a:rPr lang="en-US" sz="1100">
                <a:solidFill>
                  <a:srgbClr val="D4D4D4"/>
                </a:solidFill>
                <a:latin typeface="Consolas" panose="020B0609020204030204" pitchFamily="49" charset="0"/>
              </a:rPr>
              <a:t> </a:t>
            </a:r>
            <a:r>
              <a:rPr lang="en-US" sz="1100">
                <a:solidFill>
                  <a:srgbClr val="DCDCAA"/>
                </a:solidFill>
                <a:latin typeface="Consolas" panose="020B0609020204030204" pitchFamily="49" charset="0"/>
              </a:rPr>
              <a:t>calcService::add</a:t>
            </a:r>
            <a:r>
              <a:rPr lang="en-US" sz="1100">
                <a:solidFill>
                  <a:srgbClr val="D4D4D4"/>
                </a:solidFill>
                <a:latin typeface="Consolas" panose="020B0609020204030204" pitchFamily="49" charset="0"/>
              </a:rPr>
              <a:t>(</a:t>
            </a:r>
            <a:r>
              <a:rPr lang="en-US" sz="1100">
                <a:solidFill>
                  <a:srgbClr val="569CD6"/>
                </a:solidFill>
                <a:latin typeface="Consolas" panose="020B0609020204030204" pitchFamily="49" charset="0"/>
              </a:rPr>
              <a:t>double</a:t>
            </a:r>
            <a:r>
              <a:rPr lang="en-US" sz="1100">
                <a:solidFill>
                  <a:srgbClr val="D4D4D4"/>
                </a:solidFill>
                <a:latin typeface="Consolas" panose="020B0609020204030204" pitchFamily="49" charset="0"/>
              </a:rPr>
              <a:t> a, </a:t>
            </a:r>
            <a:r>
              <a:rPr lang="en-US" sz="1100">
                <a:solidFill>
                  <a:srgbClr val="569CD6"/>
                </a:solidFill>
                <a:latin typeface="Consolas" panose="020B0609020204030204" pitchFamily="49" charset="0"/>
              </a:rPr>
              <a:t>double</a:t>
            </a:r>
            <a:r>
              <a:rPr lang="en-US" sz="1100">
                <a:solidFill>
                  <a:srgbClr val="D4D4D4"/>
                </a:solidFill>
                <a:latin typeface="Consolas" panose="020B0609020204030204" pitchFamily="49" charset="0"/>
              </a:rPr>
              <a:t> b, </a:t>
            </a:r>
            <a:r>
              <a:rPr lang="en-US" sz="1100">
                <a:solidFill>
                  <a:srgbClr val="569CD6"/>
                </a:solidFill>
                <a:latin typeface="Consolas" panose="020B0609020204030204" pitchFamily="49" charset="0"/>
              </a:rPr>
              <a:t>double</a:t>
            </a:r>
            <a:r>
              <a:rPr lang="en-US" sz="1100">
                <a:solidFill>
                  <a:srgbClr val="D4D4D4"/>
                </a:solidFill>
                <a:latin typeface="Consolas" panose="020B0609020204030204" pitchFamily="49" charset="0"/>
              </a:rPr>
              <a:t> &amp;</a:t>
            </a:r>
            <a:r>
              <a:rPr lang="en-US" sz="1100">
                <a:solidFill>
                  <a:srgbClr val="D4D4D4"/>
                </a:solidFill>
                <a:latin typeface="Consolas" panose="020B0609020204030204" pitchFamily="49" charset="0"/>
              </a:rPr>
              <a:t>result</a:t>
            </a:r>
            <a:r>
              <a:rPr lang="en-US" sz="1100" smtClean="0">
                <a:solidFill>
                  <a:srgbClr val="D4D4D4"/>
                </a:solidFill>
                <a:latin typeface="Consolas" panose="020B0609020204030204" pitchFamily="49" charset="0"/>
              </a:rPr>
              <a:t>) {</a:t>
            </a:r>
            <a:endParaRPr lang="en-US" sz="1100">
              <a:solidFill>
                <a:srgbClr val="D4D4D4"/>
              </a:solidFill>
              <a:latin typeface="Consolas" panose="020B0609020204030204" pitchFamily="49" charset="0"/>
            </a:endParaRPr>
          </a:p>
          <a:p>
            <a:pPr lvl="1"/>
            <a:r>
              <a:rPr lang="en-US" sz="1100">
                <a:solidFill>
                  <a:srgbClr val="D4D4D4"/>
                </a:solidFill>
                <a:latin typeface="Consolas" panose="020B0609020204030204" pitchFamily="49" charset="0"/>
              </a:rPr>
              <a:t>result = a + b;</a:t>
            </a:r>
          </a:p>
          <a:p>
            <a:pPr lvl="1"/>
            <a:r>
              <a:rPr lang="en-US" sz="1100">
                <a:solidFill>
                  <a:srgbClr val="C586C0"/>
                </a:solidFill>
                <a:latin typeface="Consolas" panose="020B0609020204030204" pitchFamily="49" charset="0"/>
              </a:rPr>
              <a:t>return</a:t>
            </a:r>
            <a:r>
              <a:rPr lang="en-US" sz="1100">
                <a:solidFill>
                  <a:srgbClr val="D4D4D4"/>
                </a:solidFill>
                <a:latin typeface="Consolas" panose="020B0609020204030204" pitchFamily="49" charset="0"/>
              </a:rPr>
              <a:t> SOAP_OK;</a:t>
            </a:r>
          </a:p>
          <a:p>
            <a:r>
              <a:rPr lang="en-US" sz="1100" smtClean="0">
                <a:solidFill>
                  <a:srgbClr val="D4D4D4"/>
                </a:solidFill>
                <a:latin typeface="Consolas" panose="020B0609020204030204" pitchFamily="49" charset="0"/>
              </a:rPr>
              <a:t>} </a:t>
            </a:r>
            <a:endParaRPr lang="en-US" sz="1100" b="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973726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2343397"/>
            <a:ext cx="8543925" cy="1325563"/>
          </a:xfrm>
        </p:spPr>
        <p:txBody>
          <a:bodyPr/>
          <a:lstStyle/>
          <a:p>
            <a:pPr algn="ctr"/>
            <a:r>
              <a:rPr lang="ko-KR" altLang="en-US" dirty="0" smtClean="0"/>
              <a:t>끝</a:t>
            </a:r>
            <a:r>
              <a:rPr lang="en-US" altLang="ko-KR" dirty="0" smtClean="0"/>
              <a:t>.</a:t>
            </a:r>
            <a:endParaRPr lang="en-US" dirty="0"/>
          </a:p>
        </p:txBody>
      </p:sp>
      <p:sp>
        <p:nvSpPr>
          <p:cNvPr id="5" name="슬라이드 번호 개체 틀 4"/>
          <p:cNvSpPr>
            <a:spLocks noGrp="1"/>
          </p:cNvSpPr>
          <p:nvPr>
            <p:ph type="sldNum" sz="quarter" idx="12"/>
          </p:nvPr>
        </p:nvSpPr>
        <p:spPr/>
        <p:txBody>
          <a:bodyPr/>
          <a:lstStyle/>
          <a:p>
            <a:fld id="{AA0EB1BB-D2B3-481B-A5E1-F093F8D3CD29}" type="slidenum">
              <a:rPr lang="en-US" smtClean="0"/>
              <a:t>194</a:t>
            </a:fld>
            <a:endParaRPr lang="en-US"/>
          </a:p>
        </p:txBody>
      </p:sp>
      <p:sp>
        <p:nvSpPr>
          <p:cNvPr id="6" name="날짜 개체 틀 5"/>
          <p:cNvSpPr>
            <a:spLocks noGrp="1"/>
          </p:cNvSpPr>
          <p:nvPr>
            <p:ph type="dt" sz="half" idx="10"/>
          </p:nvPr>
        </p:nvSpPr>
        <p:spPr/>
        <p:txBody>
          <a:bodyPr/>
          <a:lstStyle/>
          <a:p>
            <a:fld id="{4F8F9621-18C6-44F3-900B-5C7A799B45A5}" type="datetime1">
              <a:rPr lang="ko-KR" altLang="en-US" smtClean="0"/>
              <a:t>2018-12-02</a:t>
            </a:fld>
            <a:endParaRPr lang="en-US"/>
          </a:p>
        </p:txBody>
      </p:sp>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7812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교과목 개요</a:t>
            </a:r>
            <a:endParaRPr lang="en-US" dirty="0"/>
          </a:p>
        </p:txBody>
      </p:sp>
      <p:sp>
        <p:nvSpPr>
          <p:cNvPr id="3" name="내용 개체 틀 2"/>
          <p:cNvSpPr>
            <a:spLocks noGrp="1"/>
          </p:cNvSpPr>
          <p:nvPr>
            <p:ph idx="1"/>
          </p:nvPr>
        </p:nvSpPr>
        <p:spPr/>
        <p:txBody>
          <a:bodyPr>
            <a:normAutofit lnSpcReduction="10000"/>
          </a:bodyPr>
          <a:lstStyle/>
          <a:p>
            <a:pPr marL="514350" indent="-514350">
              <a:buFont typeface="+mj-lt"/>
              <a:buAutoNum type="arabicPeriod"/>
            </a:pPr>
            <a:r>
              <a:rPr lang="ko-KR" altLang="en-US" dirty="0" smtClean="0">
                <a:latin typeface="Times New Roman" panose="02020603050405020304" pitchFamily="18" charset="0"/>
                <a:cs typeface="Times New Roman" panose="02020603050405020304" pitchFamily="18" charset="0"/>
              </a:rPr>
              <a:t>과목명</a:t>
            </a:r>
            <a:r>
              <a:rPr lang="en-US" altLang="ko-KR" dirty="0" smtClean="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고급 프로그램</a:t>
            </a:r>
            <a:endParaRPr lang="en-US" altLang="ko-KR"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ko-KR" altLang="en-US" dirty="0">
                <a:latin typeface="Times New Roman" panose="02020603050405020304" pitchFamily="18" charset="0"/>
                <a:cs typeface="Times New Roman" panose="02020603050405020304" pitchFamily="18" charset="0"/>
              </a:rPr>
              <a:t>학</a:t>
            </a:r>
            <a:r>
              <a:rPr lang="ko-KR" altLang="en-US" dirty="0" smtClean="0">
                <a:latin typeface="Times New Roman" panose="02020603050405020304" pitchFamily="18" charset="0"/>
                <a:cs typeface="Times New Roman" panose="02020603050405020304" pitchFamily="18" charset="0"/>
              </a:rPr>
              <a:t>점 및 시간 </a:t>
            </a:r>
            <a:r>
              <a:rPr lang="en-US" altLang="ko-KR" smtClean="0">
                <a:latin typeface="Times New Roman" panose="02020603050405020304" pitchFamily="18" charset="0"/>
                <a:cs typeface="Times New Roman" panose="02020603050405020304" pitchFamily="18" charset="0"/>
              </a:rPr>
              <a:t>: 3</a:t>
            </a:r>
            <a:r>
              <a:rPr lang="ko-KR" altLang="en-US" smtClean="0">
                <a:latin typeface="Times New Roman" panose="02020603050405020304" pitchFamily="18" charset="0"/>
                <a:cs typeface="Times New Roman" panose="02020603050405020304" pitchFamily="18" charset="0"/>
              </a:rPr>
              <a:t>학점</a:t>
            </a:r>
            <a:r>
              <a:rPr lang="en-US" altLang="ko-KR" dirty="0" smtClean="0">
                <a:latin typeface="Times New Roman" panose="02020603050405020304" pitchFamily="18" charset="0"/>
                <a:cs typeface="Times New Roman" panose="02020603050405020304" pitchFamily="18" charset="0"/>
              </a:rPr>
              <a:t>(</a:t>
            </a:r>
            <a:r>
              <a:rPr lang="ko-KR" altLang="en-US" smtClean="0">
                <a:latin typeface="Times New Roman" panose="02020603050405020304" pitchFamily="18" charset="0"/>
                <a:cs typeface="Times New Roman" panose="02020603050405020304" pitchFamily="18" charset="0"/>
              </a:rPr>
              <a:t>이론 </a:t>
            </a:r>
            <a:r>
              <a:rPr lang="en-US" altLang="ko-KR" smtClean="0">
                <a:latin typeface="Times New Roman" panose="02020603050405020304" pitchFamily="18" charset="0"/>
                <a:cs typeface="Times New Roman" panose="02020603050405020304" pitchFamily="18" charset="0"/>
              </a:rPr>
              <a:t>1.5</a:t>
            </a:r>
            <a:r>
              <a:rPr lang="ko-KR" altLang="en-US" smtClean="0">
                <a:latin typeface="Times New Roman" panose="02020603050405020304" pitchFamily="18" charset="0"/>
                <a:cs typeface="Times New Roman" panose="02020603050405020304" pitchFamily="18" charset="0"/>
              </a:rPr>
              <a:t>시간</a:t>
            </a:r>
            <a:r>
              <a:rPr lang="en-US" altLang="ko-KR" dirty="0" smtClean="0">
                <a:latin typeface="Times New Roman" panose="02020603050405020304" pitchFamily="18" charset="0"/>
                <a:cs typeface="Times New Roman" panose="02020603050405020304" pitchFamily="18" charset="0"/>
              </a:rPr>
              <a:t>, </a:t>
            </a:r>
            <a:r>
              <a:rPr lang="ko-KR" altLang="en-US" smtClean="0">
                <a:latin typeface="Times New Roman" panose="02020603050405020304" pitchFamily="18" charset="0"/>
                <a:cs typeface="Times New Roman" panose="02020603050405020304" pitchFamily="18" charset="0"/>
              </a:rPr>
              <a:t>실습 </a:t>
            </a:r>
            <a:r>
              <a:rPr lang="en-US" altLang="ko-KR" smtClean="0">
                <a:latin typeface="Times New Roman" panose="02020603050405020304" pitchFamily="18" charset="0"/>
                <a:cs typeface="Times New Roman" panose="02020603050405020304" pitchFamily="18" charset="0"/>
              </a:rPr>
              <a:t>1.5</a:t>
            </a:r>
            <a:r>
              <a:rPr lang="ko-KR" altLang="en-US" smtClean="0">
                <a:latin typeface="Times New Roman" panose="02020603050405020304" pitchFamily="18" charset="0"/>
                <a:cs typeface="Times New Roman" panose="02020603050405020304" pitchFamily="18" charset="0"/>
              </a:rPr>
              <a:t>시간</a:t>
            </a:r>
            <a:r>
              <a:rPr lang="en-US" altLang="ko-KR" dirty="0" smtClean="0">
                <a:latin typeface="Times New Roman" panose="02020603050405020304" pitchFamily="18" charset="0"/>
                <a:cs typeface="Times New Roman" panose="02020603050405020304" pitchFamily="18" charset="0"/>
              </a:rPr>
              <a:t>)</a:t>
            </a:r>
          </a:p>
          <a:p>
            <a:pPr marL="514350" indent="-514350">
              <a:buFont typeface="+mj-lt"/>
              <a:buAutoNum type="arabicPeriod"/>
            </a:pPr>
            <a:r>
              <a:rPr lang="ko-KR" altLang="en-US" smtClean="0"/>
              <a:t>강의 목표</a:t>
            </a:r>
            <a:endParaRPr lang="en-US" altLang="ko-KR" dirty="0" smtClean="0">
              <a:latin typeface="Times New Roman" panose="02020603050405020304" pitchFamily="18" charset="0"/>
              <a:cs typeface="Times New Roman" panose="02020603050405020304" pitchFamily="18" charset="0"/>
            </a:endParaRPr>
          </a:p>
          <a:p>
            <a:pPr lvl="1"/>
            <a:r>
              <a:rPr lang="ko-KR" altLang="en-US"/>
              <a:t>리눅스 </a:t>
            </a:r>
            <a:r>
              <a:rPr lang="en-US" altLang="ko-KR"/>
              <a:t>File I/O </a:t>
            </a:r>
            <a:r>
              <a:rPr lang="ko-KR" altLang="en-US"/>
              <a:t>프로그래밍</a:t>
            </a:r>
            <a:endParaRPr lang="en-US" altLang="ko-KR"/>
          </a:p>
          <a:p>
            <a:pPr lvl="1"/>
            <a:r>
              <a:rPr lang="ko-KR" altLang="en-US" smtClean="0"/>
              <a:t>리눅스 </a:t>
            </a:r>
            <a:r>
              <a:rPr lang="en-US" altLang="ko-KR" smtClean="0"/>
              <a:t>Qt </a:t>
            </a:r>
            <a:r>
              <a:rPr lang="ko-KR" altLang="en-US" smtClean="0"/>
              <a:t>프로그래밍</a:t>
            </a:r>
            <a:endParaRPr lang="en-US" altLang="ko-KR" smtClean="0"/>
          </a:p>
          <a:p>
            <a:pPr lvl="1"/>
            <a:r>
              <a:rPr lang="ko-KR" altLang="en-US" smtClean="0"/>
              <a:t>리눅스 데이터베이스 프로그래밍</a:t>
            </a:r>
            <a:endParaRPr lang="en-US" altLang="ko-KR" smtClean="0"/>
          </a:p>
          <a:p>
            <a:pPr lvl="1"/>
            <a:r>
              <a:rPr lang="ko-KR" altLang="en-US" smtClean="0"/>
              <a:t>리눅스 네트워 프로그래밍</a:t>
            </a:r>
            <a:endParaRPr lang="en-US" altLang="ko-KR"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ko-KR" altLang="en-US" dirty="0" smtClean="0">
                <a:latin typeface="Times New Roman" panose="02020603050405020304" pitchFamily="18" charset="0"/>
                <a:cs typeface="Times New Roman" panose="02020603050405020304" pitchFamily="18" charset="0"/>
              </a:rPr>
              <a:t>교재</a:t>
            </a:r>
            <a:r>
              <a:rPr lang="en-US" altLang="ko-KR" dirty="0">
                <a:latin typeface="Times New Roman" panose="02020603050405020304" pitchFamily="18" charset="0"/>
                <a:cs typeface="Times New Roman" panose="02020603050405020304" pitchFamily="18" charset="0"/>
              </a:rPr>
              <a:t>: </a:t>
            </a:r>
            <a:endParaRPr lang="en-US" altLang="ko-KR" dirty="0" smtClean="0">
              <a:latin typeface="Times New Roman" panose="02020603050405020304" pitchFamily="18" charset="0"/>
              <a:cs typeface="Times New Roman" panose="02020603050405020304" pitchFamily="18" charset="0"/>
            </a:endParaRPr>
          </a:p>
          <a:p>
            <a:pPr lvl="1"/>
            <a:r>
              <a:rPr lang="ko-KR" altLang="en-US" dirty="0" smtClean="0"/>
              <a:t>제목 </a:t>
            </a:r>
            <a:r>
              <a:rPr lang="en-US" altLang="ko-KR" dirty="0" smtClean="0"/>
              <a:t>: LINUX </a:t>
            </a:r>
            <a:r>
              <a:rPr lang="en-US" altLang="ko-KR" dirty="0"/>
              <a:t>SYSTEM </a:t>
            </a:r>
            <a:r>
              <a:rPr lang="en-US" altLang="ko-KR" dirty="0" smtClean="0"/>
              <a:t>PROGRAMMING 2</a:t>
            </a:r>
            <a:r>
              <a:rPr lang="en-US" altLang="ko-KR" baseline="30000" dirty="0" smtClean="0"/>
              <a:t>nd</a:t>
            </a:r>
            <a:r>
              <a:rPr lang="en-US" altLang="ko-KR" dirty="0" smtClean="0"/>
              <a:t> Ed.</a:t>
            </a:r>
          </a:p>
          <a:p>
            <a:pPr lvl="1"/>
            <a:r>
              <a:rPr lang="ko-KR" altLang="en-US" smtClean="0"/>
              <a:t>저자</a:t>
            </a:r>
            <a:r>
              <a:rPr lang="en-US" altLang="ko-KR" smtClean="0"/>
              <a:t>/</a:t>
            </a:r>
            <a:r>
              <a:rPr lang="ko-KR" altLang="en-US" smtClean="0"/>
              <a:t>출판사</a:t>
            </a:r>
            <a:r>
              <a:rPr lang="en-US" altLang="ko-KR"/>
              <a:t>/</a:t>
            </a:r>
            <a:r>
              <a:rPr lang="ko-KR" altLang="en-US"/>
              <a:t>년도</a:t>
            </a:r>
            <a:r>
              <a:rPr lang="en-US" altLang="ko-KR" smtClean="0"/>
              <a:t> </a:t>
            </a:r>
            <a:r>
              <a:rPr lang="en-US" altLang="ko-KR" dirty="0" smtClean="0"/>
              <a:t>: </a:t>
            </a:r>
            <a:r>
              <a:rPr lang="en-US" altLang="ko-KR" smtClean="0"/>
              <a:t>Rovert </a:t>
            </a:r>
            <a:r>
              <a:rPr lang="en-US" altLang="ko-KR"/>
              <a:t>Love / </a:t>
            </a:r>
            <a:r>
              <a:rPr lang="en-US" altLang="ko-KR" smtClean="0"/>
              <a:t>O'REILLY / 2013 </a:t>
            </a:r>
            <a:endParaRPr lang="en-US" dirty="0" smtClean="0"/>
          </a:p>
        </p:txBody>
      </p:sp>
      <p:sp>
        <p:nvSpPr>
          <p:cNvPr id="6" name="슬라이드 번호 개체 틀 5"/>
          <p:cNvSpPr>
            <a:spLocks noGrp="1"/>
          </p:cNvSpPr>
          <p:nvPr>
            <p:ph type="sldNum" sz="quarter" idx="12"/>
          </p:nvPr>
        </p:nvSpPr>
        <p:spPr/>
        <p:txBody>
          <a:bodyPr/>
          <a:lstStyle/>
          <a:p>
            <a:fld id="{AA0EB1BB-D2B3-481B-A5E1-F093F8D3CD29}" type="slidenum">
              <a:rPr lang="en-US" smtClean="0"/>
              <a:t>2</a:t>
            </a:fld>
            <a:endParaRPr lang="en-US"/>
          </a:p>
        </p:txBody>
      </p:sp>
      <p:sp>
        <p:nvSpPr>
          <p:cNvPr id="7" name="날짜 개체 틀 6"/>
          <p:cNvSpPr>
            <a:spLocks noGrp="1"/>
          </p:cNvSpPr>
          <p:nvPr>
            <p:ph type="dt" sz="half" idx="10"/>
          </p:nvPr>
        </p:nvSpPr>
        <p:spPr/>
        <p:txBody>
          <a:bodyPr/>
          <a:lstStyle/>
          <a:p>
            <a:fld id="{4B0B2647-B330-4BEE-866B-363CC6E661F3}" type="datetime1">
              <a:rPr lang="ko-KR" altLang="en-US" smtClean="0"/>
              <a:t>2018-12-02</a:t>
            </a:fld>
            <a:endParaRPr lang="en-US"/>
          </a:p>
        </p:txBody>
      </p:sp>
      <p:sp>
        <p:nvSpPr>
          <p:cNvPr id="4" name="바닥글 개체 틀 3"/>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0014737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normAutofit fontScale="90000"/>
          </a:bodyPr>
          <a:lstStyle/>
          <a:p>
            <a:r>
              <a:rPr lang="en-US" smtClean="0"/>
              <a:t>A </a:t>
            </a:r>
            <a:r>
              <a:rPr lang="en-US" dirty="0" smtClean="0"/>
              <a:t>Linux System Architecture Diagram</a:t>
            </a:r>
            <a:endParaRPr lang="en-US" dirty="0"/>
          </a:p>
        </p:txBody>
      </p:sp>
      <p:sp>
        <p:nvSpPr>
          <p:cNvPr id="4" name="날짜 개체 틀 3"/>
          <p:cNvSpPr>
            <a:spLocks noGrp="1"/>
          </p:cNvSpPr>
          <p:nvPr>
            <p:ph type="dt" sz="half" idx="10"/>
          </p:nvPr>
        </p:nvSpPr>
        <p:spPr/>
        <p:txBody>
          <a:bodyPr/>
          <a:lstStyle/>
          <a:p>
            <a:fld id="{B4806692-CEC0-4A40-A4E9-A44FED02611C}"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20</a:t>
            </a:fld>
            <a:endParaRPr lang="en-US"/>
          </a:p>
        </p:txBody>
      </p:sp>
      <p:pic>
        <p:nvPicPr>
          <p:cNvPr id="1026" name="Picture 2" descr="http://homepage.cs.uri.edu/faculty/hamel/courses/2016/fall2016/csc301/bootcamp/sessions/kernel.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6336" y="1712864"/>
            <a:ext cx="4033328" cy="4018166"/>
          </a:xfrm>
          <a:prstGeom prst="rect">
            <a:avLst/>
          </a:prstGeom>
          <a:noFill/>
          <a:extLst>
            <a:ext uri="{909E8E84-426E-40DD-AFC4-6F175D3DCCD1}">
              <a14:hiddenFill xmlns:a14="http://schemas.microsoft.com/office/drawing/2010/main">
                <a:solidFill>
                  <a:srgbClr val="FFFFFF"/>
                </a:solidFill>
              </a14:hiddenFill>
            </a:ext>
          </a:extLst>
        </p:spPr>
      </p:pic>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6265373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Unix History</a:t>
            </a:r>
            <a:endParaRPr lang="en-US" dirty="0"/>
          </a:p>
        </p:txBody>
      </p:sp>
      <p:sp>
        <p:nvSpPr>
          <p:cNvPr id="4" name="날짜 개체 틀 3"/>
          <p:cNvSpPr>
            <a:spLocks noGrp="1"/>
          </p:cNvSpPr>
          <p:nvPr>
            <p:ph type="dt" sz="half" idx="10"/>
          </p:nvPr>
        </p:nvSpPr>
        <p:spPr/>
        <p:txBody>
          <a:bodyPr/>
          <a:lstStyle/>
          <a:p>
            <a:fld id="{E1ED1022-3A3F-47CC-ADA5-0767A01FD15D}"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21</a:t>
            </a:fld>
            <a:endParaRPr lang="en-US"/>
          </a:p>
        </p:txBody>
      </p:sp>
      <p:pic>
        <p:nvPicPr>
          <p:cNvPr id="10" name="내용 개체 틀 9"/>
          <p:cNvPicPr>
            <a:picLocks noGrp="1" noChangeAspect="1"/>
          </p:cNvPicPr>
          <p:nvPr>
            <p:ph idx="1"/>
          </p:nvPr>
        </p:nvPicPr>
        <p:blipFill>
          <a:blip r:embed="rId2"/>
          <a:stretch>
            <a:fillRect/>
          </a:stretch>
        </p:blipFill>
        <p:spPr>
          <a:xfrm>
            <a:off x="1650465" y="1268743"/>
            <a:ext cx="6605070" cy="4906407"/>
          </a:xfrm>
          <a:prstGeom prst="rect">
            <a:avLst/>
          </a:prstGeom>
        </p:spPr>
      </p:pic>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2877508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ACII CODE Extended</a:t>
            </a:r>
            <a:endParaRPr lang="en-US" dirty="0"/>
          </a:p>
        </p:txBody>
      </p:sp>
      <p:sp>
        <p:nvSpPr>
          <p:cNvPr id="3" name="날짜 개체 틀 2"/>
          <p:cNvSpPr>
            <a:spLocks noGrp="1"/>
          </p:cNvSpPr>
          <p:nvPr>
            <p:ph type="dt" sz="half" idx="10"/>
          </p:nvPr>
        </p:nvSpPr>
        <p:spPr/>
        <p:txBody>
          <a:bodyPr/>
          <a:lstStyle/>
          <a:p>
            <a:fld id="{3AA1FE0E-AA01-41A1-A033-2E9B9BC9BE14}" type="datetime1">
              <a:rPr lang="ko-KR" altLang="en-US" smtClean="0"/>
              <a:t>2018-12-02</a:t>
            </a:fld>
            <a:endParaRPr lang="en-US"/>
          </a:p>
        </p:txBody>
      </p:sp>
      <p:sp>
        <p:nvSpPr>
          <p:cNvPr id="4" name="바닥글 개체 틀 3"/>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
        <p:nvSpPr>
          <p:cNvPr id="5" name="슬라이드 번호 개체 틀 4"/>
          <p:cNvSpPr>
            <a:spLocks noGrp="1"/>
          </p:cNvSpPr>
          <p:nvPr>
            <p:ph type="sldNum" sz="quarter" idx="12"/>
          </p:nvPr>
        </p:nvSpPr>
        <p:spPr/>
        <p:txBody>
          <a:bodyPr/>
          <a:lstStyle/>
          <a:p>
            <a:fld id="{AA0EB1BB-D2B3-481B-A5E1-F093F8D3CD29}" type="slidenum">
              <a:rPr lang="en-US" smtClean="0"/>
              <a:t>22</a:t>
            </a:fld>
            <a:endParaRPr lang="en-US"/>
          </a:p>
        </p:txBody>
      </p:sp>
      <p:pic>
        <p:nvPicPr>
          <p:cNvPr id="7" name="그림 6"/>
          <p:cNvPicPr>
            <a:picLocks noChangeAspect="1"/>
          </p:cNvPicPr>
          <p:nvPr/>
        </p:nvPicPr>
        <p:blipFill>
          <a:blip r:embed="rId2"/>
          <a:stretch>
            <a:fillRect/>
          </a:stretch>
        </p:blipFill>
        <p:spPr>
          <a:xfrm>
            <a:off x="560267" y="1381488"/>
            <a:ext cx="8543925" cy="4160956"/>
          </a:xfrm>
          <a:prstGeom prst="rect">
            <a:avLst/>
          </a:prstGeom>
        </p:spPr>
      </p:pic>
    </p:spTree>
    <p:extLst>
      <p:ext uri="{BB962C8B-B14F-4D97-AF65-F5344CB8AC3E}">
        <p14:creationId xmlns:p14="http://schemas.microsoft.com/office/powerpoint/2010/main" val="842931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Linux runlevel</a:t>
            </a:r>
            <a:endParaRPr lang="en-US" dirty="0"/>
          </a:p>
        </p:txBody>
      </p:sp>
      <p:sp>
        <p:nvSpPr>
          <p:cNvPr id="3" name="내용 개체 틀 2"/>
          <p:cNvSpPr>
            <a:spLocks noGrp="1"/>
          </p:cNvSpPr>
          <p:nvPr>
            <p:ph idx="1"/>
          </p:nvPr>
        </p:nvSpPr>
        <p:spPr>
          <a:xfrm>
            <a:off x="681038" y="1255271"/>
            <a:ext cx="8543925" cy="964227"/>
          </a:xfrm>
        </p:spPr>
        <p:txBody>
          <a:bodyPr>
            <a:normAutofit lnSpcReduction="10000"/>
          </a:bodyPr>
          <a:lstStyle/>
          <a:p>
            <a:pPr marL="342900" indent="-342900">
              <a:buFont typeface="Arial" panose="020B0604020202020204" pitchFamily="34" charset="0"/>
              <a:buChar char="•"/>
            </a:pPr>
            <a:r>
              <a:rPr lang="en-US" sz="2000" dirty="0"/>
              <a:t>A </a:t>
            </a:r>
            <a:r>
              <a:rPr lang="en-US" sz="2000" b="1" dirty="0"/>
              <a:t>runlevel</a:t>
            </a:r>
            <a:r>
              <a:rPr lang="en-US" sz="2000" dirty="0"/>
              <a:t> is one of the modes that a Unix -based operating system will run in. Each runlevel has a certain number of services stopped or started, giving the user control over the behavior of the machine</a:t>
            </a:r>
            <a:r>
              <a:rPr lang="en-US" sz="2000" dirty="0" smtClean="0"/>
              <a:t>.</a:t>
            </a:r>
          </a:p>
        </p:txBody>
      </p:sp>
      <p:sp>
        <p:nvSpPr>
          <p:cNvPr id="4" name="날짜 개체 틀 3"/>
          <p:cNvSpPr>
            <a:spLocks noGrp="1"/>
          </p:cNvSpPr>
          <p:nvPr>
            <p:ph type="dt" sz="half" idx="10"/>
          </p:nvPr>
        </p:nvSpPr>
        <p:spPr/>
        <p:txBody>
          <a:bodyPr/>
          <a:lstStyle/>
          <a:p>
            <a:fld id="{F2392FC8-A2F5-4A8A-817A-1FC10E872DD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23</a:t>
            </a:fld>
            <a:endParaRPr lang="en-US"/>
          </a:p>
        </p:txBody>
      </p:sp>
      <p:graphicFrame>
        <p:nvGraphicFramePr>
          <p:cNvPr id="9" name="내용 개체 틀 6"/>
          <p:cNvGraphicFramePr>
            <a:graphicFrameLocks/>
          </p:cNvGraphicFramePr>
          <p:nvPr>
            <p:extLst>
              <p:ext uri="{D42A27DB-BD31-4B8C-83A1-F6EECF244321}">
                <p14:modId xmlns:p14="http://schemas.microsoft.com/office/powerpoint/2010/main" val="1859657955"/>
              </p:ext>
            </p:extLst>
          </p:nvPr>
        </p:nvGraphicFramePr>
        <p:xfrm>
          <a:off x="883616" y="2452428"/>
          <a:ext cx="8271769" cy="3572318"/>
        </p:xfrm>
        <a:graphic>
          <a:graphicData uri="http://schemas.openxmlformats.org/drawingml/2006/table">
            <a:tbl>
              <a:tblPr firstRow="1" bandRow="1">
                <a:tableStyleId>{5C22544A-7EE6-4342-B048-85BDC9FD1C3A}</a:tableStyleId>
              </a:tblPr>
              <a:tblGrid>
                <a:gridCol w="928559">
                  <a:extLst>
                    <a:ext uri="{9D8B030D-6E8A-4147-A177-3AD203B41FA5}">
                      <a16:colId xmlns:a16="http://schemas.microsoft.com/office/drawing/2014/main" val="2946394072"/>
                    </a:ext>
                  </a:extLst>
                </a:gridCol>
                <a:gridCol w="1729047">
                  <a:extLst>
                    <a:ext uri="{9D8B030D-6E8A-4147-A177-3AD203B41FA5}">
                      <a16:colId xmlns:a16="http://schemas.microsoft.com/office/drawing/2014/main" val="1881725520"/>
                    </a:ext>
                  </a:extLst>
                </a:gridCol>
                <a:gridCol w="5614163">
                  <a:extLst>
                    <a:ext uri="{9D8B030D-6E8A-4147-A177-3AD203B41FA5}">
                      <a16:colId xmlns:a16="http://schemas.microsoft.com/office/drawing/2014/main" val="2039964892"/>
                    </a:ext>
                  </a:extLst>
                </a:gridCol>
              </a:tblGrid>
              <a:tr h="370840">
                <a:tc>
                  <a:txBody>
                    <a:bodyPr/>
                    <a:lstStyle/>
                    <a:p>
                      <a:pPr marL="0" algn="ctr" defTabSz="914400" rtl="0" eaLnBrk="1" latinLnBrk="0" hangingPunct="1"/>
                      <a:r>
                        <a:rPr lang="en-US" sz="1800" kern="1200" dirty="0" smtClean="0">
                          <a:solidFill>
                            <a:schemeClr val="dk1"/>
                          </a:solidFill>
                          <a:latin typeface="+mn-lt"/>
                          <a:ea typeface="+mn-ea"/>
                          <a:cs typeface="+mn-cs"/>
                        </a:rPr>
                        <a:t>Level</a:t>
                      </a:r>
                      <a:endParaRPr lang="en-US" sz="1800" kern="1200" dirty="0">
                        <a:solidFill>
                          <a:schemeClr val="dk1"/>
                        </a:solidFill>
                        <a:latin typeface="+mn-lt"/>
                        <a:ea typeface="+mn-ea"/>
                        <a:cs typeface="+mn-cs"/>
                      </a:endParaRPr>
                    </a:p>
                  </a:txBody>
                  <a:tcPr marL="28479" marR="28479" marT="28479" marB="28479" anchor="ctr"/>
                </a:tc>
                <a:tc>
                  <a:txBody>
                    <a:bodyPr/>
                    <a:lstStyle/>
                    <a:p>
                      <a:pPr marL="0" algn="ctr" defTabSz="914400" rtl="0" eaLnBrk="1" latinLnBrk="0" hangingPunct="1"/>
                      <a:r>
                        <a:rPr lang="en-US" sz="1800" kern="1200" dirty="0">
                          <a:solidFill>
                            <a:schemeClr val="dk1"/>
                          </a:solidFill>
                          <a:latin typeface="+mn-lt"/>
                          <a:ea typeface="+mn-ea"/>
                          <a:cs typeface="+mn-cs"/>
                        </a:rPr>
                        <a:t>Mode</a:t>
                      </a:r>
                    </a:p>
                  </a:txBody>
                  <a:tcPr marL="28479" marR="28479" marT="28479" marB="28479" anchor="ctr"/>
                </a:tc>
                <a:tc>
                  <a:txBody>
                    <a:bodyPr/>
                    <a:lstStyle/>
                    <a:p>
                      <a:pPr marL="0" algn="ctr" defTabSz="914400" rtl="0" eaLnBrk="1" latinLnBrk="0" hangingPunct="1"/>
                      <a:r>
                        <a:rPr lang="en-US" sz="1800" kern="1200" dirty="0">
                          <a:solidFill>
                            <a:schemeClr val="dk1"/>
                          </a:solidFill>
                          <a:latin typeface="+mn-lt"/>
                          <a:ea typeface="+mn-ea"/>
                          <a:cs typeface="+mn-cs"/>
                        </a:rPr>
                        <a:t>Action</a:t>
                      </a:r>
                    </a:p>
                  </a:txBody>
                  <a:tcPr marL="28479" marR="28479" marT="28479" marB="28479" anchor="ctr"/>
                </a:tc>
                <a:extLst>
                  <a:ext uri="{0D108BD9-81ED-4DB2-BD59-A6C34878D82A}">
                    <a16:rowId xmlns:a16="http://schemas.microsoft.com/office/drawing/2014/main" val="1589227319"/>
                  </a:ext>
                </a:extLst>
              </a:tr>
              <a:tr h="370840">
                <a:tc>
                  <a:txBody>
                    <a:bodyPr/>
                    <a:lstStyle/>
                    <a:p>
                      <a:pPr marL="0" algn="ctr" defTabSz="914400" rtl="0" eaLnBrk="1" latinLnBrk="0" hangingPunct="1"/>
                      <a:r>
                        <a:rPr lang="en-US" sz="1800" kern="1200" dirty="0">
                          <a:solidFill>
                            <a:schemeClr val="dk1"/>
                          </a:solidFill>
                          <a:latin typeface="+mn-lt"/>
                          <a:ea typeface="+mn-ea"/>
                          <a:cs typeface="+mn-cs"/>
                        </a:rPr>
                        <a:t>0</a:t>
                      </a:r>
                    </a:p>
                  </a:txBody>
                  <a:tcPr marL="28479" marR="28479" marT="28479" marB="28479" anchor="ctr"/>
                </a:tc>
                <a:tc>
                  <a:txBody>
                    <a:bodyPr/>
                    <a:lstStyle/>
                    <a:p>
                      <a:pPr marL="0" algn="l" defTabSz="914400" rtl="0" eaLnBrk="1" latinLnBrk="0" hangingPunct="1"/>
                      <a:r>
                        <a:rPr lang="en-US" sz="1800" kern="1200" dirty="0">
                          <a:solidFill>
                            <a:schemeClr val="dk1"/>
                          </a:solidFill>
                          <a:latin typeface="+mn-lt"/>
                          <a:ea typeface="+mn-ea"/>
                          <a:cs typeface="+mn-cs"/>
                        </a:rPr>
                        <a:t>Halt</a:t>
                      </a:r>
                    </a:p>
                  </a:txBody>
                  <a:tcPr marL="28479" marR="28479" marT="28479" marB="28479" anchor="ctr"/>
                </a:tc>
                <a:tc>
                  <a:txBody>
                    <a:bodyPr/>
                    <a:lstStyle/>
                    <a:p>
                      <a:pPr marL="0" algn="l" defTabSz="914400" rtl="0" eaLnBrk="1" latinLnBrk="0" hangingPunct="1"/>
                      <a:r>
                        <a:rPr lang="en-US" sz="1800" kern="1200">
                          <a:solidFill>
                            <a:schemeClr val="dk1"/>
                          </a:solidFill>
                          <a:latin typeface="+mn-lt"/>
                          <a:ea typeface="+mn-ea"/>
                          <a:cs typeface="+mn-cs"/>
                        </a:rPr>
                        <a:t>Shuts down system</a:t>
                      </a:r>
                    </a:p>
                  </a:txBody>
                  <a:tcPr marL="28479" marR="28479" marT="28479" marB="28479" anchor="ctr"/>
                </a:tc>
                <a:extLst>
                  <a:ext uri="{0D108BD9-81ED-4DB2-BD59-A6C34878D82A}">
                    <a16:rowId xmlns:a16="http://schemas.microsoft.com/office/drawing/2014/main" val="1855123632"/>
                  </a:ext>
                </a:extLst>
              </a:tr>
              <a:tr h="370840">
                <a:tc>
                  <a:txBody>
                    <a:bodyPr/>
                    <a:lstStyle/>
                    <a:p>
                      <a:pPr marL="0" algn="ctr" defTabSz="914400" rtl="0" eaLnBrk="1" latinLnBrk="0" hangingPunct="1"/>
                      <a:r>
                        <a:rPr lang="en-US" sz="1800" kern="1200" dirty="0">
                          <a:solidFill>
                            <a:schemeClr val="dk1"/>
                          </a:solidFill>
                          <a:latin typeface="+mn-lt"/>
                          <a:ea typeface="+mn-ea"/>
                          <a:cs typeface="+mn-cs"/>
                        </a:rPr>
                        <a:t>1</a:t>
                      </a:r>
                    </a:p>
                  </a:txBody>
                  <a:tcPr marL="28479" marR="28479" marT="28479" marB="28479" anchor="ctr"/>
                </a:tc>
                <a:tc>
                  <a:txBody>
                    <a:bodyPr/>
                    <a:lstStyle/>
                    <a:p>
                      <a:pPr marL="0" algn="l" defTabSz="914400" rtl="0" eaLnBrk="1" latinLnBrk="0" hangingPunct="1"/>
                      <a:r>
                        <a:rPr lang="en-US" sz="1800" kern="1200" dirty="0" smtClean="0">
                          <a:solidFill>
                            <a:schemeClr val="dk1"/>
                          </a:solidFill>
                          <a:latin typeface="+mn-lt"/>
                          <a:ea typeface="+mn-ea"/>
                          <a:cs typeface="+mn-cs"/>
                        </a:rPr>
                        <a:t>Single-User</a:t>
                      </a:r>
                      <a:endParaRPr lang="en-US" sz="1800" kern="1200" dirty="0">
                        <a:solidFill>
                          <a:schemeClr val="dk1"/>
                        </a:solidFill>
                        <a:latin typeface="+mn-lt"/>
                        <a:ea typeface="+mn-ea"/>
                        <a:cs typeface="+mn-cs"/>
                      </a:endParaRPr>
                    </a:p>
                  </a:txBody>
                  <a:tcPr marL="28479" marR="28479" marT="28479" marB="28479" anchor="ctr"/>
                </a:tc>
                <a:tc>
                  <a:txBody>
                    <a:bodyPr/>
                    <a:lstStyle/>
                    <a:p>
                      <a:pPr marL="0" algn="l" defTabSz="914400" rtl="0" eaLnBrk="1" latinLnBrk="0" hangingPunct="1"/>
                      <a:r>
                        <a:rPr lang="en-US" sz="1800" b="0" i="0" kern="1200" dirty="0" smtClean="0">
                          <a:solidFill>
                            <a:schemeClr val="dk1"/>
                          </a:solidFill>
                          <a:effectLst/>
                          <a:latin typeface="+mn-lt"/>
                          <a:ea typeface="+mn-ea"/>
                          <a:cs typeface="+mn-cs"/>
                        </a:rPr>
                        <a:t>Mode for administrative tasks.</a:t>
                      </a:r>
                      <a:endParaRPr lang="en-US" sz="1800" kern="1200" dirty="0">
                        <a:solidFill>
                          <a:schemeClr val="dk1"/>
                        </a:solidFill>
                        <a:latin typeface="+mn-lt"/>
                        <a:ea typeface="+mn-ea"/>
                        <a:cs typeface="+mn-cs"/>
                      </a:endParaRPr>
                    </a:p>
                  </a:txBody>
                  <a:tcPr marL="28479" marR="28479" marT="28479" marB="28479" anchor="ctr"/>
                </a:tc>
                <a:extLst>
                  <a:ext uri="{0D108BD9-81ED-4DB2-BD59-A6C34878D82A}">
                    <a16:rowId xmlns:a16="http://schemas.microsoft.com/office/drawing/2014/main" val="2951539129"/>
                  </a:ext>
                </a:extLst>
              </a:tr>
              <a:tr h="370840">
                <a:tc>
                  <a:txBody>
                    <a:bodyPr/>
                    <a:lstStyle/>
                    <a:p>
                      <a:pPr marL="0" algn="ctr" defTabSz="914400" rtl="0" eaLnBrk="1" latinLnBrk="0" hangingPunct="1"/>
                      <a:r>
                        <a:rPr lang="en-US" sz="1800" kern="1200" dirty="0">
                          <a:solidFill>
                            <a:schemeClr val="dk1"/>
                          </a:solidFill>
                          <a:latin typeface="+mn-lt"/>
                          <a:ea typeface="+mn-ea"/>
                          <a:cs typeface="+mn-cs"/>
                        </a:rPr>
                        <a:t>2</a:t>
                      </a:r>
                    </a:p>
                  </a:txBody>
                  <a:tcPr marL="28479" marR="28479" marT="28479" marB="28479" anchor="ctr"/>
                </a:tc>
                <a:tc>
                  <a:txBody>
                    <a:bodyPr/>
                    <a:lstStyle/>
                    <a:p>
                      <a:pPr marL="0" algn="l" defTabSz="914400" rtl="0" eaLnBrk="1" latinLnBrk="0" hangingPunct="1"/>
                      <a:r>
                        <a:rPr lang="en-US" sz="1800" kern="1200" dirty="0" smtClean="0">
                          <a:solidFill>
                            <a:schemeClr val="dk1"/>
                          </a:solidFill>
                          <a:latin typeface="+mn-lt"/>
                          <a:ea typeface="+mn-ea"/>
                          <a:cs typeface="+mn-cs"/>
                        </a:rPr>
                        <a:t>Multi-User</a:t>
                      </a:r>
                      <a:endParaRPr lang="en-US" sz="1800" kern="1200" dirty="0">
                        <a:solidFill>
                          <a:schemeClr val="dk1"/>
                        </a:solidFill>
                        <a:latin typeface="+mn-lt"/>
                        <a:ea typeface="+mn-ea"/>
                        <a:cs typeface="+mn-cs"/>
                      </a:endParaRPr>
                    </a:p>
                  </a:txBody>
                  <a:tcPr marL="28479" marR="28479" marT="28479" marB="28479" anchor="ctr"/>
                </a:tc>
                <a:tc>
                  <a:txBody>
                    <a:bodyPr/>
                    <a:lstStyle/>
                    <a:p>
                      <a:pPr marL="0" algn="l" defTabSz="914400" rtl="0" eaLnBrk="1" latinLnBrk="0" hangingPunct="1"/>
                      <a:r>
                        <a:rPr lang="en-US" sz="1800" kern="1200" dirty="0">
                          <a:solidFill>
                            <a:schemeClr val="dk1"/>
                          </a:solidFill>
                          <a:latin typeface="+mn-lt"/>
                          <a:ea typeface="+mn-ea"/>
                          <a:cs typeface="+mn-cs"/>
                        </a:rPr>
                        <a:t>Does not configure network interfaces or start daemons.</a:t>
                      </a:r>
                    </a:p>
                  </a:txBody>
                  <a:tcPr marL="28479" marR="28479" marT="28479" marB="28479" anchor="ctr"/>
                </a:tc>
                <a:extLst>
                  <a:ext uri="{0D108BD9-81ED-4DB2-BD59-A6C34878D82A}">
                    <a16:rowId xmlns:a16="http://schemas.microsoft.com/office/drawing/2014/main" val="2241427673"/>
                  </a:ext>
                </a:extLst>
              </a:tr>
              <a:tr h="370840">
                <a:tc>
                  <a:txBody>
                    <a:bodyPr/>
                    <a:lstStyle/>
                    <a:p>
                      <a:pPr marL="0" algn="ctr" defTabSz="914400" rtl="0" eaLnBrk="1" latinLnBrk="0" hangingPunct="1"/>
                      <a:r>
                        <a:rPr lang="en-US" sz="1800" kern="1200" dirty="0">
                          <a:solidFill>
                            <a:schemeClr val="dk1"/>
                          </a:solidFill>
                          <a:latin typeface="+mn-lt"/>
                          <a:ea typeface="+mn-ea"/>
                          <a:cs typeface="+mn-cs"/>
                        </a:rPr>
                        <a:t>3</a:t>
                      </a:r>
                    </a:p>
                  </a:txBody>
                  <a:tcPr marL="28479" marR="28479" marT="28479" marB="28479" anchor="ctr"/>
                </a:tc>
                <a:tc>
                  <a:txBody>
                    <a:bodyPr/>
                    <a:lstStyle/>
                    <a:p>
                      <a:pPr marL="0" algn="l" defTabSz="914400" rtl="0" eaLnBrk="1" latinLnBrk="0" hangingPunct="1"/>
                      <a:r>
                        <a:rPr lang="en-US" sz="1800" kern="1200" dirty="0" smtClean="0">
                          <a:solidFill>
                            <a:schemeClr val="dk1"/>
                          </a:solidFill>
                          <a:latin typeface="+mn-lt"/>
                          <a:ea typeface="+mn-ea"/>
                          <a:cs typeface="+mn-cs"/>
                        </a:rPr>
                        <a:t>Multi-User </a:t>
                      </a:r>
                      <a:r>
                        <a:rPr lang="en-US" sz="1800" kern="1200" dirty="0">
                          <a:solidFill>
                            <a:schemeClr val="dk1"/>
                          </a:solidFill>
                          <a:latin typeface="+mn-lt"/>
                          <a:ea typeface="+mn-ea"/>
                          <a:cs typeface="+mn-cs"/>
                        </a:rPr>
                        <a:t>with Networking</a:t>
                      </a:r>
                    </a:p>
                  </a:txBody>
                  <a:tcPr marL="28479" marR="28479" marT="28479" marB="28479" anchor="ctr"/>
                </a:tc>
                <a:tc>
                  <a:txBody>
                    <a:bodyPr/>
                    <a:lstStyle/>
                    <a:p>
                      <a:pPr marL="0" algn="l" defTabSz="914400" rtl="0" eaLnBrk="1" latinLnBrk="0" hangingPunct="1"/>
                      <a:r>
                        <a:rPr lang="en-US" sz="1800" kern="1200" dirty="0">
                          <a:solidFill>
                            <a:schemeClr val="dk1"/>
                          </a:solidFill>
                          <a:latin typeface="+mn-lt"/>
                          <a:ea typeface="+mn-ea"/>
                          <a:cs typeface="+mn-cs"/>
                        </a:rPr>
                        <a:t>Starts the system normally.</a:t>
                      </a:r>
                    </a:p>
                  </a:txBody>
                  <a:tcPr marL="28479" marR="28479" marT="28479" marB="28479" anchor="ctr"/>
                </a:tc>
                <a:extLst>
                  <a:ext uri="{0D108BD9-81ED-4DB2-BD59-A6C34878D82A}">
                    <a16:rowId xmlns:a16="http://schemas.microsoft.com/office/drawing/2014/main" val="3652375310"/>
                  </a:ext>
                </a:extLst>
              </a:tr>
              <a:tr h="370840">
                <a:tc>
                  <a:txBody>
                    <a:bodyPr/>
                    <a:lstStyle/>
                    <a:p>
                      <a:pPr marL="0" algn="ctr" defTabSz="914400" rtl="0" eaLnBrk="1" latinLnBrk="0" hangingPunct="1"/>
                      <a:r>
                        <a:rPr lang="en-US" sz="1800" kern="1200" dirty="0">
                          <a:solidFill>
                            <a:schemeClr val="dk1"/>
                          </a:solidFill>
                          <a:latin typeface="+mn-lt"/>
                          <a:ea typeface="+mn-ea"/>
                          <a:cs typeface="+mn-cs"/>
                        </a:rPr>
                        <a:t>4</a:t>
                      </a:r>
                    </a:p>
                  </a:txBody>
                  <a:tcPr marL="28479" marR="28479" marT="28479" marB="28479" anchor="ctr"/>
                </a:tc>
                <a:tc>
                  <a:txBody>
                    <a:bodyPr/>
                    <a:lstStyle/>
                    <a:p>
                      <a:pPr marL="0" algn="l" defTabSz="914400" rtl="0" eaLnBrk="1" latinLnBrk="0" hangingPunct="1"/>
                      <a:r>
                        <a:rPr lang="en-US" sz="1800" kern="1200" dirty="0" smtClean="0">
                          <a:solidFill>
                            <a:schemeClr val="dk1"/>
                          </a:solidFill>
                          <a:latin typeface="+mn-lt"/>
                          <a:ea typeface="+mn-ea"/>
                          <a:cs typeface="+mn-cs"/>
                        </a:rPr>
                        <a:t>Not used</a:t>
                      </a:r>
                      <a:endParaRPr lang="en-US" sz="1800" kern="1200" dirty="0">
                        <a:solidFill>
                          <a:schemeClr val="dk1"/>
                        </a:solidFill>
                        <a:latin typeface="+mn-lt"/>
                        <a:ea typeface="+mn-ea"/>
                        <a:cs typeface="+mn-cs"/>
                      </a:endParaRPr>
                    </a:p>
                  </a:txBody>
                  <a:tcPr marL="28479" marR="28479" marT="28479" marB="28479" anchor="ctr"/>
                </a:tc>
                <a:tc>
                  <a:txBody>
                    <a:bodyPr/>
                    <a:lstStyle/>
                    <a:p>
                      <a:pPr marL="0" algn="l" defTabSz="914400" rtl="0" eaLnBrk="1" latinLnBrk="0" hangingPunct="1"/>
                      <a:r>
                        <a:rPr lang="en-US" sz="1800" kern="1200">
                          <a:solidFill>
                            <a:schemeClr val="dk1"/>
                          </a:solidFill>
                          <a:latin typeface="+mn-lt"/>
                          <a:ea typeface="+mn-ea"/>
                          <a:cs typeface="+mn-cs"/>
                        </a:rPr>
                        <a:t>Not </a:t>
                      </a:r>
                      <a:r>
                        <a:rPr lang="en-US" sz="1800" kern="1200" smtClean="0">
                          <a:solidFill>
                            <a:schemeClr val="dk1"/>
                          </a:solidFill>
                          <a:latin typeface="+mn-lt"/>
                          <a:ea typeface="+mn-ea"/>
                          <a:cs typeface="+mn-cs"/>
                        </a:rPr>
                        <a:t>used/User-definable for special purposes</a:t>
                      </a:r>
                      <a:endParaRPr lang="en-US" sz="1800" kern="1200" dirty="0">
                        <a:solidFill>
                          <a:schemeClr val="dk1"/>
                        </a:solidFill>
                        <a:latin typeface="+mn-lt"/>
                        <a:ea typeface="+mn-ea"/>
                        <a:cs typeface="+mn-cs"/>
                      </a:endParaRPr>
                    </a:p>
                  </a:txBody>
                  <a:tcPr marL="28479" marR="28479" marT="28479" marB="28479" anchor="ctr"/>
                </a:tc>
                <a:extLst>
                  <a:ext uri="{0D108BD9-81ED-4DB2-BD59-A6C34878D82A}">
                    <a16:rowId xmlns:a16="http://schemas.microsoft.com/office/drawing/2014/main" val="481016850"/>
                  </a:ext>
                </a:extLst>
              </a:tr>
              <a:tr h="370840">
                <a:tc>
                  <a:txBody>
                    <a:bodyPr/>
                    <a:lstStyle/>
                    <a:p>
                      <a:pPr marL="0" algn="ctr" defTabSz="914400" rtl="0" eaLnBrk="1" latinLnBrk="0" hangingPunct="1"/>
                      <a:r>
                        <a:rPr lang="en-US" sz="1800" kern="1200" dirty="0">
                          <a:solidFill>
                            <a:schemeClr val="dk1"/>
                          </a:solidFill>
                          <a:latin typeface="+mn-lt"/>
                          <a:ea typeface="+mn-ea"/>
                          <a:cs typeface="+mn-cs"/>
                        </a:rPr>
                        <a:t>5</a:t>
                      </a:r>
                    </a:p>
                  </a:txBody>
                  <a:tcPr marL="28479" marR="28479" marT="28479" marB="28479" anchor="ctr"/>
                </a:tc>
                <a:tc>
                  <a:txBody>
                    <a:bodyPr/>
                    <a:lstStyle/>
                    <a:p>
                      <a:pPr marL="0" algn="l" defTabSz="914400" rtl="0" eaLnBrk="1" latinLnBrk="0" hangingPunct="1"/>
                      <a:r>
                        <a:rPr lang="en-US" sz="1800" kern="1200">
                          <a:solidFill>
                            <a:schemeClr val="dk1"/>
                          </a:solidFill>
                          <a:latin typeface="+mn-lt"/>
                          <a:ea typeface="+mn-ea"/>
                          <a:cs typeface="+mn-cs"/>
                        </a:rPr>
                        <a:t>X11</a:t>
                      </a:r>
                    </a:p>
                  </a:txBody>
                  <a:tcPr marL="28479" marR="28479" marT="28479" marB="28479" anchor="ctr"/>
                </a:tc>
                <a:tc>
                  <a:txBody>
                    <a:bodyPr/>
                    <a:lstStyle/>
                    <a:p>
                      <a:pPr marL="0" algn="l" defTabSz="914400" rtl="0" eaLnBrk="1" latinLnBrk="0" hangingPunct="1"/>
                      <a:r>
                        <a:rPr lang="en-US" sz="1800" kern="1200" dirty="0">
                          <a:solidFill>
                            <a:schemeClr val="dk1"/>
                          </a:solidFill>
                          <a:latin typeface="+mn-lt"/>
                          <a:ea typeface="+mn-ea"/>
                          <a:cs typeface="+mn-cs"/>
                        </a:rPr>
                        <a:t>As runlevel 3 + display manager(X)</a:t>
                      </a:r>
                    </a:p>
                  </a:txBody>
                  <a:tcPr marL="28479" marR="28479" marT="28479" marB="28479" anchor="ctr"/>
                </a:tc>
                <a:extLst>
                  <a:ext uri="{0D108BD9-81ED-4DB2-BD59-A6C34878D82A}">
                    <a16:rowId xmlns:a16="http://schemas.microsoft.com/office/drawing/2014/main" val="622843133"/>
                  </a:ext>
                </a:extLst>
              </a:tr>
              <a:tr h="370840">
                <a:tc>
                  <a:txBody>
                    <a:bodyPr/>
                    <a:lstStyle/>
                    <a:p>
                      <a:pPr marL="0" algn="ctr" defTabSz="914400" rtl="0" eaLnBrk="1" latinLnBrk="0" hangingPunct="1"/>
                      <a:r>
                        <a:rPr lang="en-US" sz="1800" kern="1200" dirty="0">
                          <a:solidFill>
                            <a:schemeClr val="dk1"/>
                          </a:solidFill>
                          <a:latin typeface="+mn-lt"/>
                          <a:ea typeface="+mn-ea"/>
                          <a:cs typeface="+mn-cs"/>
                        </a:rPr>
                        <a:t>6</a:t>
                      </a:r>
                    </a:p>
                  </a:txBody>
                  <a:tcPr marL="28479" marR="28479" marT="28479" marB="28479" anchor="ctr"/>
                </a:tc>
                <a:tc>
                  <a:txBody>
                    <a:bodyPr/>
                    <a:lstStyle/>
                    <a:p>
                      <a:pPr marL="0" algn="l" defTabSz="914400" rtl="0" eaLnBrk="1" latinLnBrk="0" hangingPunct="1"/>
                      <a:r>
                        <a:rPr lang="en-US" sz="1800" kern="1200">
                          <a:solidFill>
                            <a:schemeClr val="dk1"/>
                          </a:solidFill>
                          <a:latin typeface="+mn-lt"/>
                          <a:ea typeface="+mn-ea"/>
                          <a:cs typeface="+mn-cs"/>
                        </a:rPr>
                        <a:t>Reboot</a:t>
                      </a:r>
                    </a:p>
                  </a:txBody>
                  <a:tcPr marL="28479" marR="28479" marT="28479" marB="28479" anchor="ctr"/>
                </a:tc>
                <a:tc>
                  <a:txBody>
                    <a:bodyPr/>
                    <a:lstStyle/>
                    <a:p>
                      <a:pPr marL="0" algn="l" defTabSz="914400" rtl="0" eaLnBrk="1" latinLnBrk="0" hangingPunct="1"/>
                      <a:r>
                        <a:rPr lang="en-US" sz="1800" kern="1200" dirty="0">
                          <a:solidFill>
                            <a:schemeClr val="dk1"/>
                          </a:solidFill>
                          <a:latin typeface="+mn-lt"/>
                          <a:ea typeface="+mn-ea"/>
                          <a:cs typeface="+mn-cs"/>
                        </a:rPr>
                        <a:t>Reboots the system</a:t>
                      </a:r>
                    </a:p>
                  </a:txBody>
                  <a:tcPr marL="28479" marR="28479" marT="28479" marB="28479" anchor="ctr"/>
                </a:tc>
                <a:extLst>
                  <a:ext uri="{0D108BD9-81ED-4DB2-BD59-A6C34878D82A}">
                    <a16:rowId xmlns:a16="http://schemas.microsoft.com/office/drawing/2014/main" val="1390019610"/>
                  </a:ext>
                </a:extLst>
              </a:tr>
              <a:tr h="370840">
                <a:tc>
                  <a:txBody>
                    <a:bodyPr/>
                    <a:lstStyle/>
                    <a:p>
                      <a:pPr marL="0" algn="ctr" defTabSz="914400" rtl="0" eaLnBrk="1" latinLnBrk="0" hangingPunct="1"/>
                      <a:r>
                        <a:rPr lang="en-US" sz="1800" kern="1200" dirty="0" smtClean="0">
                          <a:solidFill>
                            <a:schemeClr val="dk1"/>
                          </a:solidFill>
                          <a:latin typeface="+mn-lt"/>
                          <a:ea typeface="+mn-ea"/>
                          <a:cs typeface="+mn-cs"/>
                        </a:rPr>
                        <a:t>s</a:t>
                      </a:r>
                      <a:r>
                        <a:rPr lang="en-US" sz="1800" kern="1200" baseline="0" dirty="0" smtClean="0">
                          <a:solidFill>
                            <a:schemeClr val="dk1"/>
                          </a:solidFill>
                          <a:latin typeface="+mn-lt"/>
                          <a:ea typeface="+mn-ea"/>
                          <a:cs typeface="+mn-cs"/>
                        </a:rPr>
                        <a:t> or S</a:t>
                      </a:r>
                      <a:endParaRPr lang="en-US" sz="1800" kern="1200" dirty="0">
                        <a:solidFill>
                          <a:schemeClr val="dk1"/>
                        </a:solidFill>
                        <a:latin typeface="+mn-lt"/>
                        <a:ea typeface="+mn-ea"/>
                        <a:cs typeface="+mn-cs"/>
                      </a:endParaRPr>
                    </a:p>
                  </a:txBody>
                  <a:tcPr marL="28479" marR="28479" marT="28479" marB="28479" anchor="ctr"/>
                </a:tc>
                <a:tc>
                  <a:txBody>
                    <a:bodyPr/>
                    <a:lstStyle/>
                    <a:p>
                      <a:pPr marL="0" algn="l" defTabSz="914400" rtl="0" eaLnBrk="1" latinLnBrk="0" hangingPunct="1"/>
                      <a:r>
                        <a:rPr lang="en-US" sz="1800" kern="1200" dirty="0" smtClean="0">
                          <a:solidFill>
                            <a:schemeClr val="dk1"/>
                          </a:solidFill>
                          <a:latin typeface="+mn-lt"/>
                          <a:ea typeface="+mn-ea"/>
                          <a:cs typeface="+mn-cs"/>
                        </a:rPr>
                        <a:t>Single-User</a:t>
                      </a:r>
                      <a:endParaRPr lang="en-US" sz="1800" kern="1200" dirty="0">
                        <a:solidFill>
                          <a:schemeClr val="dk1"/>
                        </a:solidFill>
                        <a:latin typeface="+mn-lt"/>
                        <a:ea typeface="+mn-ea"/>
                        <a:cs typeface="+mn-cs"/>
                      </a:endParaRPr>
                    </a:p>
                  </a:txBody>
                  <a:tcPr marL="28479" marR="28479" marT="28479" marB="28479" anchor="ctr"/>
                </a:tc>
                <a:tc>
                  <a:txBody>
                    <a:bodyPr/>
                    <a:lstStyle/>
                    <a:p>
                      <a:pPr marL="0" algn="l" defTabSz="914400" rtl="0" eaLnBrk="1" latinLnBrk="0" hangingPunct="1"/>
                      <a:r>
                        <a:rPr lang="en-US" sz="1800" b="0" i="0" kern="1200" dirty="0" smtClean="0">
                          <a:solidFill>
                            <a:schemeClr val="dk1"/>
                          </a:solidFill>
                          <a:effectLst/>
                          <a:latin typeface="+mn-lt"/>
                          <a:ea typeface="+mn-ea"/>
                          <a:cs typeface="+mn-cs"/>
                        </a:rPr>
                        <a:t>Does not configure network interfaces, or start daemons.</a:t>
                      </a:r>
                      <a:endParaRPr lang="en-US" sz="1800" kern="1200" dirty="0">
                        <a:solidFill>
                          <a:schemeClr val="dk1"/>
                        </a:solidFill>
                        <a:latin typeface="+mn-lt"/>
                        <a:ea typeface="+mn-ea"/>
                        <a:cs typeface="+mn-cs"/>
                      </a:endParaRPr>
                    </a:p>
                  </a:txBody>
                  <a:tcPr marL="28479" marR="28479" marT="28479" marB="28479" anchor="ctr"/>
                </a:tc>
                <a:extLst>
                  <a:ext uri="{0D108BD9-81ED-4DB2-BD59-A6C34878D82A}">
                    <a16:rowId xmlns:a16="http://schemas.microsoft.com/office/drawing/2014/main" val="837121761"/>
                  </a:ext>
                </a:extLst>
              </a:tr>
            </a:tbl>
          </a:graphicData>
        </a:graphic>
      </p:graphicFrame>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631407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Linux booting</a:t>
            </a:r>
            <a:endParaRPr lang="en-US" dirty="0"/>
          </a:p>
        </p:txBody>
      </p:sp>
      <p:sp>
        <p:nvSpPr>
          <p:cNvPr id="3" name="내용 개체 틀 2"/>
          <p:cNvSpPr>
            <a:spLocks noGrp="1"/>
          </p:cNvSpPr>
          <p:nvPr>
            <p:ph idx="1"/>
          </p:nvPr>
        </p:nvSpPr>
        <p:spPr/>
        <p:txBody>
          <a:bodyPr>
            <a:normAutofit lnSpcReduction="10000"/>
          </a:bodyPr>
          <a:lstStyle/>
          <a:p>
            <a:pPr>
              <a:buFont typeface="Arial" panose="020B0604020202020204" pitchFamily="34" charset="0"/>
              <a:buChar char="•"/>
            </a:pPr>
            <a:r>
              <a:rPr lang="ko-KR" altLang="en-US" dirty="0" smtClean="0"/>
              <a:t>디스크 동기화</a:t>
            </a:r>
            <a:endParaRPr lang="en-US" dirty="0" smtClean="0"/>
          </a:p>
          <a:p>
            <a:pPr lvl="1"/>
            <a:r>
              <a:rPr lang="en-US" dirty="0" smtClean="0"/>
              <a:t>sync</a:t>
            </a:r>
          </a:p>
          <a:p>
            <a:pPr>
              <a:buFont typeface="Arial" panose="020B0604020202020204" pitchFamily="34" charset="0"/>
              <a:buChar char="•"/>
            </a:pPr>
            <a:r>
              <a:rPr lang="ko-KR" altLang="en-US" smtClean="0"/>
              <a:t>중지 명령어들</a:t>
            </a:r>
            <a:endParaRPr lang="en-US" altLang="ko-KR" dirty="0" smtClean="0"/>
          </a:p>
          <a:p>
            <a:pPr lvl="1"/>
            <a:r>
              <a:rPr lang="en-US" dirty="0" smtClean="0"/>
              <a:t>init 0</a:t>
            </a:r>
          </a:p>
          <a:p>
            <a:pPr lvl="1"/>
            <a:r>
              <a:rPr lang="en-US" dirty="0" smtClean="0"/>
              <a:t>poweroff</a:t>
            </a:r>
          </a:p>
          <a:p>
            <a:pPr lvl="1"/>
            <a:r>
              <a:rPr lang="en-US" smtClean="0"/>
              <a:t>halt</a:t>
            </a:r>
          </a:p>
          <a:p>
            <a:pPr lvl="1"/>
            <a:r>
              <a:rPr lang="en-US" smtClean="0"/>
              <a:t>shutdown now</a:t>
            </a:r>
            <a:endParaRPr lang="en-US" dirty="0" smtClean="0"/>
          </a:p>
          <a:p>
            <a:pPr>
              <a:buFont typeface="Arial" panose="020B0604020202020204" pitchFamily="34" charset="0"/>
              <a:buChar char="•"/>
            </a:pPr>
            <a:r>
              <a:rPr lang="ko-KR" altLang="en-US" smtClean="0"/>
              <a:t>리부팅 명령어들</a:t>
            </a:r>
            <a:endParaRPr lang="en-US" altLang="ko-KR" dirty="0" smtClean="0"/>
          </a:p>
          <a:p>
            <a:pPr lvl="1"/>
            <a:r>
              <a:rPr lang="en-US" dirty="0" smtClean="0"/>
              <a:t>reboot</a:t>
            </a:r>
          </a:p>
          <a:p>
            <a:pPr lvl="1"/>
            <a:r>
              <a:rPr lang="en-US" dirty="0" smtClean="0"/>
              <a:t>init 6</a:t>
            </a:r>
            <a:endParaRPr lang="en-US" dirty="0"/>
          </a:p>
        </p:txBody>
      </p:sp>
      <p:sp>
        <p:nvSpPr>
          <p:cNvPr id="4" name="날짜 개체 틀 3"/>
          <p:cNvSpPr>
            <a:spLocks noGrp="1"/>
          </p:cNvSpPr>
          <p:nvPr>
            <p:ph type="dt" sz="half" idx="10"/>
          </p:nvPr>
        </p:nvSpPr>
        <p:spPr/>
        <p:txBody>
          <a:bodyPr/>
          <a:lstStyle/>
          <a:p>
            <a:fld id="{81434620-7069-45B8-A1E5-F3270F0EF593}"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24</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810272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Linux</a:t>
            </a:r>
            <a:r>
              <a:rPr lang="ko-KR" altLang="en-US" smtClean="0"/>
              <a:t> </a:t>
            </a:r>
            <a:r>
              <a:rPr lang="ko-KR" altLang="en-US" dirty="0" smtClean="0"/>
              <a:t>주요 명령어</a:t>
            </a:r>
            <a:endParaRPr lang="en-US" dirty="0"/>
          </a:p>
        </p:txBody>
      </p:sp>
      <p:sp>
        <p:nvSpPr>
          <p:cNvPr id="3" name="내용 개체 틀 2"/>
          <p:cNvSpPr>
            <a:spLocks noGrp="1"/>
          </p:cNvSpPr>
          <p:nvPr>
            <p:ph idx="1"/>
          </p:nvPr>
        </p:nvSpPr>
        <p:spPr>
          <a:xfrm>
            <a:off x="681038" y="1255271"/>
            <a:ext cx="8543925" cy="4331713"/>
          </a:xfrm>
        </p:spPr>
        <p:txBody>
          <a:bodyPr>
            <a:normAutofit fontScale="92500" lnSpcReduction="10000"/>
          </a:bodyPr>
          <a:lstStyle/>
          <a:p>
            <a:r>
              <a:rPr lang="en-US" altLang="ko-KR" smtClean="0"/>
              <a:t>Linux</a:t>
            </a:r>
            <a:r>
              <a:rPr lang="ko-KR" altLang="en-US" smtClean="0"/>
              <a:t> </a:t>
            </a:r>
            <a:r>
              <a:rPr lang="ko-KR" altLang="en-US" dirty="0" smtClean="0"/>
              <a:t>주요 명령어</a:t>
            </a:r>
            <a:endParaRPr lang="en-US" dirty="0" smtClean="0"/>
          </a:p>
          <a:p>
            <a:pPr lvl="1"/>
            <a:r>
              <a:rPr lang="en-US" sz="1800" smtClean="0">
                <a:hlinkClick r:id="rId2"/>
              </a:rPr>
              <a:t>http</a:t>
            </a:r>
            <a:r>
              <a:rPr lang="en-US" sz="1800" dirty="0">
                <a:hlinkClick r:id="rId2"/>
              </a:rPr>
              <a:t>://</a:t>
            </a:r>
            <a:r>
              <a:rPr lang="en-US" sz="1800" dirty="0" smtClean="0">
                <a:hlinkClick r:id="rId2"/>
              </a:rPr>
              <a:t>www.usm.uni-muenchen.de/people/puls/lessons/intro_general/Linux/Linux_for_beginners.pdf</a:t>
            </a:r>
            <a:endParaRPr lang="en-US" dirty="0" smtClean="0"/>
          </a:p>
          <a:p>
            <a:r>
              <a:rPr lang="en-US" dirty="0" smtClean="0"/>
              <a:t>Book</a:t>
            </a:r>
          </a:p>
          <a:p>
            <a:pPr lvl="1"/>
            <a:r>
              <a:rPr lang="en-US" dirty="0" smtClean="0"/>
              <a:t>Unix Power Tools, 3</a:t>
            </a:r>
            <a:r>
              <a:rPr lang="en-US" baseline="30000" dirty="0" smtClean="0"/>
              <a:t>rd</a:t>
            </a:r>
            <a:r>
              <a:rPr lang="en-US" dirty="0" smtClean="0"/>
              <a:t> ed.</a:t>
            </a:r>
          </a:p>
          <a:p>
            <a:pPr lvl="2"/>
            <a:r>
              <a:rPr lang="en-US" dirty="0"/>
              <a:t>By </a:t>
            </a:r>
            <a:r>
              <a:rPr lang="en-US"/>
              <a:t>Mike </a:t>
            </a:r>
            <a:r>
              <a:rPr lang="en-US" smtClean="0"/>
              <a:t>Loukides</a:t>
            </a:r>
            <a:endParaRPr lang="en-US" dirty="0" smtClean="0"/>
          </a:p>
          <a:p>
            <a:pPr lvl="2"/>
            <a:r>
              <a:rPr lang="en-US" dirty="0"/>
              <a:t>Publisher: O'Reilly </a:t>
            </a:r>
            <a:r>
              <a:rPr lang="en-US" dirty="0" smtClean="0"/>
              <a:t>Media</a:t>
            </a:r>
            <a:endParaRPr lang="en-US" dirty="0"/>
          </a:p>
          <a:p>
            <a:pPr lvl="2"/>
            <a:r>
              <a:rPr lang="en-US" dirty="0"/>
              <a:t>Release Date: February </a:t>
            </a:r>
            <a:r>
              <a:rPr lang="en-US" dirty="0" smtClean="0"/>
              <a:t>2009</a:t>
            </a:r>
            <a:endParaRPr lang="en-US" dirty="0"/>
          </a:p>
          <a:p>
            <a:pPr lvl="2"/>
            <a:r>
              <a:rPr lang="en-US" dirty="0"/>
              <a:t>Pages: </a:t>
            </a:r>
            <a:r>
              <a:rPr lang="en-US" dirty="0" smtClean="0"/>
              <a:t>1160</a:t>
            </a:r>
          </a:p>
          <a:p>
            <a:pPr lvl="2"/>
            <a:r>
              <a:rPr lang="en-US" dirty="0">
                <a:hlinkClick r:id="rId3"/>
              </a:rPr>
              <a:t>http://</a:t>
            </a:r>
            <a:r>
              <a:rPr lang="en-US" dirty="0" smtClean="0">
                <a:hlinkClick r:id="rId3"/>
              </a:rPr>
              <a:t>shop.oreilly.com/product/9780596003302.do</a:t>
            </a:r>
            <a:endParaRPr lang="en-US" dirty="0" smtClean="0"/>
          </a:p>
        </p:txBody>
      </p:sp>
      <p:sp>
        <p:nvSpPr>
          <p:cNvPr id="4" name="날짜 개체 틀 3"/>
          <p:cNvSpPr>
            <a:spLocks noGrp="1"/>
          </p:cNvSpPr>
          <p:nvPr>
            <p:ph type="dt" sz="half" idx="10"/>
          </p:nvPr>
        </p:nvSpPr>
        <p:spPr/>
        <p:txBody>
          <a:bodyPr/>
          <a:lstStyle/>
          <a:p>
            <a:fld id="{C66E9FDA-A60C-4A2D-B12E-1F75F89E899E}"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25</a:t>
            </a:fld>
            <a:endParaRPr lang="en-US"/>
          </a:p>
        </p:txBody>
      </p:sp>
      <p:pic>
        <p:nvPicPr>
          <p:cNvPr id="1030" name="Picture 6" descr="https://images-na.ssl-images-amazon.com/images/I/51TNpdRGZ7L._SX379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4308" y="2701833"/>
            <a:ext cx="1750655" cy="2292853"/>
          </a:xfrm>
          <a:prstGeom prst="rect">
            <a:avLst/>
          </a:prstGeom>
          <a:noFill/>
          <a:extLst>
            <a:ext uri="{909E8E84-426E-40DD-AFC4-6F175D3DCCD1}">
              <a14:hiddenFill xmlns:a14="http://schemas.microsoft.com/office/drawing/2010/main">
                <a:solidFill>
                  <a:srgbClr val="FFFFFF"/>
                </a:solidFill>
              </a14:hiddenFill>
            </a:ext>
          </a:extLst>
        </p:spPr>
      </p:pic>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674192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User/Group</a:t>
            </a:r>
            <a:endParaRPr lang="ko-KR" altLang="en-US" dirty="0"/>
          </a:p>
        </p:txBody>
      </p:sp>
      <p:sp>
        <p:nvSpPr>
          <p:cNvPr id="3" name="내용 개체 틀 2"/>
          <p:cNvSpPr>
            <a:spLocks noGrp="1"/>
          </p:cNvSpPr>
          <p:nvPr>
            <p:ph idx="1"/>
          </p:nvPr>
        </p:nvSpPr>
        <p:spPr>
          <a:xfrm>
            <a:off x="681038" y="1196752"/>
            <a:ext cx="8686800" cy="1152128"/>
          </a:xfrm>
        </p:spPr>
        <p:txBody>
          <a:bodyPr>
            <a:normAutofit lnSpcReduction="10000"/>
          </a:bodyPr>
          <a:lstStyle/>
          <a:p>
            <a:pPr>
              <a:lnSpc>
                <a:spcPct val="110000"/>
              </a:lnSpc>
            </a:pPr>
            <a:r>
              <a:rPr lang="ko-KR" altLang="en-US"/>
              <a:t>유닉스의 </a:t>
            </a:r>
            <a:r>
              <a:rPr lang="ko-KR" altLang="en-US" smtClean="0"/>
              <a:t>사용자는 </a:t>
            </a:r>
            <a:r>
              <a:rPr lang="ko-KR" altLang="en-US" dirty="0"/>
              <a:t>홈 </a:t>
            </a:r>
            <a:r>
              <a:rPr lang="ko-KR" altLang="en-US"/>
              <a:t>디렉터리를 </a:t>
            </a:r>
            <a:r>
              <a:rPr lang="ko-KR" altLang="en-US" smtClean="0"/>
              <a:t>가진다</a:t>
            </a:r>
            <a:r>
              <a:rPr lang="en-US" altLang="ko-KR" smtClean="0"/>
              <a:t>.</a:t>
            </a:r>
          </a:p>
          <a:p>
            <a:pPr>
              <a:lnSpc>
                <a:spcPct val="110000"/>
              </a:lnSpc>
            </a:pPr>
            <a:r>
              <a:rPr lang="ko-KR" altLang="en-US" smtClean="0"/>
              <a:t>파일을 조회</a:t>
            </a:r>
            <a:r>
              <a:rPr lang="en-US" altLang="ko-KR" dirty="0"/>
              <a:t>/</a:t>
            </a:r>
            <a:r>
              <a:rPr lang="ko-KR" altLang="en-US" dirty="0"/>
              <a:t>수정</a:t>
            </a:r>
            <a:r>
              <a:rPr lang="en-US" altLang="ko-KR" dirty="0"/>
              <a:t>/</a:t>
            </a:r>
            <a:r>
              <a:rPr lang="ko-KR" altLang="en-US" dirty="0"/>
              <a:t>실행에 </a:t>
            </a:r>
            <a:r>
              <a:rPr lang="ko-KR" altLang="en-US"/>
              <a:t>관한 </a:t>
            </a:r>
            <a:r>
              <a:rPr lang="ko-KR" altLang="en-US" smtClean="0"/>
              <a:t>권한을 가진다</a:t>
            </a:r>
            <a:r>
              <a:rPr lang="en-US" altLang="ko-KR" smtClean="0"/>
              <a:t>.</a:t>
            </a:r>
            <a:endParaRPr lang="en-US" altLang="ko-KR" dirty="0"/>
          </a:p>
          <a:p>
            <a:pPr>
              <a:lnSpc>
                <a:spcPct val="110000"/>
              </a:lnSpc>
            </a:pPr>
            <a:endParaRPr lang="ko-KR" altLang="en-US" dirty="0"/>
          </a:p>
        </p:txBody>
      </p:sp>
      <p:sp>
        <p:nvSpPr>
          <p:cNvPr id="4" name="내용 개체 틀 2"/>
          <p:cNvSpPr txBox="1">
            <a:spLocks/>
          </p:cNvSpPr>
          <p:nvPr/>
        </p:nvSpPr>
        <p:spPr>
          <a:xfrm>
            <a:off x="681038" y="2600765"/>
            <a:ext cx="8941194" cy="2170017"/>
          </a:xfrm>
          <a:prstGeom prst="rect">
            <a:avLst/>
          </a:prstGeom>
          <a:ln>
            <a:solidFill>
              <a:schemeClr val="accent1"/>
            </a:solidFill>
          </a:ln>
        </p:spPr>
        <p:txBody>
          <a:bodyPr vert="horz">
            <a:normAutofit/>
          </a:bodyPr>
          <a:lstStyle/>
          <a:p>
            <a:pPr marL="342900" indent="-342900" defTabSz="914400" latinLnBrk="1">
              <a:spcBef>
                <a:spcPct val="20000"/>
              </a:spcBef>
              <a:buClr>
                <a:schemeClr val="accent1"/>
              </a:buClr>
              <a:buSzPct val="70000"/>
              <a:buFont typeface="Calibri" panose="020F0502020204030204" pitchFamily="34" charset="0"/>
              <a:buChar char="$"/>
              <a:defRPr/>
            </a:pPr>
            <a:r>
              <a:rPr lang="en-US" altLang="ko-KR" sz="2400">
                <a:solidFill>
                  <a:schemeClr val="tx2"/>
                </a:solidFill>
              </a:rPr>
              <a:t>sudo addgroup newGroup     : </a:t>
            </a:r>
            <a:r>
              <a:rPr lang="ko-KR" altLang="en-US" sz="2400">
                <a:solidFill>
                  <a:schemeClr val="tx2"/>
                </a:solidFill>
              </a:rPr>
              <a:t>그룹 추가</a:t>
            </a:r>
            <a:endParaRPr lang="en-US" altLang="ko-KR" sz="2400" smtClean="0">
              <a:solidFill>
                <a:schemeClr val="tx2"/>
              </a:solidFill>
            </a:endParaRPr>
          </a:p>
          <a:p>
            <a:pPr marL="342900" indent="-342900" defTabSz="914400" latinLnBrk="1">
              <a:spcBef>
                <a:spcPct val="20000"/>
              </a:spcBef>
              <a:buClr>
                <a:schemeClr val="accent1"/>
              </a:buClr>
              <a:buSzPct val="70000"/>
              <a:buFont typeface="Calibri" panose="020F0502020204030204" pitchFamily="34" charset="0"/>
              <a:buChar char="$"/>
              <a:defRPr/>
            </a:pPr>
            <a:r>
              <a:rPr lang="en-US" altLang="ko-KR" sz="2400" smtClean="0">
                <a:solidFill>
                  <a:schemeClr val="tx2"/>
                </a:solidFill>
              </a:rPr>
              <a:t>sudo </a:t>
            </a:r>
            <a:r>
              <a:rPr lang="en-US" altLang="ko-KR" sz="2400">
                <a:solidFill>
                  <a:schemeClr val="tx2"/>
                </a:solidFill>
              </a:rPr>
              <a:t>useradd -g newGroup </a:t>
            </a:r>
            <a:r>
              <a:rPr lang="en-US" altLang="ko-KR" sz="2400" b="1" smtClean="0">
                <a:solidFill>
                  <a:srgbClr val="FF0000"/>
                </a:solidFill>
              </a:rPr>
              <a:t>--create-home</a:t>
            </a:r>
            <a:r>
              <a:rPr lang="en-US" altLang="ko-KR" sz="2400" smtClean="0">
                <a:solidFill>
                  <a:schemeClr val="tx2"/>
                </a:solidFill>
              </a:rPr>
              <a:t> newUser : </a:t>
            </a:r>
            <a:r>
              <a:rPr lang="ko-KR" altLang="en-US" sz="2400">
                <a:solidFill>
                  <a:schemeClr val="tx2"/>
                </a:solidFill>
              </a:rPr>
              <a:t>사용자 </a:t>
            </a:r>
            <a:r>
              <a:rPr lang="ko-KR" altLang="en-US" sz="2400" smtClean="0">
                <a:solidFill>
                  <a:schemeClr val="tx2"/>
                </a:solidFill>
              </a:rPr>
              <a:t>추가</a:t>
            </a:r>
            <a:endParaRPr lang="en-US" altLang="ko-KR" sz="2400" smtClean="0">
              <a:solidFill>
                <a:schemeClr val="tx2"/>
              </a:solidFill>
            </a:endParaRPr>
          </a:p>
          <a:p>
            <a:pPr marL="342900" indent="-342900" defTabSz="914400" latinLnBrk="1">
              <a:spcBef>
                <a:spcPct val="20000"/>
              </a:spcBef>
              <a:buClr>
                <a:schemeClr val="accent1"/>
              </a:buClr>
              <a:buSzPct val="70000"/>
              <a:buFont typeface="Calibri" panose="020F0502020204030204" pitchFamily="34" charset="0"/>
              <a:buChar char="$"/>
              <a:defRPr/>
            </a:pPr>
            <a:r>
              <a:rPr lang="en-US" altLang="ko-KR" sz="2400" smtClean="0">
                <a:solidFill>
                  <a:schemeClr val="tx2"/>
                </a:solidFill>
              </a:rPr>
              <a:t>sudo passwd newUser : </a:t>
            </a:r>
            <a:r>
              <a:rPr lang="ko-KR" altLang="en-US" sz="2400" smtClean="0">
                <a:solidFill>
                  <a:schemeClr val="tx2"/>
                </a:solidFill>
              </a:rPr>
              <a:t>사용자 패스워드 설정</a:t>
            </a:r>
            <a:r>
              <a:rPr lang="en-US" altLang="ko-KR" sz="2400" smtClean="0">
                <a:solidFill>
                  <a:schemeClr val="tx2"/>
                </a:solidFill>
              </a:rPr>
              <a:t> </a:t>
            </a:r>
            <a:endParaRPr lang="en-US" altLang="ko-KR" sz="2400" dirty="0">
              <a:solidFill>
                <a:schemeClr val="tx2"/>
              </a:solidFill>
            </a:endParaRPr>
          </a:p>
          <a:p>
            <a:pPr marL="342900" indent="-342900" defTabSz="914400" latinLnBrk="1">
              <a:spcBef>
                <a:spcPct val="20000"/>
              </a:spcBef>
              <a:buClr>
                <a:schemeClr val="accent1"/>
              </a:buClr>
              <a:buSzPct val="70000"/>
              <a:buFont typeface="Calibri" panose="020F0502020204030204" pitchFamily="34" charset="0"/>
              <a:buChar char="$"/>
              <a:defRPr/>
            </a:pPr>
            <a:r>
              <a:rPr lang="en-US" altLang="ko-KR" sz="2400" dirty="0">
                <a:solidFill>
                  <a:schemeClr val="tx2"/>
                </a:solidFill>
              </a:rPr>
              <a:t>sudo usermod –g newGroup newUser : </a:t>
            </a:r>
            <a:r>
              <a:rPr lang="ko-KR" altLang="en-US" sz="2400">
                <a:solidFill>
                  <a:schemeClr val="tx2"/>
                </a:solidFill>
              </a:rPr>
              <a:t>사용자 </a:t>
            </a:r>
            <a:r>
              <a:rPr lang="ko-KR" altLang="en-US" sz="2400" smtClean="0">
                <a:solidFill>
                  <a:schemeClr val="tx2"/>
                </a:solidFill>
              </a:rPr>
              <a:t>그룹변경</a:t>
            </a:r>
            <a:endParaRPr lang="ko-KR" altLang="en-US" sz="2400" dirty="0">
              <a:solidFill>
                <a:schemeClr val="tx2"/>
              </a:solidFill>
            </a:endParaRPr>
          </a:p>
        </p:txBody>
      </p:sp>
      <p:sp>
        <p:nvSpPr>
          <p:cNvPr id="5" name="날짜 개체 틀 4"/>
          <p:cNvSpPr>
            <a:spLocks noGrp="1"/>
          </p:cNvSpPr>
          <p:nvPr>
            <p:ph type="dt" sz="half" idx="10"/>
          </p:nvPr>
        </p:nvSpPr>
        <p:spPr/>
        <p:txBody>
          <a:bodyPr/>
          <a:lstStyle/>
          <a:p>
            <a:fld id="{C4BE2FA3-F2F2-4AE6-ACF4-BDAA5E3F830E}" type="datetime1">
              <a:rPr lang="ko-KR" altLang="en-US" smtClean="0"/>
              <a:t>2018-12-02</a:t>
            </a:fld>
            <a:endParaRPr lang="en-US"/>
          </a:p>
        </p:txBody>
      </p:sp>
      <p:sp>
        <p:nvSpPr>
          <p:cNvPr id="7" name="슬라이드 번호 개체 틀 6"/>
          <p:cNvSpPr>
            <a:spLocks noGrp="1"/>
          </p:cNvSpPr>
          <p:nvPr>
            <p:ph type="sldNum" sz="quarter" idx="12"/>
          </p:nvPr>
        </p:nvSpPr>
        <p:spPr/>
        <p:txBody>
          <a:bodyPr/>
          <a:lstStyle/>
          <a:p>
            <a:fld id="{AA0EB1BB-D2B3-481B-A5E1-F093F8D3CD29}" type="slidenum">
              <a:rPr lang="en-US" smtClean="0"/>
              <a:t>26</a:t>
            </a:fld>
            <a:endParaRPr lang="en-US"/>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6423682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File</a:t>
            </a:r>
            <a:endParaRPr lang="ko-KR" altLang="en-US" dirty="0"/>
          </a:p>
        </p:txBody>
      </p:sp>
      <p:sp>
        <p:nvSpPr>
          <p:cNvPr id="3" name="내용 개체 틀 2"/>
          <p:cNvSpPr>
            <a:spLocks noGrp="1"/>
          </p:cNvSpPr>
          <p:nvPr>
            <p:ph idx="1"/>
          </p:nvPr>
        </p:nvSpPr>
        <p:spPr>
          <a:xfrm>
            <a:off x="681038" y="1238939"/>
            <a:ext cx="8686800" cy="1067490"/>
          </a:xfrm>
        </p:spPr>
        <p:txBody>
          <a:bodyPr>
            <a:normAutofit fontScale="92500"/>
          </a:bodyPr>
          <a:lstStyle/>
          <a:p>
            <a:pPr>
              <a:lnSpc>
                <a:spcPct val="100000"/>
              </a:lnSpc>
            </a:pPr>
            <a:r>
              <a:rPr lang="en-US" altLang="ko-KR" smtClean="0"/>
              <a:t>Unix Philosophy : Everything is file.</a:t>
            </a:r>
          </a:p>
          <a:p>
            <a:pPr>
              <a:lnSpc>
                <a:spcPct val="100000"/>
              </a:lnSpc>
            </a:pPr>
            <a:r>
              <a:rPr lang="en-US" altLang="ko-KR" smtClean="0"/>
              <a:t>Unix</a:t>
            </a:r>
            <a:r>
              <a:rPr lang="ko-KR" altLang="en-US" dirty="0"/>
              <a:t>는 파일과 디바이스 및 폴더가 동등한 개념이다</a:t>
            </a:r>
            <a:r>
              <a:rPr lang="en-US" altLang="ko-KR" dirty="0"/>
              <a:t>.</a:t>
            </a:r>
          </a:p>
        </p:txBody>
      </p:sp>
      <p:sp>
        <p:nvSpPr>
          <p:cNvPr id="4" name="날짜 개체 틀 3"/>
          <p:cNvSpPr>
            <a:spLocks noGrp="1"/>
          </p:cNvSpPr>
          <p:nvPr>
            <p:ph type="dt" sz="half" idx="10"/>
          </p:nvPr>
        </p:nvSpPr>
        <p:spPr/>
        <p:txBody>
          <a:bodyPr/>
          <a:lstStyle/>
          <a:p>
            <a:fld id="{54C5D1C1-9489-4D3B-B4BB-790D9DAB76B3}"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27</a:t>
            </a:fld>
            <a:endParaRPr lang="en-US"/>
          </a:p>
        </p:txBody>
      </p:sp>
      <p:pic>
        <p:nvPicPr>
          <p:cNvPr id="12" name="그림 11"/>
          <p:cNvPicPr>
            <a:picLocks noChangeAspect="1"/>
          </p:cNvPicPr>
          <p:nvPr/>
        </p:nvPicPr>
        <p:blipFill>
          <a:blip r:embed="rId2"/>
          <a:stretch>
            <a:fillRect/>
          </a:stretch>
        </p:blipFill>
        <p:spPr>
          <a:xfrm>
            <a:off x="1820518" y="2306429"/>
            <a:ext cx="6334125" cy="4067175"/>
          </a:xfrm>
          <a:prstGeom prst="rect">
            <a:avLst/>
          </a:prstGeom>
        </p:spPr>
      </p:pic>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5353754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C Programming Language</a:t>
            </a:r>
            <a:endParaRPr lang="en-US" dirty="0"/>
          </a:p>
        </p:txBody>
      </p:sp>
      <p:sp>
        <p:nvSpPr>
          <p:cNvPr id="3" name="내용 개체 틀 2"/>
          <p:cNvSpPr>
            <a:spLocks noGrp="1"/>
          </p:cNvSpPr>
          <p:nvPr>
            <p:ph idx="1"/>
          </p:nvPr>
        </p:nvSpPr>
        <p:spPr/>
        <p:txBody>
          <a:bodyPr/>
          <a:lstStyle/>
          <a:p>
            <a:r>
              <a:rPr lang="en-US" dirty="0"/>
              <a:t>An Introduction to the C Programming </a:t>
            </a:r>
            <a:r>
              <a:rPr lang="en-US" dirty="0" smtClean="0"/>
              <a:t>Language and </a:t>
            </a:r>
            <a:r>
              <a:rPr lang="en-US" dirty="0"/>
              <a:t>Software </a:t>
            </a:r>
            <a:r>
              <a:rPr lang="en-US" dirty="0" smtClean="0"/>
              <a:t>Design</a:t>
            </a:r>
          </a:p>
          <a:p>
            <a:pPr lvl="1"/>
            <a:r>
              <a:rPr lang="en-US" sz="2400" dirty="0" smtClean="0">
                <a:hlinkClick r:id="rId2"/>
              </a:rPr>
              <a:t>http</a:t>
            </a:r>
            <a:r>
              <a:rPr lang="en-US" sz="2400" dirty="0">
                <a:hlinkClick r:id="rId2"/>
              </a:rPr>
              <a:t>://</a:t>
            </a:r>
            <a:r>
              <a:rPr lang="en-US" sz="2400" dirty="0" smtClean="0">
                <a:hlinkClick r:id="rId2"/>
              </a:rPr>
              <a:t>www-personal.acfr.usyd.edu.au/tbailey/ctext/ctext.pdf</a:t>
            </a:r>
            <a:endParaRPr lang="en-US" dirty="0" smtClean="0"/>
          </a:p>
          <a:p>
            <a:endParaRPr lang="en-US" dirty="0"/>
          </a:p>
        </p:txBody>
      </p:sp>
      <p:sp>
        <p:nvSpPr>
          <p:cNvPr id="4" name="날짜 개체 틀 3"/>
          <p:cNvSpPr>
            <a:spLocks noGrp="1"/>
          </p:cNvSpPr>
          <p:nvPr>
            <p:ph type="dt" sz="half" idx="10"/>
          </p:nvPr>
        </p:nvSpPr>
        <p:spPr/>
        <p:txBody>
          <a:bodyPr/>
          <a:lstStyle/>
          <a:p>
            <a:fld id="{2C05DE7A-6378-4FE6-82D8-89684E17CB78}"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28</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0838973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First C Program  (</a:t>
            </a:r>
            <a:r>
              <a:rPr lang="en-US" smtClean="0"/>
              <a:t>p.3)</a:t>
            </a:r>
            <a:endParaRPr lang="en-US" dirty="0"/>
          </a:p>
        </p:txBody>
      </p:sp>
      <p:sp>
        <p:nvSpPr>
          <p:cNvPr id="3" name="내용 개체 틀 2"/>
          <p:cNvSpPr>
            <a:spLocks noGrp="1"/>
          </p:cNvSpPr>
          <p:nvPr>
            <p:ph idx="1"/>
          </p:nvPr>
        </p:nvSpPr>
        <p:spPr>
          <a:ln>
            <a:solidFill>
              <a:schemeClr val="accent1"/>
            </a:solidFill>
          </a:ln>
        </p:spPr>
        <p:txBody>
          <a:bodyPr>
            <a:normAutofit fontScale="92500" lnSpcReduction="20000"/>
          </a:bodyPr>
          <a:lstStyle/>
          <a:p>
            <a:pPr marL="0" indent="0">
              <a:lnSpc>
                <a:spcPct val="100000"/>
              </a:lnSpc>
              <a:buNone/>
            </a:pPr>
            <a:endParaRPr lang="en-US" sz="2400" dirty="0" smtClean="0">
              <a:latin typeface="Andale Mono" panose="020B0509000000000004" pitchFamily="49" charset="0"/>
              <a:ea typeface="맑은 고딕" panose="020B0503020000020004" pitchFamily="50" charset="-127"/>
              <a:cs typeface="Calibri" panose="020F0502020204030204" pitchFamily="34" charset="0"/>
            </a:endParaRPr>
          </a:p>
          <a:p>
            <a:pPr marL="171450" lvl="1" indent="0">
              <a:buNone/>
            </a:pPr>
            <a:r>
              <a:rPr lang="en-US" smtClean="0">
                <a:latin typeface="Andale Mono" panose="020B0509000000000004" pitchFamily="49" charset="0"/>
                <a:ea typeface="맑은 고딕" panose="020B0503020000020004" pitchFamily="50" charset="-127"/>
                <a:cs typeface="Courier New" panose="02070309020205020404" pitchFamily="49" charset="0"/>
              </a:rPr>
              <a:t>/* File Name : hello.c */</a:t>
            </a:r>
          </a:p>
          <a:p>
            <a:pPr marL="171450" lvl="1" indent="0">
              <a:buNone/>
            </a:pPr>
            <a:endParaRPr lang="en-US" smtClean="0">
              <a:latin typeface="Andale Mono" panose="020B0509000000000004" pitchFamily="49" charset="0"/>
              <a:ea typeface="맑은 고딕" panose="020B0503020000020004" pitchFamily="50" charset="-127"/>
              <a:cs typeface="Courier New" panose="02070309020205020404" pitchFamily="49" charset="0"/>
            </a:endParaRPr>
          </a:p>
          <a:p>
            <a:pPr marL="171450" lvl="1" indent="0">
              <a:buNone/>
            </a:pPr>
            <a:r>
              <a:rPr lang="en-US" smtClean="0">
                <a:latin typeface="Andale Mono" panose="020B0509000000000004" pitchFamily="49" charset="0"/>
                <a:ea typeface="맑은 고딕" panose="020B0503020000020004" pitchFamily="50" charset="-127"/>
                <a:cs typeface="Courier New" panose="02070309020205020404" pitchFamily="49" charset="0"/>
              </a:rPr>
              <a:t>/* </a:t>
            </a:r>
            <a:r>
              <a:rPr lang="en-US" dirty="0">
                <a:latin typeface="Andale Mono" panose="020B0509000000000004" pitchFamily="49" charset="0"/>
                <a:ea typeface="맑은 고딕" panose="020B0503020000020004" pitchFamily="50" charset="-127"/>
                <a:cs typeface="Courier New" panose="02070309020205020404" pitchFamily="49" charset="0"/>
              </a:rPr>
              <a:t>First C program: Hello World </a:t>
            </a:r>
            <a:r>
              <a:rPr lang="en-US" dirty="0" smtClean="0">
                <a:latin typeface="Andale Mono" panose="020B0509000000000004" pitchFamily="49" charset="0"/>
                <a:ea typeface="맑은 고딕" panose="020B0503020000020004" pitchFamily="50" charset="-127"/>
                <a:cs typeface="Courier New" panose="02070309020205020404" pitchFamily="49" charset="0"/>
              </a:rPr>
              <a:t>*/</a:t>
            </a:r>
          </a:p>
          <a:p>
            <a:pPr marL="171450" lvl="1" indent="0">
              <a:buNone/>
            </a:pPr>
            <a:endParaRPr lang="en-US" dirty="0">
              <a:latin typeface="Andale Mono" panose="020B0509000000000004" pitchFamily="49" charset="0"/>
              <a:ea typeface="맑은 고딕" panose="020B0503020000020004" pitchFamily="50" charset="-127"/>
              <a:cs typeface="Courier New" panose="02070309020205020404" pitchFamily="49" charset="0"/>
            </a:endParaRPr>
          </a:p>
          <a:p>
            <a:pPr marL="171450" lvl="1" indent="0">
              <a:buNone/>
            </a:pPr>
            <a:r>
              <a:rPr lang="en-US" dirty="0" smtClean="0">
                <a:latin typeface="Andale Mono" panose="020B0509000000000004" pitchFamily="49" charset="0"/>
                <a:ea typeface="맑은 고딕" panose="020B0503020000020004" pitchFamily="50" charset="-127"/>
                <a:cs typeface="Courier New" panose="02070309020205020404" pitchFamily="49" charset="0"/>
              </a:rPr>
              <a:t>#include </a:t>
            </a:r>
            <a:r>
              <a:rPr lang="en-US" dirty="0">
                <a:latin typeface="Andale Mono" panose="020B0509000000000004" pitchFamily="49" charset="0"/>
                <a:ea typeface="맑은 고딕" panose="020B0503020000020004" pitchFamily="50" charset="-127"/>
                <a:cs typeface="Courier New" panose="02070309020205020404" pitchFamily="49" charset="0"/>
              </a:rPr>
              <a:t>&lt;stdio.h&gt;</a:t>
            </a:r>
          </a:p>
          <a:p>
            <a:pPr marL="171450" lvl="1" indent="0">
              <a:buNone/>
            </a:pPr>
            <a:endParaRPr lang="en-US" dirty="0">
              <a:latin typeface="Andale Mono" panose="020B0509000000000004" pitchFamily="49" charset="0"/>
              <a:ea typeface="맑은 고딕" panose="020B0503020000020004" pitchFamily="50" charset="-127"/>
              <a:cs typeface="Courier New" panose="02070309020205020404" pitchFamily="49" charset="0"/>
            </a:endParaRPr>
          </a:p>
          <a:p>
            <a:pPr marL="171450" lvl="1" indent="0">
              <a:buNone/>
            </a:pPr>
            <a:r>
              <a:rPr lang="en-US" dirty="0" smtClean="0">
                <a:latin typeface="Andale Mono" panose="020B0509000000000004" pitchFamily="49" charset="0"/>
                <a:ea typeface="맑은 고딕" panose="020B0503020000020004" pitchFamily="50" charset="-127"/>
                <a:cs typeface="Courier New" panose="02070309020205020404" pitchFamily="49" charset="0"/>
              </a:rPr>
              <a:t>int </a:t>
            </a:r>
            <a:r>
              <a:rPr lang="en-US" dirty="0">
                <a:latin typeface="Andale Mono" panose="020B0509000000000004" pitchFamily="49" charset="0"/>
                <a:ea typeface="맑은 고딕" panose="020B0503020000020004" pitchFamily="50" charset="-127"/>
                <a:cs typeface="Courier New" panose="02070309020205020404" pitchFamily="49" charset="0"/>
              </a:rPr>
              <a:t>main</a:t>
            </a:r>
            <a:r>
              <a:rPr lang="en-US" dirty="0" smtClean="0">
                <a:latin typeface="Andale Mono" panose="020B0509000000000004" pitchFamily="49" charset="0"/>
                <a:ea typeface="맑은 고딕" panose="020B0503020000020004" pitchFamily="50" charset="-127"/>
                <a:cs typeface="Courier New" panose="02070309020205020404" pitchFamily="49" charset="0"/>
              </a:rPr>
              <a:t>( int argc , char ** </a:t>
            </a:r>
            <a:r>
              <a:rPr lang="en-US" smtClean="0">
                <a:latin typeface="Andale Mono" panose="020B0509000000000004" pitchFamily="49" charset="0"/>
                <a:ea typeface="맑은 고딕" panose="020B0503020000020004" pitchFamily="50" charset="-127"/>
                <a:cs typeface="Courier New" panose="02070309020205020404" pitchFamily="49" charset="0"/>
              </a:rPr>
              <a:t>argv ) </a:t>
            </a:r>
          </a:p>
          <a:p>
            <a:pPr marL="171450" lvl="1" indent="0">
              <a:buNone/>
            </a:pPr>
            <a:r>
              <a:rPr lang="en-US" smtClean="0">
                <a:latin typeface="Andale Mono" panose="020B0509000000000004" pitchFamily="49" charset="0"/>
                <a:ea typeface="맑은 고딕" panose="020B0503020000020004" pitchFamily="50" charset="-127"/>
                <a:cs typeface="Courier New" panose="02070309020205020404" pitchFamily="49" charset="0"/>
              </a:rPr>
              <a:t>{</a:t>
            </a:r>
          </a:p>
          <a:p>
            <a:pPr marL="171450" lvl="1" indent="0">
              <a:buNone/>
            </a:pPr>
            <a:r>
              <a:rPr lang="en-US" smtClean="0">
                <a:latin typeface="Andale Mono" panose="020B0509000000000004" pitchFamily="49" charset="0"/>
                <a:ea typeface="맑은 고딕" panose="020B0503020000020004" pitchFamily="50" charset="-127"/>
                <a:cs typeface="Courier New" panose="02070309020205020404" pitchFamily="49" charset="0"/>
              </a:rPr>
              <a:t> </a:t>
            </a:r>
            <a:r>
              <a:rPr lang="en-US" dirty="0" smtClean="0">
                <a:latin typeface="Andale Mono" panose="020B0509000000000004" pitchFamily="49" charset="0"/>
                <a:ea typeface="맑은 고딕" panose="020B0503020000020004" pitchFamily="50" charset="-127"/>
                <a:cs typeface="Courier New" panose="02070309020205020404" pitchFamily="49" charset="0"/>
              </a:rPr>
              <a:t>	printf( "</a:t>
            </a:r>
            <a:r>
              <a:rPr lang="en-US" dirty="0">
                <a:latin typeface="Andale Mono" panose="020B0509000000000004" pitchFamily="49" charset="0"/>
                <a:ea typeface="맑은 고딕" panose="020B0503020000020004" pitchFamily="50" charset="-127"/>
                <a:cs typeface="Courier New" panose="02070309020205020404" pitchFamily="49" charset="0"/>
              </a:rPr>
              <a:t>Hello World</a:t>
            </a:r>
            <a:r>
              <a:rPr lang="en-US">
                <a:latin typeface="Andale Mono" panose="020B0509000000000004" pitchFamily="49" charset="0"/>
                <a:ea typeface="맑은 고딕" panose="020B0503020000020004" pitchFamily="50" charset="-127"/>
                <a:cs typeface="Courier New" panose="02070309020205020404" pitchFamily="49" charset="0"/>
              </a:rPr>
              <a:t>!\</a:t>
            </a:r>
            <a:r>
              <a:rPr lang="en-US" smtClean="0">
                <a:latin typeface="Andale Mono" panose="020B0509000000000004" pitchFamily="49" charset="0"/>
                <a:ea typeface="맑은 고딕" panose="020B0503020000020004" pitchFamily="50" charset="-127"/>
                <a:cs typeface="Courier New" panose="02070309020205020404" pitchFamily="49" charset="0"/>
              </a:rPr>
              <a:t>n" </a:t>
            </a:r>
            <a:r>
              <a:rPr lang="en-US" dirty="0" smtClean="0">
                <a:latin typeface="Andale Mono" panose="020B0509000000000004" pitchFamily="49" charset="0"/>
                <a:ea typeface="맑은 고딕" panose="020B0503020000020004" pitchFamily="50" charset="-127"/>
                <a:cs typeface="Courier New" panose="02070309020205020404" pitchFamily="49" charset="0"/>
              </a:rPr>
              <a:t>);</a:t>
            </a:r>
          </a:p>
          <a:p>
            <a:pPr marL="171450" lvl="1" indent="0">
              <a:buNone/>
            </a:pPr>
            <a:r>
              <a:rPr lang="en-US" dirty="0">
                <a:latin typeface="Andale Mono" panose="020B0509000000000004" pitchFamily="49" charset="0"/>
                <a:ea typeface="맑은 고딕" panose="020B0503020000020004" pitchFamily="50" charset="-127"/>
                <a:cs typeface="Courier New" panose="02070309020205020404" pitchFamily="49" charset="0"/>
              </a:rPr>
              <a:t>	</a:t>
            </a:r>
            <a:r>
              <a:rPr lang="en-US" dirty="0" smtClean="0">
                <a:latin typeface="Andale Mono" panose="020B0509000000000004" pitchFamily="49" charset="0"/>
                <a:ea typeface="맑은 고딕" panose="020B0503020000020004" pitchFamily="50" charset="-127"/>
                <a:cs typeface="Courier New" panose="02070309020205020404" pitchFamily="49" charset="0"/>
              </a:rPr>
              <a:t>return 0 ;</a:t>
            </a:r>
            <a:endParaRPr lang="en-US" dirty="0">
              <a:latin typeface="Andale Mono" panose="020B0509000000000004" pitchFamily="49" charset="0"/>
              <a:ea typeface="맑은 고딕" panose="020B0503020000020004" pitchFamily="50" charset="-127"/>
              <a:cs typeface="Courier New" panose="02070309020205020404" pitchFamily="49" charset="0"/>
            </a:endParaRPr>
          </a:p>
          <a:p>
            <a:pPr marL="171450" lvl="1" indent="0">
              <a:buNone/>
            </a:pPr>
            <a:r>
              <a:rPr lang="en-US" dirty="0" smtClean="0">
                <a:latin typeface="Andale Mono" panose="020B0509000000000004" pitchFamily="49" charset="0"/>
                <a:ea typeface="맑은 고딕" panose="020B0503020000020004" pitchFamily="50" charset="-127"/>
                <a:cs typeface="Courier New" panose="02070309020205020404" pitchFamily="49" charset="0"/>
              </a:rPr>
              <a:t>}</a:t>
            </a:r>
            <a:endParaRPr lang="en-US" dirty="0">
              <a:latin typeface="Andale Mono" panose="020B0509000000000004" pitchFamily="49" charset="0"/>
              <a:ea typeface="맑은 고딕" panose="020B0503020000020004" pitchFamily="50" charset="-127"/>
              <a:cs typeface="Courier New" panose="02070309020205020404" pitchFamily="49" charset="0"/>
            </a:endParaRPr>
          </a:p>
        </p:txBody>
      </p:sp>
      <p:sp>
        <p:nvSpPr>
          <p:cNvPr id="4" name="날짜 개체 틀 3"/>
          <p:cNvSpPr>
            <a:spLocks noGrp="1"/>
          </p:cNvSpPr>
          <p:nvPr>
            <p:ph type="dt" sz="half" idx="10"/>
          </p:nvPr>
        </p:nvSpPr>
        <p:spPr/>
        <p:txBody>
          <a:bodyPr/>
          <a:lstStyle/>
          <a:p>
            <a:fld id="{DF7E6B29-2163-4F9C-A931-F0865D7283DC}"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29</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9401269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ko-KR" altLang="en-US" smtClean="0"/>
              <a:t>강의 내용</a:t>
            </a:r>
            <a:endParaRPr lang="en-US"/>
          </a:p>
        </p:txBody>
      </p:sp>
      <p:graphicFrame>
        <p:nvGraphicFramePr>
          <p:cNvPr id="7" name="내용 개체 틀 6"/>
          <p:cNvGraphicFramePr>
            <a:graphicFrameLocks noGrp="1"/>
          </p:cNvGraphicFramePr>
          <p:nvPr>
            <p:ph idx="1"/>
            <p:extLst>
              <p:ext uri="{D42A27DB-BD31-4B8C-83A1-F6EECF244321}">
                <p14:modId xmlns:p14="http://schemas.microsoft.com/office/powerpoint/2010/main" val="304928062"/>
              </p:ext>
            </p:extLst>
          </p:nvPr>
        </p:nvGraphicFramePr>
        <p:xfrm>
          <a:off x="681038" y="1353243"/>
          <a:ext cx="8543925" cy="2878572"/>
        </p:xfrm>
        <a:graphic>
          <a:graphicData uri="http://schemas.openxmlformats.org/drawingml/2006/table">
            <a:tbl>
              <a:tblPr firstRow="1" bandRow="1">
                <a:tableStyleId>{5C22544A-7EE6-4342-B048-85BDC9FD1C3A}</a:tableStyleId>
              </a:tblPr>
              <a:tblGrid>
                <a:gridCol w="1347787">
                  <a:extLst>
                    <a:ext uri="{9D8B030D-6E8A-4147-A177-3AD203B41FA5}">
                      <a16:colId xmlns:a16="http://schemas.microsoft.com/office/drawing/2014/main" val="1552487679"/>
                    </a:ext>
                  </a:extLst>
                </a:gridCol>
                <a:gridCol w="5578983">
                  <a:extLst>
                    <a:ext uri="{9D8B030D-6E8A-4147-A177-3AD203B41FA5}">
                      <a16:colId xmlns:a16="http://schemas.microsoft.com/office/drawing/2014/main" val="1794434109"/>
                    </a:ext>
                  </a:extLst>
                </a:gridCol>
                <a:gridCol w="1617155">
                  <a:extLst>
                    <a:ext uri="{9D8B030D-6E8A-4147-A177-3AD203B41FA5}">
                      <a16:colId xmlns:a16="http://schemas.microsoft.com/office/drawing/2014/main" val="2620185884"/>
                    </a:ext>
                  </a:extLst>
                </a:gridCol>
              </a:tblGrid>
              <a:tr h="479762">
                <a:tc>
                  <a:txBody>
                    <a:bodyPr/>
                    <a:lstStyle/>
                    <a:p>
                      <a:pPr algn="ctr"/>
                      <a:r>
                        <a:rPr lang="ko-KR" altLang="en-US" smtClean="0"/>
                        <a:t>순서</a:t>
                      </a:r>
                      <a:endParaRPr lang="en-US"/>
                    </a:p>
                  </a:txBody>
                  <a:tcPr anchor="ctr"/>
                </a:tc>
                <a:tc>
                  <a:txBody>
                    <a:bodyPr/>
                    <a:lstStyle/>
                    <a:p>
                      <a:pPr algn="ctr"/>
                      <a:r>
                        <a:rPr lang="ko-KR" altLang="en-US" smtClean="0"/>
                        <a:t>강의 내용</a:t>
                      </a:r>
                      <a:endParaRPr lang="en-US"/>
                    </a:p>
                  </a:txBody>
                  <a:tcPr anchor="ctr"/>
                </a:tc>
                <a:tc>
                  <a:txBody>
                    <a:bodyPr/>
                    <a:lstStyle/>
                    <a:p>
                      <a:pPr algn="ctr"/>
                      <a:endParaRPr lang="en-US"/>
                    </a:p>
                  </a:txBody>
                  <a:tcPr anchor="ctr"/>
                </a:tc>
                <a:extLst>
                  <a:ext uri="{0D108BD9-81ED-4DB2-BD59-A6C34878D82A}">
                    <a16:rowId xmlns:a16="http://schemas.microsoft.com/office/drawing/2014/main" val="1210692570"/>
                  </a:ext>
                </a:extLst>
              </a:tr>
              <a:tr h="479762">
                <a:tc>
                  <a:txBody>
                    <a:bodyPr/>
                    <a:lstStyle/>
                    <a:p>
                      <a:pPr algn="ctr"/>
                      <a:r>
                        <a:rPr kumimoji="0" lang="en-US" altLang="ko-KR" sz="1800" b="0" i="0" u="none" strike="noStrike" kern="1200" cap="none" spc="0" normalizeH="0" baseline="0" noProof="0" smtClean="0">
                          <a:ln>
                            <a:noFill/>
                          </a:ln>
                          <a:solidFill>
                            <a:prstClr val="black"/>
                          </a:solidFill>
                          <a:effectLst/>
                          <a:uLnTx/>
                          <a:uFillTx/>
                          <a:latin typeface="Calibri" panose="020F0502020204030204"/>
                          <a:ea typeface="맑은 고딕" panose="020B0503020000020004" pitchFamily="50" charset="-127"/>
                          <a:cs typeface="+mn-cs"/>
                        </a:rPr>
                        <a:t>1</a:t>
                      </a:r>
                      <a:endParaRPr lang="en-US"/>
                    </a:p>
                  </a:txBody>
                  <a:tcPr anchor="ctr"/>
                </a:tc>
                <a:tc>
                  <a:txBody>
                    <a:bodyPr/>
                    <a:lstStyle/>
                    <a:p>
                      <a:pPr algn="l"/>
                      <a:r>
                        <a:rPr lang="en-US" smtClean="0"/>
                        <a:t>File I/O </a:t>
                      </a:r>
                      <a:r>
                        <a:rPr lang="ko-KR" altLang="en-US" smtClean="0"/>
                        <a:t>프로그래밍 </a:t>
                      </a:r>
                      <a:endParaRPr lang="en-US"/>
                    </a:p>
                  </a:txBody>
                  <a:tcPr anchor="ctr"/>
                </a:tc>
                <a:tc>
                  <a:txBody>
                    <a:bodyPr/>
                    <a:lstStyle/>
                    <a:p>
                      <a:pPr algn="ctr"/>
                      <a:endParaRPr lang="en-US"/>
                    </a:p>
                  </a:txBody>
                  <a:tcPr anchor="ctr"/>
                </a:tc>
                <a:extLst>
                  <a:ext uri="{0D108BD9-81ED-4DB2-BD59-A6C34878D82A}">
                    <a16:rowId xmlns:a16="http://schemas.microsoft.com/office/drawing/2014/main" val="1556732211"/>
                  </a:ext>
                </a:extLst>
              </a:tr>
              <a:tr h="479762">
                <a:tc>
                  <a:txBody>
                    <a:bodyPr/>
                    <a:lstStyle/>
                    <a:p>
                      <a:pPr algn="ctr"/>
                      <a:r>
                        <a:rPr kumimoji="0" lang="en-US" altLang="ko-KR" sz="1800" b="0" i="0" u="none" strike="noStrike" kern="1200" cap="none" spc="0" normalizeH="0" baseline="0" noProof="0" smtClean="0">
                          <a:ln>
                            <a:noFill/>
                          </a:ln>
                          <a:solidFill>
                            <a:prstClr val="black"/>
                          </a:solidFill>
                          <a:effectLst/>
                          <a:uLnTx/>
                          <a:uFillTx/>
                          <a:latin typeface="Calibri" panose="020F0502020204030204"/>
                          <a:ea typeface="+mn-ea"/>
                          <a:cs typeface="+mn-cs"/>
                        </a:rPr>
                        <a:t>2</a:t>
                      </a:r>
                      <a:endParaRPr lang="en-US"/>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mtClean="0"/>
                        <a:t>리눅스 데이터베이스 프로그래밍</a:t>
                      </a:r>
                      <a:endParaRPr lang="en-US" smtClean="0"/>
                    </a:p>
                  </a:txBody>
                  <a:tcPr anchor="ctr"/>
                </a:tc>
                <a:tc>
                  <a:txBody>
                    <a:bodyPr/>
                    <a:lstStyle/>
                    <a:p>
                      <a:pPr algn="ctr"/>
                      <a:endParaRPr lang="en-US"/>
                    </a:p>
                  </a:txBody>
                  <a:tcPr anchor="ctr"/>
                </a:tc>
                <a:extLst>
                  <a:ext uri="{0D108BD9-81ED-4DB2-BD59-A6C34878D82A}">
                    <a16:rowId xmlns:a16="http://schemas.microsoft.com/office/drawing/2014/main" val="1732724942"/>
                  </a:ext>
                </a:extLst>
              </a:tr>
              <a:tr h="479762">
                <a:tc>
                  <a:txBody>
                    <a:bodyPr/>
                    <a:lstStyle/>
                    <a:p>
                      <a:pPr algn="ctr"/>
                      <a:r>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t>3</a:t>
                      </a:r>
                      <a:endParaRPr lang="en-US"/>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mtClean="0"/>
                        <a:t>네트웤 프로토콜 프로그래밍 </a:t>
                      </a:r>
                      <a:endParaRPr lang="en-US"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360542122"/>
                  </a:ext>
                </a:extLst>
              </a:tr>
              <a:tr h="479762">
                <a:tc>
                  <a:txBody>
                    <a:bodyPr/>
                    <a:lstStyle/>
                    <a:p>
                      <a:pPr algn="ctr"/>
                      <a:r>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t>4</a:t>
                      </a:r>
                      <a:endParaRPr lang="en-US"/>
                    </a:p>
                  </a:txBody>
                  <a:tcPr anchor="ctr"/>
                </a:tc>
                <a:tc>
                  <a:txBody>
                    <a:bodyPr/>
                    <a:lstStyle/>
                    <a:p>
                      <a:pPr algn="l"/>
                      <a:r>
                        <a:rPr lang="en-US" altLang="ko-KR" smtClean="0"/>
                        <a:t>Network</a:t>
                      </a:r>
                      <a:r>
                        <a:rPr lang="ko-KR" altLang="en-US" smtClean="0"/>
                        <a:t> </a:t>
                      </a:r>
                      <a:r>
                        <a:rPr lang="en-US" smtClean="0"/>
                        <a:t>Garbage Data Filtering </a:t>
                      </a: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2019309631"/>
                  </a:ext>
                </a:extLst>
              </a:tr>
              <a:tr h="479762">
                <a:tc>
                  <a:txBody>
                    <a:bodyPr/>
                    <a:lstStyle/>
                    <a:p>
                      <a:pPr algn="ctr"/>
                      <a:r>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t>5</a:t>
                      </a:r>
                      <a:endParaRPr lang="en-US"/>
                    </a:p>
                  </a:txBody>
                  <a:tcPr anchor="ctr"/>
                </a:tc>
                <a:tc>
                  <a:txBody>
                    <a:bodyPr/>
                    <a:lstStyle/>
                    <a:p>
                      <a:pPr algn="l"/>
                      <a:r>
                        <a:rPr lang="en-US" altLang="ko-KR" smtClean="0"/>
                        <a:t>SOAP </a:t>
                      </a:r>
                      <a:r>
                        <a:rPr lang="ko-KR" altLang="en-US" smtClean="0"/>
                        <a:t>프로그래밍 </a:t>
                      </a: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204782522"/>
                  </a:ext>
                </a:extLst>
              </a:tr>
            </a:tbl>
          </a:graphicData>
        </a:graphic>
      </p:graphicFrame>
      <p:sp>
        <p:nvSpPr>
          <p:cNvPr id="4" name="날짜 개체 틀 3"/>
          <p:cNvSpPr>
            <a:spLocks noGrp="1"/>
          </p:cNvSpPr>
          <p:nvPr>
            <p:ph type="dt" sz="half" idx="10"/>
          </p:nvPr>
        </p:nvSpPr>
        <p:spPr/>
        <p:txBody>
          <a:bodyPr/>
          <a:lstStyle/>
          <a:p>
            <a:fld id="{453B2CFF-4EAE-4C05-95EF-F6D7B71FB61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a:t>
            </a:fld>
            <a:endParaRPr lang="en-US"/>
          </a:p>
        </p:txBody>
      </p:sp>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242670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t>printf</a:t>
            </a:r>
            <a:endParaRPr lang="en-US"/>
          </a:p>
        </p:txBody>
      </p:sp>
      <p:sp>
        <p:nvSpPr>
          <p:cNvPr id="3" name="내용 개체 틀 2"/>
          <p:cNvSpPr>
            <a:spLocks noGrp="1"/>
          </p:cNvSpPr>
          <p:nvPr>
            <p:ph idx="1"/>
          </p:nvPr>
        </p:nvSpPr>
        <p:spPr/>
        <p:txBody>
          <a:bodyPr/>
          <a:lstStyle/>
          <a:p>
            <a:r>
              <a:rPr lang="en-US" smtClean="0"/>
              <a:t>Syntax</a:t>
            </a:r>
          </a:p>
          <a:p>
            <a:pPr lvl="1"/>
            <a:r>
              <a:rPr lang="en-US" altLang="en-US" sz="2400">
                <a:solidFill>
                  <a:srgbClr val="000000"/>
                </a:solidFill>
                <a:latin typeface="Consolas" panose="020B0609020204030204" pitchFamily="49" charset="0"/>
              </a:rPr>
              <a:t>int printf( const char *format </a:t>
            </a:r>
            <a:r>
              <a:rPr lang="en-US" altLang="en-US" sz="2400" smtClean="0">
                <a:solidFill>
                  <a:srgbClr val="000000"/>
                </a:solidFill>
                <a:latin typeface="Consolas" panose="020B0609020204030204" pitchFamily="49" charset="0"/>
              </a:rPr>
              <a:t>[, arg]... </a:t>
            </a:r>
            <a:r>
              <a:rPr lang="en-US" altLang="en-US" sz="2400">
                <a:solidFill>
                  <a:srgbClr val="000000"/>
                </a:solidFill>
                <a:latin typeface="Consolas" panose="020B0609020204030204" pitchFamily="49" charset="0"/>
              </a:rPr>
              <a:t>);</a:t>
            </a:r>
            <a:endParaRPr lang="en-US" sz="2400"/>
          </a:p>
          <a:p>
            <a:r>
              <a:rPr lang="en-US"/>
              <a:t>Prints formatted output to the standard output stream. </a:t>
            </a:r>
            <a:endParaRPr lang="en-US" smtClean="0"/>
          </a:p>
          <a:p>
            <a:r>
              <a:rPr lang="en-US" smtClean="0"/>
              <a:t>If </a:t>
            </a:r>
            <a:r>
              <a:rPr lang="en-US"/>
              <a:t>format includes format specifiers (subsequences beginning with %), the additional arguments following format are formatted and inserted in the resulting string replacing their respective specifiers</a:t>
            </a:r>
            <a:r>
              <a:rPr lang="en-US" smtClean="0"/>
              <a:t>.</a:t>
            </a:r>
          </a:p>
          <a:p>
            <a:r>
              <a:rPr lang="ko-KR" altLang="en-US" smtClean="0"/>
              <a:t>참고 자료</a:t>
            </a:r>
            <a:endParaRPr lang="en-US" altLang="ko-KR" smtClean="0"/>
          </a:p>
          <a:p>
            <a:pPr lvl="1"/>
            <a:r>
              <a:rPr lang="en-US" altLang="ko-KR">
                <a:hlinkClick r:id="rId2"/>
              </a:rPr>
              <a:t>http://</a:t>
            </a:r>
            <a:r>
              <a:rPr lang="en-US" altLang="ko-KR" smtClean="0">
                <a:hlinkClick r:id="rId2"/>
              </a:rPr>
              <a:t>www.cypress.com/file/54441/download</a:t>
            </a:r>
            <a:r>
              <a:rPr lang="en-US" altLang="ko-KR" smtClean="0"/>
              <a:t> </a:t>
            </a:r>
            <a:endParaRPr lang="en-US" altLang="ko-KR"/>
          </a:p>
          <a:p>
            <a:endParaRPr lang="en-US" altLang="ko-KR" smtClean="0"/>
          </a:p>
          <a:p>
            <a:pPr lvl="1"/>
            <a:endParaRPr lang="en-US"/>
          </a:p>
        </p:txBody>
      </p:sp>
      <p:sp>
        <p:nvSpPr>
          <p:cNvPr id="4" name="날짜 개체 틀 3"/>
          <p:cNvSpPr>
            <a:spLocks noGrp="1"/>
          </p:cNvSpPr>
          <p:nvPr>
            <p:ph type="dt" sz="half" idx="10"/>
          </p:nvPr>
        </p:nvSpPr>
        <p:spPr/>
        <p:txBody>
          <a:bodyPr/>
          <a:lstStyle/>
          <a:p>
            <a:fld id="{5D17D975-91CB-4E5F-AA87-B960E4A4545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30</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0430295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printf functions</a:t>
            </a:r>
            <a:endParaRPr lang="en-US"/>
          </a:p>
        </p:txBody>
      </p:sp>
      <p:graphicFrame>
        <p:nvGraphicFramePr>
          <p:cNvPr id="7" name="내용 개체 틀 6"/>
          <p:cNvGraphicFramePr>
            <a:graphicFrameLocks noGrp="1"/>
          </p:cNvGraphicFramePr>
          <p:nvPr>
            <p:ph idx="1"/>
            <p:extLst>
              <p:ext uri="{D42A27DB-BD31-4B8C-83A1-F6EECF244321}">
                <p14:modId xmlns:p14="http://schemas.microsoft.com/office/powerpoint/2010/main" val="1990008191"/>
              </p:ext>
            </p:extLst>
          </p:nvPr>
        </p:nvGraphicFramePr>
        <p:xfrm>
          <a:off x="681038" y="1189395"/>
          <a:ext cx="8543925" cy="2276615"/>
        </p:xfrm>
        <a:graphic>
          <a:graphicData uri="http://schemas.openxmlformats.org/drawingml/2006/table">
            <a:tbl>
              <a:tblPr firstRow="1" bandRow="1">
                <a:tableStyleId>{5C22544A-7EE6-4342-B048-85BDC9FD1C3A}</a:tableStyleId>
              </a:tblPr>
              <a:tblGrid>
                <a:gridCol w="1815274">
                  <a:extLst>
                    <a:ext uri="{9D8B030D-6E8A-4147-A177-3AD203B41FA5}">
                      <a16:colId xmlns:a16="http://schemas.microsoft.com/office/drawing/2014/main" val="2848496598"/>
                    </a:ext>
                  </a:extLst>
                </a:gridCol>
                <a:gridCol w="1673352">
                  <a:extLst>
                    <a:ext uri="{9D8B030D-6E8A-4147-A177-3AD203B41FA5}">
                      <a16:colId xmlns:a16="http://schemas.microsoft.com/office/drawing/2014/main" val="3829413747"/>
                    </a:ext>
                  </a:extLst>
                </a:gridCol>
                <a:gridCol w="1700784">
                  <a:extLst>
                    <a:ext uri="{9D8B030D-6E8A-4147-A177-3AD203B41FA5}">
                      <a16:colId xmlns:a16="http://schemas.microsoft.com/office/drawing/2014/main" val="1714666239"/>
                    </a:ext>
                  </a:extLst>
                </a:gridCol>
                <a:gridCol w="1636776">
                  <a:extLst>
                    <a:ext uri="{9D8B030D-6E8A-4147-A177-3AD203B41FA5}">
                      <a16:colId xmlns:a16="http://schemas.microsoft.com/office/drawing/2014/main" val="3429714538"/>
                    </a:ext>
                  </a:extLst>
                </a:gridCol>
                <a:gridCol w="1717739">
                  <a:extLst>
                    <a:ext uri="{9D8B030D-6E8A-4147-A177-3AD203B41FA5}">
                      <a16:colId xmlns:a16="http://schemas.microsoft.com/office/drawing/2014/main" val="3128565217"/>
                    </a:ext>
                  </a:extLst>
                </a:gridCol>
              </a:tblGrid>
              <a:tr h="455323">
                <a:tc>
                  <a:txBody>
                    <a:bodyPr/>
                    <a:lstStyle/>
                    <a:p>
                      <a:pPr algn="ctr"/>
                      <a:r>
                        <a:rPr lang="en-US" sz="2000" smtClean="0">
                          <a:latin typeface="Times New Roman" panose="02020603050405020304" pitchFamily="18" charset="0"/>
                          <a:cs typeface="Times New Roman" panose="02020603050405020304" pitchFamily="18" charset="0"/>
                        </a:rPr>
                        <a:t>option\target</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smtClean="0">
                          <a:latin typeface="Times New Roman" panose="02020603050405020304" pitchFamily="18" charset="0"/>
                          <a:cs typeface="Times New Roman" panose="02020603050405020304" pitchFamily="18" charset="0"/>
                        </a:rPr>
                        <a:t>stdout</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smtClean="0">
                          <a:latin typeface="Times New Roman" panose="02020603050405020304" pitchFamily="18" charset="0"/>
                          <a:cs typeface="Times New Roman" panose="02020603050405020304" pitchFamily="18" charset="0"/>
                        </a:rPr>
                        <a:t>file</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smtClean="0">
                          <a:latin typeface="Times New Roman" panose="02020603050405020304" pitchFamily="18" charset="0"/>
                          <a:cs typeface="Times New Roman" panose="02020603050405020304" pitchFamily="18" charset="0"/>
                        </a:rPr>
                        <a:t>string</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10752077"/>
                  </a:ext>
                </a:extLst>
              </a:tr>
              <a:tr h="455323">
                <a:tc>
                  <a:txBody>
                    <a:bodyPr/>
                    <a:lstStyle/>
                    <a:p>
                      <a:pPr algn="r"/>
                      <a:endParaRPr lang="en-US" sz="2000">
                        <a:latin typeface="Times New Roman" panose="02020603050405020304" pitchFamily="18" charset="0"/>
                        <a:cs typeface="Times New Roman" panose="02020603050405020304" pitchFamily="18" charset="0"/>
                      </a:endParaRPr>
                    </a:p>
                  </a:txBody>
                  <a:tcPr anchor="ctr"/>
                </a:tc>
                <a:tc>
                  <a:txBody>
                    <a:bodyPr/>
                    <a:lstStyle/>
                    <a:p>
                      <a:pPr algn="r"/>
                      <a:r>
                        <a:rPr lang="en-US" sz="2000" smtClean="0">
                          <a:latin typeface="Andale Mono" panose="020B0509000000000004" pitchFamily="49" charset="0"/>
                          <a:cs typeface="Times New Roman" panose="02020603050405020304" pitchFamily="18" charset="0"/>
                        </a:rPr>
                        <a:t>printf</a:t>
                      </a:r>
                      <a:endParaRPr lang="en-US" sz="2000">
                        <a:latin typeface="Andale Mono" panose="020B0509000000000004" pitchFamily="49" charset="0"/>
                        <a:cs typeface="Times New Roman" panose="02020603050405020304" pitchFamily="18" charset="0"/>
                      </a:endParaRPr>
                    </a:p>
                  </a:txBody>
                  <a:tcPr anchor="ctr"/>
                </a:tc>
                <a:tc>
                  <a:txBody>
                    <a:bodyPr/>
                    <a:lstStyle/>
                    <a:p>
                      <a:pPr algn="r"/>
                      <a:r>
                        <a:rPr lang="en-US" sz="2000" smtClean="0">
                          <a:latin typeface="Andale Mono" panose="020B0509000000000004" pitchFamily="49" charset="0"/>
                          <a:cs typeface="Times New Roman" panose="02020603050405020304" pitchFamily="18" charset="0"/>
                        </a:rPr>
                        <a:t>fprintf</a:t>
                      </a:r>
                      <a:endParaRPr lang="en-US" sz="2000">
                        <a:latin typeface="Andale Mono" panose="020B0509000000000004" pitchFamily="49" charset="0"/>
                        <a:cs typeface="Times New Roman" panose="02020603050405020304" pitchFamily="18" charset="0"/>
                      </a:endParaRPr>
                    </a:p>
                  </a:txBody>
                  <a:tcPr anchor="ctr"/>
                </a:tc>
                <a:tc>
                  <a:txBody>
                    <a:bodyPr/>
                    <a:lstStyle/>
                    <a:p>
                      <a:pPr algn="r"/>
                      <a:r>
                        <a:rPr lang="en-US" sz="2000" smtClean="0">
                          <a:latin typeface="Andale Mono" panose="020B0509000000000004" pitchFamily="49" charset="0"/>
                          <a:cs typeface="Times New Roman" panose="02020603050405020304" pitchFamily="18" charset="0"/>
                        </a:rPr>
                        <a:t>sprintf</a:t>
                      </a:r>
                      <a:endParaRPr lang="en-US" sz="2000">
                        <a:latin typeface="Andale Mono" panose="020B0509000000000004" pitchFamily="49" charset="0"/>
                        <a:cs typeface="Times New Roman" panose="02020603050405020304" pitchFamily="18" charset="0"/>
                      </a:endParaRPr>
                    </a:p>
                  </a:txBody>
                  <a:tcPr anchor="ctr"/>
                </a:tc>
                <a:tc>
                  <a:txBody>
                    <a:bodyPr/>
                    <a:lstStyle/>
                    <a:p>
                      <a:pPr algn="ct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34705697"/>
                  </a:ext>
                </a:extLst>
              </a:tr>
              <a:tr h="455323">
                <a:tc>
                  <a:txBody>
                    <a:bodyPr/>
                    <a:lstStyle/>
                    <a:p>
                      <a:pPr algn="r"/>
                      <a:r>
                        <a:rPr lang="en-US" sz="2000" smtClean="0">
                          <a:latin typeface="Times New Roman" panose="02020603050405020304" pitchFamily="18" charset="0"/>
                          <a:cs typeface="Times New Roman" panose="02020603050405020304" pitchFamily="18" charset="0"/>
                        </a:rPr>
                        <a:t>w</a:t>
                      </a:r>
                      <a:endParaRPr lang="en-US" sz="2000">
                        <a:latin typeface="Times New Roman" panose="02020603050405020304" pitchFamily="18" charset="0"/>
                        <a:cs typeface="Times New Roman" panose="02020603050405020304" pitchFamily="18" charset="0"/>
                      </a:endParaRPr>
                    </a:p>
                  </a:txBody>
                  <a:tcPr anchor="ctr"/>
                </a:tc>
                <a:tc>
                  <a:txBody>
                    <a:bodyPr/>
                    <a:lstStyle/>
                    <a:p>
                      <a:pPr algn="r"/>
                      <a:r>
                        <a:rPr lang="en-US" sz="2000" smtClean="0">
                          <a:latin typeface="Andale Mono" panose="020B0509000000000004" pitchFamily="49" charset="0"/>
                          <a:cs typeface="Times New Roman" panose="02020603050405020304" pitchFamily="18" charset="0"/>
                        </a:rPr>
                        <a:t>wprintf</a:t>
                      </a:r>
                      <a:endParaRPr lang="en-US" sz="2000">
                        <a:latin typeface="Andale Mono" panose="020B0509000000000004" pitchFamily="49" charset="0"/>
                        <a:cs typeface="Times New Roman" panose="02020603050405020304" pitchFamily="18" charset="0"/>
                      </a:endParaRPr>
                    </a:p>
                  </a:txBody>
                  <a:tcPr anchor="ctr"/>
                </a:tc>
                <a:tc>
                  <a:txBody>
                    <a:bodyPr/>
                    <a:lstStyle/>
                    <a:p>
                      <a:pPr algn="r"/>
                      <a:r>
                        <a:rPr lang="en-US" sz="2000" smtClean="0">
                          <a:latin typeface="Andale Mono" panose="020B0509000000000004" pitchFamily="49" charset="0"/>
                          <a:cs typeface="Times New Roman" panose="02020603050405020304" pitchFamily="18" charset="0"/>
                        </a:rPr>
                        <a:t>fwprintf</a:t>
                      </a:r>
                      <a:endParaRPr lang="en-US" sz="2000">
                        <a:latin typeface="Andale Mono" panose="020B0509000000000004" pitchFamily="49" charset="0"/>
                        <a:cs typeface="Times New Roman" panose="02020603050405020304" pitchFamily="18" charset="0"/>
                      </a:endParaRP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smtClean="0">
                          <a:latin typeface="Andale Mono" panose="020B0509000000000004" pitchFamily="49" charset="0"/>
                          <a:cs typeface="Times New Roman" panose="02020603050405020304" pitchFamily="18" charset="0"/>
                        </a:rPr>
                        <a:t>swprintf</a:t>
                      </a:r>
                    </a:p>
                  </a:txBody>
                  <a:tcPr anchor="ctr"/>
                </a:tc>
                <a:tc>
                  <a:txBody>
                    <a:bodyPr/>
                    <a:lstStyle/>
                    <a:p>
                      <a:pPr algn="ctr"/>
                      <a:r>
                        <a:rPr lang="en-US" sz="2000" smtClean="0">
                          <a:latin typeface="Times New Roman" panose="02020603050405020304" pitchFamily="18" charset="0"/>
                          <a:cs typeface="Times New Roman" panose="02020603050405020304" pitchFamily="18" charset="0"/>
                        </a:rPr>
                        <a:t>wide-character</a:t>
                      </a: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9390837"/>
                  </a:ext>
                </a:extLst>
              </a:tr>
              <a:tr h="455323">
                <a:tc>
                  <a:txBody>
                    <a:bodyPr/>
                    <a:lstStyle/>
                    <a:p>
                      <a:pPr algn="r"/>
                      <a:r>
                        <a:rPr lang="en-US" sz="2000" smtClean="0">
                          <a:latin typeface="Times New Roman" panose="02020603050405020304" pitchFamily="18" charset="0"/>
                          <a:cs typeface="Times New Roman" panose="02020603050405020304" pitchFamily="18" charset="0"/>
                        </a:rPr>
                        <a:t>n</a:t>
                      </a:r>
                      <a:endParaRPr lang="en-US" sz="2000">
                        <a:latin typeface="Times New Roman" panose="02020603050405020304" pitchFamily="18" charset="0"/>
                        <a:cs typeface="Times New Roman" panose="02020603050405020304" pitchFamily="18" charset="0"/>
                      </a:endParaRPr>
                    </a:p>
                  </a:txBody>
                  <a:tcPr anchor="ctr"/>
                </a:tc>
                <a:tc>
                  <a:txBody>
                    <a:bodyPr/>
                    <a:lstStyle/>
                    <a:p>
                      <a:pPr algn="r"/>
                      <a:endParaRPr lang="en-US" sz="2000">
                        <a:latin typeface="Andale Mono" panose="020B0509000000000004" pitchFamily="49" charset="0"/>
                        <a:cs typeface="Times New Roman" panose="02020603050405020304" pitchFamily="18" charset="0"/>
                      </a:endParaRPr>
                    </a:p>
                  </a:txBody>
                  <a:tcPr anchor="ctr"/>
                </a:tc>
                <a:tc>
                  <a:txBody>
                    <a:bodyPr/>
                    <a:lstStyle/>
                    <a:p>
                      <a:pPr algn="r"/>
                      <a:endParaRPr lang="en-US" sz="2000">
                        <a:latin typeface="Andale Mono" panose="020B0509000000000004" pitchFamily="49" charset="0"/>
                        <a:cs typeface="Times New Roman" panose="02020603050405020304" pitchFamily="18" charset="0"/>
                      </a:endParaRPr>
                    </a:p>
                  </a:txBody>
                  <a:tcPr anchor="ctr"/>
                </a:tc>
                <a:tc>
                  <a:txBody>
                    <a:bodyPr/>
                    <a:lstStyle/>
                    <a:p>
                      <a:pPr algn="r"/>
                      <a:r>
                        <a:rPr lang="en-US" sz="2000" smtClean="0">
                          <a:latin typeface="Andale Mono" panose="020B0509000000000004" pitchFamily="49" charset="0"/>
                          <a:cs typeface="Times New Roman" panose="02020603050405020304" pitchFamily="18" charset="0"/>
                        </a:rPr>
                        <a:t>snprintf</a:t>
                      </a:r>
                      <a:endParaRPr lang="en-US" sz="2000">
                        <a:latin typeface="Andale Mono" panose="020B0509000000000004" pitchFamily="49" charset="0"/>
                        <a:cs typeface="Times New Roman" panose="02020603050405020304" pitchFamily="18" charset="0"/>
                      </a:endParaRPr>
                    </a:p>
                  </a:txBody>
                  <a:tcPr anchor="ctr"/>
                </a:tc>
                <a:tc>
                  <a:txBody>
                    <a:bodyPr/>
                    <a:lstStyle/>
                    <a:p>
                      <a:pPr algn="ct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01540048"/>
                  </a:ext>
                </a:extLst>
              </a:tr>
              <a:tr h="455323">
                <a:tc>
                  <a:txBody>
                    <a:bodyPr/>
                    <a:lstStyle/>
                    <a:p>
                      <a:pPr algn="r"/>
                      <a:r>
                        <a:rPr lang="en-US" sz="2000" smtClean="0">
                          <a:latin typeface="Times New Roman" panose="02020603050405020304" pitchFamily="18" charset="0"/>
                          <a:cs typeface="Times New Roman" panose="02020603050405020304" pitchFamily="18" charset="0"/>
                        </a:rPr>
                        <a:t>nw</a:t>
                      </a:r>
                      <a:endParaRPr lang="en-US" sz="2000">
                        <a:latin typeface="Times New Roman" panose="02020603050405020304" pitchFamily="18" charset="0"/>
                        <a:cs typeface="Times New Roman" panose="02020603050405020304" pitchFamily="18" charset="0"/>
                      </a:endParaRPr>
                    </a:p>
                  </a:txBody>
                  <a:tcPr anchor="ctr"/>
                </a:tc>
                <a:tc>
                  <a:txBody>
                    <a:bodyPr/>
                    <a:lstStyle/>
                    <a:p>
                      <a:pPr algn="r"/>
                      <a:endParaRPr lang="en-US" sz="2000">
                        <a:latin typeface="Andale Mono" panose="020B0509000000000004" pitchFamily="49" charset="0"/>
                        <a:cs typeface="Times New Roman" panose="02020603050405020304" pitchFamily="18" charset="0"/>
                      </a:endParaRPr>
                    </a:p>
                  </a:txBody>
                  <a:tcPr anchor="ctr"/>
                </a:tc>
                <a:tc>
                  <a:txBody>
                    <a:bodyPr/>
                    <a:lstStyle/>
                    <a:p>
                      <a:pPr algn="r"/>
                      <a:endParaRPr lang="en-US" sz="2000">
                        <a:latin typeface="Andale Mono" panose="020B0509000000000004" pitchFamily="49" charset="0"/>
                        <a:cs typeface="Times New Roman" panose="02020603050405020304" pitchFamily="18" charset="0"/>
                      </a:endParaRPr>
                    </a:p>
                  </a:txBody>
                  <a:tcPr anchor="ctr"/>
                </a:tc>
                <a:tc>
                  <a:txBody>
                    <a:bodyPr/>
                    <a:lstStyle/>
                    <a:p>
                      <a:pPr algn="r"/>
                      <a:r>
                        <a:rPr lang="en-US" sz="2000" smtClean="0">
                          <a:latin typeface="Andale Mono" panose="020B0509000000000004" pitchFamily="49" charset="0"/>
                          <a:cs typeface="Times New Roman" panose="02020603050405020304" pitchFamily="18" charset="0"/>
                        </a:rPr>
                        <a:t>snwprintf</a:t>
                      </a:r>
                      <a:endParaRPr lang="en-US" sz="2000">
                        <a:latin typeface="Andale Mono" panose="020B0509000000000004" pitchFamily="49" charset="0"/>
                        <a:cs typeface="Times New Roman" panose="02020603050405020304" pitchFamily="18" charset="0"/>
                      </a:endParaRPr>
                    </a:p>
                  </a:txBody>
                  <a:tcPr anchor="ctr"/>
                </a:tc>
                <a:tc>
                  <a:txBody>
                    <a:bodyPr/>
                    <a:lstStyle/>
                    <a:p>
                      <a:pPr algn="ct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82552924"/>
                  </a:ext>
                </a:extLst>
              </a:tr>
            </a:tbl>
          </a:graphicData>
        </a:graphic>
      </p:graphicFrame>
      <p:sp>
        <p:nvSpPr>
          <p:cNvPr id="4" name="날짜 개체 틀 3"/>
          <p:cNvSpPr>
            <a:spLocks noGrp="1"/>
          </p:cNvSpPr>
          <p:nvPr>
            <p:ph type="dt" sz="half" idx="10"/>
          </p:nvPr>
        </p:nvSpPr>
        <p:spPr/>
        <p:txBody>
          <a:bodyPr/>
          <a:lstStyle/>
          <a:p>
            <a:fld id="{EBC13A02-8BDE-40EB-85AC-1F718F2209F6}"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31</a:t>
            </a:fld>
            <a:endParaRPr lang="en-US"/>
          </a:p>
        </p:txBody>
      </p:sp>
      <p:graphicFrame>
        <p:nvGraphicFramePr>
          <p:cNvPr id="12" name="표 11"/>
          <p:cNvGraphicFramePr>
            <a:graphicFrameLocks noGrp="1"/>
          </p:cNvGraphicFramePr>
          <p:nvPr>
            <p:extLst>
              <p:ext uri="{D42A27DB-BD31-4B8C-83A1-F6EECF244321}">
                <p14:modId xmlns:p14="http://schemas.microsoft.com/office/powerpoint/2010/main" val="896410348"/>
              </p:ext>
            </p:extLst>
          </p:nvPr>
        </p:nvGraphicFramePr>
        <p:xfrm>
          <a:off x="681037" y="3641682"/>
          <a:ext cx="8543925" cy="2714669"/>
        </p:xfrm>
        <a:graphic>
          <a:graphicData uri="http://schemas.openxmlformats.org/drawingml/2006/table">
            <a:tbl>
              <a:tblPr firstRow="1" bandRow="1">
                <a:tableStyleId>{5C22544A-7EE6-4342-B048-85BDC9FD1C3A}</a:tableStyleId>
              </a:tblPr>
              <a:tblGrid>
                <a:gridCol w="556874">
                  <a:extLst>
                    <a:ext uri="{9D8B030D-6E8A-4147-A177-3AD203B41FA5}">
                      <a16:colId xmlns:a16="http://schemas.microsoft.com/office/drawing/2014/main" val="3172693852"/>
                    </a:ext>
                  </a:extLst>
                </a:gridCol>
                <a:gridCol w="7987051">
                  <a:extLst>
                    <a:ext uri="{9D8B030D-6E8A-4147-A177-3AD203B41FA5}">
                      <a16:colId xmlns:a16="http://schemas.microsoft.com/office/drawing/2014/main" val="3399291576"/>
                    </a:ext>
                  </a:extLst>
                </a:gridCol>
              </a:tblGrid>
              <a:tr h="474405">
                <a:tc>
                  <a:txBody>
                    <a:bodyPr/>
                    <a:lstStyle/>
                    <a:p>
                      <a:pPr algn="ctr"/>
                      <a:r>
                        <a:rPr lang="en-US" sz="1800" b="1" smtClean="0">
                          <a:latin typeface="+mn-lt"/>
                          <a:cs typeface="Times New Roman" panose="02020603050405020304" pitchFamily="18" charset="0"/>
                        </a:rPr>
                        <a:t>No.</a:t>
                      </a:r>
                      <a:endParaRPr lang="en-US" sz="1800" b="1">
                        <a:latin typeface="+mn-lt"/>
                        <a:cs typeface="Times New Roman" panose="02020603050405020304" pitchFamily="18" charset="0"/>
                      </a:endParaRPr>
                    </a:p>
                  </a:txBody>
                  <a:tcPr anchor="ctr"/>
                </a:tc>
                <a:tc>
                  <a:txBody>
                    <a:bodyPr/>
                    <a:lstStyle/>
                    <a:p>
                      <a:pPr algn="ctr"/>
                      <a:r>
                        <a:rPr lang="en-US" sz="1800" b="1" smtClean="0">
                          <a:latin typeface="+mn-lt"/>
                          <a:cs typeface="Times New Roman" panose="02020603050405020304" pitchFamily="18" charset="0"/>
                        </a:rPr>
                        <a:t>Synstax</a:t>
                      </a:r>
                      <a:endParaRPr lang="en-US" sz="1800" b="1">
                        <a:latin typeface="+mn-lt"/>
                        <a:cs typeface="Times New Roman" panose="02020603050405020304" pitchFamily="18" charset="0"/>
                      </a:endParaRPr>
                    </a:p>
                  </a:txBody>
                  <a:tcPr anchor="ctr"/>
                </a:tc>
                <a:extLst>
                  <a:ext uri="{0D108BD9-81ED-4DB2-BD59-A6C34878D82A}">
                    <a16:rowId xmlns:a16="http://schemas.microsoft.com/office/drawing/2014/main" val="879641458"/>
                  </a:ext>
                </a:extLst>
              </a:tr>
              <a:tr h="560066">
                <a:tc>
                  <a:txBody>
                    <a:bodyPr/>
                    <a:lstStyle/>
                    <a:p>
                      <a:pPr algn="ctr"/>
                      <a:r>
                        <a:rPr lang="en-US" sz="1800" b="1" smtClean="0">
                          <a:latin typeface="+mn-lt"/>
                          <a:cs typeface="Times New Roman" panose="02020603050405020304" pitchFamily="18" charset="0"/>
                        </a:rPr>
                        <a:t>1</a:t>
                      </a:r>
                      <a:endParaRPr lang="en-US" sz="1800" b="1">
                        <a:latin typeface="+mn-lt"/>
                        <a:cs typeface="Times New Roman" panose="02020603050405020304" pitchFamily="18" charset="0"/>
                      </a:endParaRPr>
                    </a:p>
                  </a:txBody>
                  <a:tcPr anchor="ctr"/>
                </a:tc>
                <a:tc>
                  <a:txBody>
                    <a:bodyPr/>
                    <a:lstStyle/>
                    <a:p>
                      <a:r>
                        <a:rPr lang="en-US" sz="1800" b="1" smtClean="0">
                          <a:latin typeface="+mn-lt"/>
                          <a:cs typeface="Times New Roman" panose="02020603050405020304" pitchFamily="18" charset="0"/>
                        </a:rPr>
                        <a:t>int  printf   (                                                   const char *format [, argument] ... );</a:t>
                      </a:r>
                      <a:endParaRPr lang="en-US" sz="1800" b="1">
                        <a:latin typeface="+mn-lt"/>
                        <a:cs typeface="Times New Roman" panose="02020603050405020304" pitchFamily="18" charset="0"/>
                      </a:endParaRPr>
                    </a:p>
                  </a:txBody>
                  <a:tcPr anchor="ctr"/>
                </a:tc>
                <a:extLst>
                  <a:ext uri="{0D108BD9-81ED-4DB2-BD59-A6C34878D82A}">
                    <a16:rowId xmlns:a16="http://schemas.microsoft.com/office/drawing/2014/main" val="4129463544"/>
                  </a:ext>
                </a:extLst>
              </a:tr>
              <a:tr h="560066">
                <a:tc>
                  <a:txBody>
                    <a:bodyPr/>
                    <a:lstStyle/>
                    <a:p>
                      <a:pPr algn="ctr"/>
                      <a:r>
                        <a:rPr lang="en-US" sz="1800" b="1" smtClean="0">
                          <a:latin typeface="+mn-lt"/>
                          <a:cs typeface="Times New Roman" panose="02020603050405020304" pitchFamily="18" charset="0"/>
                        </a:rPr>
                        <a:t>2</a:t>
                      </a:r>
                      <a:endParaRPr lang="en-US" sz="1800" b="1">
                        <a:latin typeface="+mn-lt"/>
                        <a:cs typeface="Times New Roman" panose="02020603050405020304" pitchFamily="18" charset="0"/>
                      </a:endParaRPr>
                    </a:p>
                  </a:txBody>
                  <a:tcPr anchor="ctr"/>
                </a:tc>
                <a:tc>
                  <a:txBody>
                    <a:bodyPr/>
                    <a:lstStyle/>
                    <a:p>
                      <a:r>
                        <a:rPr lang="en-US" sz="1800" b="1" smtClean="0">
                          <a:latin typeface="+mn-lt"/>
                          <a:cs typeface="Times New Roman" panose="02020603050405020304" pitchFamily="18" charset="0"/>
                        </a:rPr>
                        <a:t>int  fprintf  ( FILE *stream,                         const char *format [, argument] ... ); </a:t>
                      </a:r>
                      <a:endParaRPr lang="en-US" sz="1800" b="1">
                        <a:latin typeface="+mn-lt"/>
                        <a:cs typeface="Times New Roman" panose="02020603050405020304" pitchFamily="18" charset="0"/>
                      </a:endParaRPr>
                    </a:p>
                  </a:txBody>
                  <a:tcPr anchor="ctr"/>
                </a:tc>
                <a:extLst>
                  <a:ext uri="{0D108BD9-81ED-4DB2-BD59-A6C34878D82A}">
                    <a16:rowId xmlns:a16="http://schemas.microsoft.com/office/drawing/2014/main" val="514660535"/>
                  </a:ext>
                </a:extLst>
              </a:tr>
              <a:tr h="560066">
                <a:tc>
                  <a:txBody>
                    <a:bodyPr/>
                    <a:lstStyle/>
                    <a:p>
                      <a:pPr algn="ctr"/>
                      <a:r>
                        <a:rPr lang="en-US" sz="1800" b="1" smtClean="0">
                          <a:latin typeface="+mn-lt"/>
                          <a:cs typeface="Times New Roman" panose="02020603050405020304" pitchFamily="18" charset="0"/>
                        </a:rPr>
                        <a:t>3</a:t>
                      </a:r>
                      <a:endParaRPr lang="en-US" sz="1800" b="1">
                        <a:latin typeface="+mn-lt"/>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mtClean="0">
                          <a:latin typeface="+mn-lt"/>
                          <a:cs typeface="Times New Roman" panose="02020603050405020304" pitchFamily="18" charset="0"/>
                        </a:rPr>
                        <a:t>int  sprintf  ( char *buffer,                          const char *format [, argument] ... );</a:t>
                      </a:r>
                    </a:p>
                  </a:txBody>
                  <a:tcPr anchor="ctr"/>
                </a:tc>
                <a:extLst>
                  <a:ext uri="{0D108BD9-81ED-4DB2-BD59-A6C34878D82A}">
                    <a16:rowId xmlns:a16="http://schemas.microsoft.com/office/drawing/2014/main" val="4265906497"/>
                  </a:ext>
                </a:extLst>
              </a:tr>
              <a:tr h="560066">
                <a:tc>
                  <a:txBody>
                    <a:bodyPr/>
                    <a:lstStyle/>
                    <a:p>
                      <a:pPr algn="ctr"/>
                      <a:r>
                        <a:rPr lang="en-US" sz="1800" b="1" smtClean="0">
                          <a:solidFill>
                            <a:srgbClr val="7030A0"/>
                          </a:solidFill>
                          <a:latin typeface="+mn-lt"/>
                          <a:cs typeface="Times New Roman" panose="02020603050405020304" pitchFamily="18" charset="0"/>
                        </a:rPr>
                        <a:t>4</a:t>
                      </a:r>
                      <a:endParaRPr lang="en-US" sz="1800" b="1">
                        <a:solidFill>
                          <a:srgbClr val="7030A0"/>
                        </a:solidFill>
                        <a:latin typeface="+mn-lt"/>
                        <a:cs typeface="Times New Roman" panose="02020603050405020304" pitchFamily="18" charset="0"/>
                      </a:endParaRPr>
                    </a:p>
                  </a:txBody>
                  <a:tcPr anchor="ctr"/>
                </a:tc>
                <a:tc>
                  <a:txBody>
                    <a:bodyPr/>
                    <a:lstStyle/>
                    <a:p>
                      <a:r>
                        <a:rPr lang="en-US" sz="1800" b="1" smtClean="0">
                          <a:solidFill>
                            <a:srgbClr val="7030A0"/>
                          </a:solidFill>
                          <a:latin typeface="+mn-lt"/>
                          <a:cs typeface="Times New Roman" panose="02020603050405020304" pitchFamily="18" charset="0"/>
                        </a:rPr>
                        <a:t>int  snprintf( char *buffer, size_t count, const char *format [, argument] ... ); </a:t>
                      </a:r>
                      <a:endParaRPr lang="en-US" sz="1800" b="1">
                        <a:solidFill>
                          <a:srgbClr val="7030A0"/>
                        </a:solidFill>
                        <a:latin typeface="+mn-lt"/>
                        <a:cs typeface="Times New Roman" panose="02020603050405020304" pitchFamily="18" charset="0"/>
                      </a:endParaRPr>
                    </a:p>
                  </a:txBody>
                  <a:tcPr anchor="ctr"/>
                </a:tc>
                <a:extLst>
                  <a:ext uri="{0D108BD9-81ED-4DB2-BD59-A6C34878D82A}">
                    <a16:rowId xmlns:a16="http://schemas.microsoft.com/office/drawing/2014/main" val="540230779"/>
                  </a:ext>
                </a:extLst>
              </a:tr>
            </a:tbl>
          </a:graphicData>
        </a:graphic>
      </p:graphicFrame>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2266746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689206" y="3354158"/>
            <a:ext cx="6361471" cy="1692656"/>
          </a:xfrm>
        </p:spPr>
        <p:txBody>
          <a:bodyPr>
            <a:normAutofit/>
          </a:bodyPr>
          <a:lstStyle/>
          <a:p>
            <a:r>
              <a:rPr lang="en-US" sz="4800" smtClean="0"/>
              <a:t>Error Handling</a:t>
            </a:r>
            <a:endParaRPr lang="en-US" sz="4800"/>
          </a:p>
        </p:txBody>
      </p:sp>
      <p:sp>
        <p:nvSpPr>
          <p:cNvPr id="3" name="부제목 2"/>
          <p:cNvSpPr>
            <a:spLocks noGrp="1"/>
          </p:cNvSpPr>
          <p:nvPr>
            <p:ph type="subTitle" idx="1"/>
          </p:nvPr>
        </p:nvSpPr>
        <p:spPr>
          <a:xfrm>
            <a:off x="3485660" y="1774109"/>
            <a:ext cx="2768564" cy="649922"/>
          </a:xfrm>
        </p:spPr>
        <p:txBody>
          <a:bodyPr/>
          <a:lstStyle/>
          <a:p>
            <a:r>
              <a:rPr lang="en-US" smtClean="0"/>
              <a:t>CHAPTER 1</a:t>
            </a:r>
            <a:endParaRPr lang="en-US"/>
          </a:p>
        </p:txBody>
      </p:sp>
    </p:spTree>
    <p:extLst>
      <p:ext uri="{BB962C8B-B14F-4D97-AF65-F5344CB8AC3E}">
        <p14:creationId xmlns:p14="http://schemas.microsoft.com/office/powerpoint/2010/main" val="38673305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smtClean="0"/>
              <a:t>Why is an Error Handling important?</a:t>
            </a:r>
            <a:endParaRPr lang="en-US"/>
          </a:p>
        </p:txBody>
      </p:sp>
      <p:sp>
        <p:nvSpPr>
          <p:cNvPr id="3" name="내용 개체 틀 2"/>
          <p:cNvSpPr>
            <a:spLocks noGrp="1"/>
          </p:cNvSpPr>
          <p:nvPr>
            <p:ph idx="1"/>
          </p:nvPr>
        </p:nvSpPr>
        <p:spPr>
          <a:xfrm>
            <a:off x="681038" y="1255271"/>
            <a:ext cx="8543925" cy="4112868"/>
          </a:xfrm>
        </p:spPr>
        <p:txBody>
          <a:bodyPr>
            <a:normAutofit fontScale="85000" lnSpcReduction="20000"/>
          </a:bodyPr>
          <a:lstStyle/>
          <a:p>
            <a:pPr>
              <a:lnSpc>
                <a:spcPct val="110000"/>
              </a:lnSpc>
            </a:pPr>
            <a:r>
              <a:rPr lang="ko-KR" altLang="en-US" sz="2000" smtClean="0"/>
              <a:t>삼성증권 최악의 </a:t>
            </a:r>
            <a:r>
              <a:rPr lang="ko-KR" altLang="en-US" sz="2000"/>
              <a:t>배당 </a:t>
            </a:r>
            <a:r>
              <a:rPr lang="ko-KR" altLang="en-US" sz="2000" smtClean="0"/>
              <a:t>사고</a:t>
            </a:r>
            <a:r>
              <a:rPr lang="en-US" altLang="ko-KR" sz="2000" smtClean="0"/>
              <a:t>.</a:t>
            </a:r>
          </a:p>
          <a:p>
            <a:pPr lvl="1">
              <a:lnSpc>
                <a:spcPct val="110000"/>
              </a:lnSpc>
            </a:pPr>
            <a:r>
              <a:rPr lang="ko-KR" altLang="en-US" sz="1600" smtClean="0"/>
              <a:t>주당 </a:t>
            </a:r>
            <a:r>
              <a:rPr lang="en-US" altLang="ko-KR" sz="1600"/>
              <a:t>1000</a:t>
            </a:r>
            <a:r>
              <a:rPr lang="ko-KR" altLang="en-US" sz="1600"/>
              <a:t>원을 배당해야 하는데</a:t>
            </a:r>
            <a:r>
              <a:rPr lang="en-US" altLang="ko-KR" sz="1600"/>
              <a:t>, </a:t>
            </a:r>
            <a:r>
              <a:rPr lang="ko-KR" altLang="en-US" sz="1600"/>
              <a:t>전산실수로 주당 </a:t>
            </a:r>
            <a:r>
              <a:rPr lang="en-US" altLang="ko-KR" sz="1600"/>
              <a:t>1000</a:t>
            </a:r>
            <a:r>
              <a:rPr lang="ko-KR" altLang="en-US" sz="1600"/>
              <a:t>주</a:t>
            </a:r>
            <a:r>
              <a:rPr lang="en-US" altLang="ko-KR" sz="1600"/>
              <a:t>(4000</a:t>
            </a:r>
            <a:r>
              <a:rPr lang="ko-KR" altLang="en-US" sz="1600"/>
              <a:t>만원 상당</a:t>
            </a:r>
            <a:r>
              <a:rPr lang="en-US" altLang="ko-KR" sz="1600"/>
              <a:t>)</a:t>
            </a:r>
            <a:r>
              <a:rPr lang="ko-KR" altLang="en-US" sz="1600"/>
              <a:t>가 배정됐다</a:t>
            </a:r>
            <a:r>
              <a:rPr lang="en-US" altLang="ko-KR" sz="1600" smtClean="0"/>
              <a:t>. </a:t>
            </a:r>
          </a:p>
          <a:p>
            <a:pPr lvl="1">
              <a:lnSpc>
                <a:spcPct val="110000"/>
              </a:lnSpc>
            </a:pPr>
            <a:r>
              <a:rPr lang="ko-KR" altLang="en-US" sz="1600" smtClean="0"/>
              <a:t>잘못 </a:t>
            </a:r>
            <a:r>
              <a:rPr lang="ko-KR" altLang="en-US" sz="1600"/>
              <a:t>부여된 주식배당 </a:t>
            </a:r>
            <a:r>
              <a:rPr lang="ko-KR" altLang="en-US" sz="1600" smtClean="0"/>
              <a:t>물량이 </a:t>
            </a:r>
            <a:r>
              <a:rPr lang="en-US" altLang="ko-KR" sz="1600" smtClean="0"/>
              <a:t>113</a:t>
            </a:r>
            <a:r>
              <a:rPr lang="ko-KR" altLang="en-US" sz="1600" smtClean="0"/>
              <a:t>조원에 이른다</a:t>
            </a:r>
            <a:r>
              <a:rPr lang="en-US" altLang="ko-KR" sz="1600" smtClean="0"/>
              <a:t>.</a:t>
            </a:r>
          </a:p>
          <a:p>
            <a:pPr>
              <a:lnSpc>
                <a:spcPct val="110000"/>
              </a:lnSpc>
            </a:pPr>
            <a:r>
              <a:rPr lang="ko-KR" altLang="en-US" sz="2000"/>
              <a:t>유로컨트롤 </a:t>
            </a:r>
            <a:r>
              <a:rPr lang="en-US" altLang="ko-KR" sz="2000"/>
              <a:t>"2</a:t>
            </a:r>
            <a:r>
              <a:rPr lang="ko-KR" altLang="en-US" sz="2000"/>
              <a:t>만</a:t>
            </a:r>
            <a:r>
              <a:rPr lang="en-US" altLang="ko-KR" sz="2000"/>
              <a:t>9</a:t>
            </a:r>
            <a:r>
              <a:rPr lang="ko-KR" altLang="en-US" sz="2000"/>
              <a:t>천</a:t>
            </a:r>
            <a:r>
              <a:rPr lang="en-US" altLang="ko-KR" sz="2000"/>
              <a:t>500</a:t>
            </a:r>
            <a:r>
              <a:rPr lang="ko-KR" altLang="en-US" sz="2000"/>
              <a:t>편 가운데 절반 정도 이착륙 지연</a:t>
            </a:r>
            <a:r>
              <a:rPr lang="en-US" altLang="ko-KR" sz="2000"/>
              <a:t>"</a:t>
            </a:r>
          </a:p>
          <a:p>
            <a:pPr lvl="1">
              <a:lnSpc>
                <a:spcPct val="110000"/>
              </a:lnSpc>
            </a:pPr>
            <a:r>
              <a:rPr lang="en-US" altLang="ko-KR" sz="1600" smtClean="0"/>
              <a:t>"</a:t>
            </a:r>
            <a:r>
              <a:rPr lang="en-US" altLang="ko-KR" sz="1600"/>
              <a:t>1</a:t>
            </a:r>
            <a:r>
              <a:rPr lang="ko-KR" altLang="en-US" sz="1600"/>
              <a:t>만 </a:t>
            </a:r>
            <a:r>
              <a:rPr lang="en-US" altLang="ko-KR" sz="1600"/>
              <a:t>5,000</a:t>
            </a:r>
            <a:r>
              <a:rPr lang="ko-KR" altLang="en-US" sz="1600"/>
              <a:t>대 비행기 발 묶여</a:t>
            </a:r>
            <a:r>
              <a:rPr lang="en-US" altLang="ko-KR" sz="1600"/>
              <a:t>" </a:t>
            </a:r>
            <a:r>
              <a:rPr lang="ko-KR" altLang="en-US" sz="1600"/>
              <a:t>유럽 </a:t>
            </a:r>
            <a:r>
              <a:rPr lang="ko-KR" altLang="en-US" sz="1600" smtClean="0"/>
              <a:t>항공대란</a:t>
            </a:r>
            <a:endParaRPr lang="en-US" altLang="ko-KR" sz="1600" smtClean="0"/>
          </a:p>
          <a:p>
            <a:pPr lvl="1">
              <a:lnSpc>
                <a:spcPct val="110000"/>
              </a:lnSpc>
            </a:pPr>
            <a:r>
              <a:rPr lang="ko-KR" altLang="en-US" sz="1600"/>
              <a:t>유럽 항공교통 통제기구 기술적 </a:t>
            </a:r>
            <a:r>
              <a:rPr lang="ko-KR" altLang="en-US" sz="1600" smtClean="0"/>
              <a:t>문제</a:t>
            </a:r>
            <a:endParaRPr lang="ko-KR" altLang="en-US" sz="1600"/>
          </a:p>
          <a:p>
            <a:pPr lvl="1">
              <a:lnSpc>
                <a:spcPct val="110000"/>
              </a:lnSpc>
            </a:pPr>
            <a:r>
              <a:rPr lang="ko-KR" altLang="en-US" sz="1600"/>
              <a:t>항공기 이착륙 지연</a:t>
            </a:r>
            <a:r>
              <a:rPr lang="en-US" altLang="ko-KR" sz="1600"/>
              <a:t>, </a:t>
            </a:r>
            <a:r>
              <a:rPr lang="ko-KR" altLang="en-US" sz="1600"/>
              <a:t>공항마다 큰 </a:t>
            </a:r>
            <a:r>
              <a:rPr lang="ko-KR" altLang="en-US" sz="1600" smtClean="0"/>
              <a:t>혼잡</a:t>
            </a:r>
            <a:endParaRPr lang="en-US" altLang="ko-KR" sz="1600" smtClean="0"/>
          </a:p>
          <a:p>
            <a:pPr>
              <a:lnSpc>
                <a:spcPct val="110000"/>
              </a:lnSpc>
            </a:pPr>
            <a:r>
              <a:rPr lang="ko-KR" altLang="en-US" sz="2000"/>
              <a:t>페이스북</a:t>
            </a:r>
            <a:r>
              <a:rPr lang="en-US" altLang="ko-KR" sz="2000"/>
              <a:t>, </a:t>
            </a:r>
            <a:r>
              <a:rPr lang="ko-KR" altLang="en-US" sz="2000"/>
              <a:t>데이터 유출 </a:t>
            </a:r>
            <a:r>
              <a:rPr lang="ko-KR" altLang="en-US" sz="2000" smtClean="0"/>
              <a:t>사고</a:t>
            </a:r>
            <a:endParaRPr lang="en-US" altLang="ko-KR" sz="2000" smtClean="0"/>
          </a:p>
          <a:p>
            <a:pPr lvl="1">
              <a:lnSpc>
                <a:spcPct val="110000"/>
              </a:lnSpc>
            </a:pPr>
            <a:r>
              <a:rPr lang="ko-KR" altLang="en-US" sz="1600"/>
              <a:t>페이스북 계정 </a:t>
            </a:r>
            <a:r>
              <a:rPr lang="en-US" altLang="ko-KR" sz="1600"/>
              <a:t>8,700</a:t>
            </a:r>
            <a:r>
              <a:rPr lang="ko-KR" altLang="en-US" sz="1600"/>
              <a:t>만 건의 데이터가 미국 대선을 위한 타깃 광고에 부적절하게 활용된 사건</a:t>
            </a:r>
            <a:endParaRPr lang="en-US" altLang="ko-KR" sz="1600" smtClean="0"/>
          </a:p>
          <a:p>
            <a:pPr>
              <a:lnSpc>
                <a:spcPct val="110000"/>
              </a:lnSpc>
            </a:pPr>
            <a:r>
              <a:rPr lang="en-US" altLang="ko-KR" sz="2000" smtClean="0"/>
              <a:t>Intel CPU Meltdown </a:t>
            </a:r>
            <a:r>
              <a:rPr lang="ko-KR" altLang="en-US" sz="2000" smtClean="0"/>
              <a:t>버그</a:t>
            </a:r>
            <a:endParaRPr lang="en-US" altLang="ko-KR" sz="2000" smtClean="0"/>
          </a:p>
          <a:p>
            <a:pPr lvl="1">
              <a:lnSpc>
                <a:spcPct val="110000"/>
              </a:lnSpc>
            </a:pPr>
            <a:r>
              <a:rPr lang="ko-KR" altLang="en-US" sz="1600" smtClean="0"/>
              <a:t>“</a:t>
            </a:r>
            <a:r>
              <a:rPr lang="en-US" altLang="ko-KR" sz="1600"/>
              <a:t>CPU</a:t>
            </a:r>
            <a:r>
              <a:rPr lang="ko-KR" altLang="en-US" sz="1600"/>
              <a:t>들이 성능을 최적화하기 위해 적용하는 ‘추측 실행’</a:t>
            </a:r>
            <a:r>
              <a:rPr lang="en-US" altLang="ko-KR" sz="1600"/>
              <a:t>(speculative execution) </a:t>
            </a:r>
            <a:r>
              <a:rPr lang="ko-KR" altLang="en-US" sz="1600"/>
              <a:t>기술로 인해 발생하는 심각한 보안 </a:t>
            </a:r>
            <a:r>
              <a:rPr lang="ko-KR" altLang="en-US" sz="1600" smtClean="0"/>
              <a:t>결함</a:t>
            </a:r>
            <a:r>
              <a:rPr lang="en-US" altLang="ko-KR" sz="1600" smtClean="0"/>
              <a:t>.</a:t>
            </a:r>
          </a:p>
          <a:p>
            <a:pPr lvl="1">
              <a:lnSpc>
                <a:spcPct val="110000"/>
              </a:lnSpc>
            </a:pPr>
            <a:r>
              <a:rPr lang="en-US" altLang="ko-KR" sz="1600" smtClean="0"/>
              <a:t>“</a:t>
            </a:r>
            <a:r>
              <a:rPr lang="ko-KR" altLang="en-US" sz="1600"/>
              <a:t>허가 받지 않은 프로세스가 시스템 메모리에서 비밀번호나 암호화 열쇠 또는 다른 애플리케이션에 열려 있는 민감한 정보를 읽을 수 </a:t>
            </a:r>
            <a:r>
              <a:rPr lang="ko-KR" altLang="en-US" sz="1600" smtClean="0"/>
              <a:t>있다</a:t>
            </a:r>
            <a:r>
              <a:rPr lang="en-US" altLang="ko-KR" sz="1600" smtClean="0"/>
              <a:t>.</a:t>
            </a:r>
            <a:r>
              <a:rPr lang="en-US" altLang="ko-KR" sz="2000" smtClean="0"/>
              <a:t> </a:t>
            </a:r>
            <a:endParaRPr lang="en-US" altLang="ko-KR" sz="1600" smtClean="0"/>
          </a:p>
          <a:p>
            <a:pPr>
              <a:lnSpc>
                <a:spcPct val="110000"/>
              </a:lnSpc>
            </a:pPr>
            <a:endParaRPr lang="en-US" sz="2000"/>
          </a:p>
        </p:txBody>
      </p:sp>
      <p:sp>
        <p:nvSpPr>
          <p:cNvPr id="4" name="날짜 개체 틀 3"/>
          <p:cNvSpPr>
            <a:spLocks noGrp="1"/>
          </p:cNvSpPr>
          <p:nvPr>
            <p:ph type="dt" sz="half" idx="10"/>
          </p:nvPr>
        </p:nvSpPr>
        <p:spPr/>
        <p:txBody>
          <a:bodyPr/>
          <a:lstStyle/>
          <a:p>
            <a:fld id="{D64C6240-0B6A-404A-A029-36130B284B9E}"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33</a:t>
            </a:fld>
            <a:endParaRPr lang="en-US"/>
          </a:p>
        </p:txBody>
      </p:sp>
      <p:pic>
        <p:nvPicPr>
          <p:cNvPr id="1032" name="Picture 8" descr="ì¼ì±è­, ìµë 110ì¡°ìë ë°°ë¹ ì¬ê³ â¦ëª¨ë´í´ì ë ë¼ëì ìì¡æ° ì´ì´ì§ ë¯"/>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492" y="5483550"/>
            <a:ext cx="2311214" cy="75739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ë©í¸ë¤ì´ê³¼ ì¤íí° ê³µê²©ì ë°íí ì°êµ¬ì§ì´ ííì´ì§ì ë´ê±´ ìì´ì½ë¤. ë©í¸ë¤ì´ì ë³´ìì ë»íë ë°©í¨ê° ë¹ìë´ë¦¬ë ê²ì¼ë¡, ì¤íí°ë âë¶ê¸°âë¥¼ ë¯íë ëë­ê°ì§ë¥¼ ë  ì ë ¹ì¼ë¡ íííë¤. ê·¸ë¦¼ì ê·ì½ì§ë§ ê·¸ í¨ê³¼ë ì í ê·ì½ì§ ìì ì ìë¤."/>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2400" y="5402660"/>
            <a:ext cx="1256275" cy="84325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external-hkg3-1.xx.fbcdn.net/safe_image.php?d=AQD4TyUf-yEPYwRH&amp;w=476&amp;h=249&amp;url=http%3A%2F%2Fimg1.daumcdn.net%2Fthumb%2FS1200x630%2F%3Ffname%3Dhttps%3A%2F%2Ft1.daumcdn.net%2Fnews%2F201804%2F04%2Fhankooki%2F20180404073728533nyfa.jpg&amp;cfs=1&amp;upscale=1&amp;fallback=news_d_placeholder_publisher&amp;_nc_hash=AQBe3DTQMujE-kW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1951" y="5443205"/>
            <a:ext cx="1502662" cy="7829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facebo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6493" y="5434039"/>
            <a:ext cx="792066" cy="792066"/>
          </a:xfrm>
          <a:prstGeom prst="rect">
            <a:avLst/>
          </a:prstGeom>
          <a:noFill/>
          <a:extLst>
            <a:ext uri="{909E8E84-426E-40DD-AFC4-6F175D3DCCD1}">
              <a14:hiddenFill xmlns:a14="http://schemas.microsoft.com/office/drawing/2010/main">
                <a:solidFill>
                  <a:srgbClr val="FFFFFF"/>
                </a:solidFill>
              </a14:hiddenFill>
            </a:ext>
          </a:extLst>
        </p:spPr>
      </p:pic>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454566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t>Error Handling (p. 21)</a:t>
            </a:r>
            <a:endParaRPr lang="en-US"/>
          </a:p>
        </p:txBody>
      </p:sp>
      <p:sp>
        <p:nvSpPr>
          <p:cNvPr id="3" name="내용 개체 틀 2"/>
          <p:cNvSpPr>
            <a:spLocks noGrp="1"/>
          </p:cNvSpPr>
          <p:nvPr>
            <p:ph idx="1"/>
          </p:nvPr>
        </p:nvSpPr>
        <p:spPr>
          <a:xfrm>
            <a:off x="681038" y="1255271"/>
            <a:ext cx="8543925" cy="4907785"/>
          </a:xfrm>
        </p:spPr>
        <p:txBody>
          <a:bodyPr>
            <a:normAutofit fontScale="92500" lnSpcReduction="10000"/>
          </a:bodyPr>
          <a:lstStyle/>
          <a:p>
            <a:r>
              <a:rPr lang="en-US"/>
              <a:t>In system programming, an error is signified via a function’s return value </a:t>
            </a:r>
            <a:r>
              <a:rPr lang="en-US" smtClean="0"/>
              <a:t>and described </a:t>
            </a:r>
            <a:r>
              <a:rPr lang="en-US"/>
              <a:t>via a special variable, </a:t>
            </a:r>
            <a:r>
              <a:rPr lang="en-US">
                <a:latin typeface="+mn-lt"/>
                <a:ea typeface="맑은 고딕" panose="020B0503020000020004" pitchFamily="50" charset="-127"/>
              </a:rPr>
              <a:t>errno</a:t>
            </a:r>
            <a:r>
              <a:rPr lang="en-US" smtClean="0"/>
              <a:t>.</a:t>
            </a:r>
          </a:p>
          <a:p>
            <a:r>
              <a:rPr lang="en-US"/>
              <a:t>This variable is declared in &lt;errno.h&gt; as follows:</a:t>
            </a:r>
          </a:p>
          <a:p>
            <a:pPr marL="457200" lvl="1" indent="0">
              <a:buNone/>
            </a:pPr>
            <a:r>
              <a:rPr lang="en-US" b="1" smtClean="0"/>
              <a:t>	</a:t>
            </a:r>
            <a:r>
              <a:rPr lang="en-US" b="1" smtClean="0">
                <a:latin typeface="+mn-lt"/>
              </a:rPr>
              <a:t>extern </a:t>
            </a:r>
            <a:r>
              <a:rPr lang="en-US" b="1">
                <a:latin typeface="+mn-lt"/>
              </a:rPr>
              <a:t>int </a:t>
            </a:r>
            <a:r>
              <a:rPr lang="en-US" smtClean="0">
                <a:latin typeface="+mn-lt"/>
              </a:rPr>
              <a:t>errno ;</a:t>
            </a:r>
          </a:p>
          <a:p>
            <a:r>
              <a:rPr lang="en-US" smtClean="0"/>
              <a:t>Erros and their descriptions</a:t>
            </a:r>
          </a:p>
          <a:p>
            <a:pPr lvl="1"/>
            <a:r>
              <a:rPr lang="en-US" smtClean="0"/>
              <a:t>Table 1-2</a:t>
            </a:r>
          </a:p>
          <a:p>
            <a:r>
              <a:rPr lang="en-US" i="1" smtClean="0">
                <a:solidFill>
                  <a:srgbClr val="7030A0"/>
                </a:solidFill>
              </a:rPr>
              <a:t>errno</a:t>
            </a:r>
          </a:p>
          <a:p>
            <a:pPr lvl="1"/>
            <a:r>
              <a:rPr lang="en-US" smtClean="0">
                <a:solidFill>
                  <a:srgbClr val="7030A0"/>
                </a:solidFill>
              </a:rPr>
              <a:t>In single-thread, </a:t>
            </a:r>
            <a:r>
              <a:rPr lang="en-US">
                <a:solidFill>
                  <a:srgbClr val="7030A0"/>
                </a:solidFill>
              </a:rPr>
              <a:t>errno is a global </a:t>
            </a:r>
            <a:r>
              <a:rPr lang="en-US" smtClean="0">
                <a:solidFill>
                  <a:srgbClr val="7030A0"/>
                </a:solidFill>
              </a:rPr>
              <a:t>variable.</a:t>
            </a:r>
          </a:p>
          <a:p>
            <a:pPr lvl="1"/>
            <a:r>
              <a:rPr lang="en-US" smtClean="0">
                <a:solidFill>
                  <a:srgbClr val="7030A0"/>
                </a:solidFill>
              </a:rPr>
              <a:t>In multi-threas, errno </a:t>
            </a:r>
            <a:r>
              <a:rPr lang="en-US">
                <a:solidFill>
                  <a:srgbClr val="7030A0"/>
                </a:solidFill>
              </a:rPr>
              <a:t>is stored per-thread, and is thus threadsafe.</a:t>
            </a:r>
            <a:endParaRPr lang="en-US" smtClean="0">
              <a:solidFill>
                <a:srgbClr val="7030A0"/>
              </a:solidFill>
            </a:endParaRPr>
          </a:p>
          <a:p>
            <a:endParaRPr lang="en-US"/>
          </a:p>
        </p:txBody>
      </p:sp>
      <p:sp>
        <p:nvSpPr>
          <p:cNvPr id="4" name="날짜 개체 틀 3"/>
          <p:cNvSpPr>
            <a:spLocks noGrp="1"/>
          </p:cNvSpPr>
          <p:nvPr>
            <p:ph type="dt" sz="half" idx="10"/>
          </p:nvPr>
        </p:nvSpPr>
        <p:spPr/>
        <p:txBody>
          <a:bodyPr/>
          <a:lstStyle/>
          <a:p>
            <a:fld id="{DE877868-C05D-4EA5-ADF2-7B81D55DB58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34</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6940248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i="1"/>
              <a:t>errno</a:t>
            </a:r>
            <a:r>
              <a:rPr lang="en-US"/>
              <a:t> must be </a:t>
            </a:r>
            <a:r>
              <a:rPr lang="en-US" smtClean="0"/>
              <a:t>zeroed. </a:t>
            </a:r>
            <a:r>
              <a:rPr lang="en-US"/>
              <a:t>(p. 23)</a:t>
            </a:r>
          </a:p>
        </p:txBody>
      </p:sp>
      <p:sp>
        <p:nvSpPr>
          <p:cNvPr id="3" name="내용 개체 틀 2"/>
          <p:cNvSpPr>
            <a:spLocks noGrp="1"/>
          </p:cNvSpPr>
          <p:nvPr>
            <p:ph idx="1"/>
          </p:nvPr>
        </p:nvSpPr>
        <p:spPr>
          <a:xfrm>
            <a:off x="681038" y="1255272"/>
            <a:ext cx="8543925" cy="942984"/>
          </a:xfrm>
        </p:spPr>
        <p:txBody>
          <a:bodyPr>
            <a:normAutofit lnSpcReduction="10000"/>
          </a:bodyPr>
          <a:lstStyle/>
          <a:p>
            <a:r>
              <a:rPr lang="en-US" smtClean="0">
                <a:solidFill>
                  <a:srgbClr val="FF0000"/>
                </a:solidFill>
              </a:rPr>
              <a:t>errno </a:t>
            </a:r>
            <a:r>
              <a:rPr lang="en-US">
                <a:solidFill>
                  <a:srgbClr val="FF0000"/>
                </a:solidFill>
              </a:rPr>
              <a:t>must be zeroed before invocation and checked </a:t>
            </a:r>
            <a:r>
              <a:rPr lang="en-US" smtClean="0">
                <a:solidFill>
                  <a:srgbClr val="FF0000"/>
                </a:solidFill>
              </a:rPr>
              <a:t>afterward.</a:t>
            </a:r>
            <a:endParaRPr lang="en-US"/>
          </a:p>
        </p:txBody>
      </p:sp>
      <p:sp>
        <p:nvSpPr>
          <p:cNvPr id="4" name="날짜 개체 틀 3"/>
          <p:cNvSpPr>
            <a:spLocks noGrp="1"/>
          </p:cNvSpPr>
          <p:nvPr>
            <p:ph type="dt" sz="half" idx="10"/>
          </p:nvPr>
        </p:nvSpPr>
        <p:spPr/>
        <p:txBody>
          <a:bodyPr/>
          <a:lstStyle/>
          <a:p>
            <a:fld id="{A6994D79-495A-455D-8CCF-8CF6B28A99D3}"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35</a:t>
            </a:fld>
            <a:endParaRPr lang="en-US"/>
          </a:p>
        </p:txBody>
      </p:sp>
      <p:sp>
        <p:nvSpPr>
          <p:cNvPr id="7" name="내용 개체 틀 2"/>
          <p:cNvSpPr txBox="1">
            <a:spLocks/>
          </p:cNvSpPr>
          <p:nvPr/>
        </p:nvSpPr>
        <p:spPr>
          <a:xfrm>
            <a:off x="681038" y="2365986"/>
            <a:ext cx="8543925" cy="2197225"/>
          </a:xfrm>
          <a:prstGeom prst="rect">
            <a:avLst/>
          </a:prstGeom>
          <a:ln>
            <a:solidFill>
              <a:schemeClr val="accent1"/>
            </a:solidFill>
          </a:ln>
        </p:spPr>
        <p:txBody>
          <a:bodyPr vert="horz" lIns="91440" tIns="45720" rIns="91440" bIns="45720" rtlCol="0" anchor="ctr">
            <a:noAutofit/>
          </a:bodyPr>
          <a:lstStyle>
            <a:lvl1pPr marL="514350" indent="-514350" algn="l" defTabSz="914400" rtl="0" eaLnBrk="1" latinLnBrk="0" hangingPunct="1">
              <a:lnSpc>
                <a:spcPct val="9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1" indent="-457200">
              <a:buFont typeface="+mj-lt"/>
              <a:buAutoNum type="arabicPeriod"/>
            </a:pPr>
            <a:r>
              <a:rPr lang="en-US" smtClean="0">
                <a:solidFill>
                  <a:srgbClr val="000089"/>
                </a:solidFill>
                <a:latin typeface="Consolas" panose="020B0609020204030204" pitchFamily="49" charset="0"/>
              </a:rPr>
              <a:t>errno </a:t>
            </a:r>
            <a:r>
              <a:rPr lang="en-US" smtClean="0">
                <a:solidFill>
                  <a:srgbClr val="555555"/>
                </a:solidFill>
                <a:latin typeface="Consolas" panose="020B0609020204030204" pitchFamily="49" charset="0"/>
              </a:rPr>
              <a:t>= </a:t>
            </a:r>
            <a:r>
              <a:rPr lang="en-US" smtClean="0">
                <a:solidFill>
                  <a:srgbClr val="FF6600"/>
                </a:solidFill>
                <a:latin typeface="Consolas" panose="020B0609020204030204" pitchFamily="49" charset="0"/>
              </a:rPr>
              <a:t>0</a:t>
            </a:r>
            <a:r>
              <a:rPr lang="en-US" smtClean="0">
                <a:solidFill>
                  <a:srgbClr val="000000"/>
                </a:solidFill>
                <a:latin typeface="Consolas" panose="020B0609020204030204" pitchFamily="49" charset="0"/>
              </a:rPr>
              <a:t>;</a:t>
            </a:r>
          </a:p>
          <a:p>
            <a:pPr marL="914400" lvl="1" indent="-457200">
              <a:buFont typeface="+mj-lt"/>
              <a:buAutoNum type="arabicPeriod"/>
            </a:pPr>
            <a:r>
              <a:rPr lang="en-US" smtClean="0">
                <a:solidFill>
                  <a:srgbClr val="000089"/>
                </a:solidFill>
                <a:latin typeface="Consolas" panose="020B0609020204030204" pitchFamily="49" charset="0"/>
              </a:rPr>
              <a:t>ul </a:t>
            </a:r>
            <a:r>
              <a:rPr lang="en-US" smtClean="0">
                <a:solidFill>
                  <a:srgbClr val="555555"/>
                </a:solidFill>
                <a:latin typeface="Consolas" panose="020B0609020204030204" pitchFamily="49" charset="0"/>
              </a:rPr>
              <a:t>= </a:t>
            </a:r>
            <a:r>
              <a:rPr lang="en-US" smtClean="0">
                <a:solidFill>
                  <a:srgbClr val="000089"/>
                </a:solidFill>
                <a:latin typeface="Consolas" panose="020B0609020204030204" pitchFamily="49" charset="0"/>
              </a:rPr>
              <a:t>strtoul</a:t>
            </a:r>
            <a:r>
              <a:rPr lang="en-US" smtClean="0">
                <a:solidFill>
                  <a:srgbClr val="000000"/>
                </a:solidFill>
                <a:latin typeface="Consolas" panose="020B0609020204030204" pitchFamily="49" charset="0"/>
              </a:rPr>
              <a:t>(</a:t>
            </a:r>
            <a:r>
              <a:rPr lang="en-US" smtClean="0">
                <a:solidFill>
                  <a:srgbClr val="000089"/>
                </a:solidFill>
                <a:latin typeface="Consolas" panose="020B0609020204030204" pitchFamily="49" charset="0"/>
              </a:rPr>
              <a:t>buf</a:t>
            </a:r>
            <a:r>
              <a:rPr lang="en-US" smtClean="0">
                <a:solidFill>
                  <a:srgbClr val="000000"/>
                </a:solidFill>
                <a:latin typeface="Consolas" panose="020B0609020204030204" pitchFamily="49" charset="0"/>
              </a:rPr>
              <a:t>, </a:t>
            </a:r>
            <a:r>
              <a:rPr lang="en-US" smtClean="0">
                <a:solidFill>
                  <a:srgbClr val="336666"/>
                </a:solidFill>
                <a:latin typeface="Consolas" panose="020B0609020204030204" pitchFamily="49" charset="0"/>
              </a:rPr>
              <a:t>NULL</a:t>
            </a:r>
            <a:r>
              <a:rPr lang="en-US" smtClean="0">
                <a:solidFill>
                  <a:srgbClr val="000000"/>
                </a:solidFill>
                <a:latin typeface="Consolas" panose="020B0609020204030204" pitchFamily="49" charset="0"/>
              </a:rPr>
              <a:t>, </a:t>
            </a:r>
            <a:r>
              <a:rPr lang="en-US" smtClean="0">
                <a:solidFill>
                  <a:srgbClr val="FF6600"/>
                </a:solidFill>
                <a:latin typeface="Consolas" panose="020B0609020204030204" pitchFamily="49" charset="0"/>
              </a:rPr>
              <a:t>0</a:t>
            </a:r>
            <a:r>
              <a:rPr lang="en-US" smtClean="0">
                <a:solidFill>
                  <a:srgbClr val="000000"/>
                </a:solidFill>
                <a:latin typeface="Consolas" panose="020B0609020204030204" pitchFamily="49" charset="0"/>
              </a:rPr>
              <a:t>);</a:t>
            </a:r>
          </a:p>
          <a:p>
            <a:pPr marL="914400" lvl="1" indent="-457200">
              <a:buFont typeface="+mj-lt"/>
              <a:buAutoNum type="arabicPeriod"/>
            </a:pPr>
            <a:r>
              <a:rPr lang="en-US" b="1" smtClean="0">
                <a:solidFill>
                  <a:srgbClr val="00669A"/>
                </a:solidFill>
                <a:latin typeface="Consolas" panose="020B0609020204030204" pitchFamily="49" charset="0"/>
              </a:rPr>
              <a:t>if</a:t>
            </a:r>
            <a:r>
              <a:rPr lang="en-US" smtClean="0">
                <a:solidFill>
                  <a:srgbClr val="000000"/>
                </a:solidFill>
                <a:latin typeface="Consolas" panose="020B0609020204030204" pitchFamily="49" charset="0"/>
              </a:rPr>
              <a:t>( </a:t>
            </a:r>
            <a:r>
              <a:rPr lang="en-US" smtClean="0">
                <a:solidFill>
                  <a:srgbClr val="000089"/>
                </a:solidFill>
                <a:latin typeface="Consolas" panose="020B0609020204030204" pitchFamily="49" charset="0"/>
              </a:rPr>
              <a:t>errno </a:t>
            </a:r>
            <a:r>
              <a:rPr lang="en-US" smtClean="0">
                <a:solidFill>
                  <a:srgbClr val="000000"/>
                </a:solidFill>
                <a:latin typeface="Consolas" panose="020B0609020204030204" pitchFamily="49" charset="0"/>
              </a:rPr>
              <a:t>){</a:t>
            </a:r>
          </a:p>
          <a:p>
            <a:pPr marL="914400" lvl="1" indent="-457200">
              <a:buFont typeface="+mj-lt"/>
              <a:buAutoNum type="arabicPeriod"/>
            </a:pPr>
            <a:r>
              <a:rPr lang="en-US" sz="2800" smtClean="0">
                <a:solidFill>
                  <a:srgbClr val="000089"/>
                </a:solidFill>
                <a:latin typeface="Consolas" panose="020B0609020204030204" pitchFamily="49" charset="0"/>
              </a:rPr>
              <a:t>    perror </a:t>
            </a:r>
            <a:r>
              <a:rPr lang="en-US" sz="2800" smtClean="0">
                <a:solidFill>
                  <a:srgbClr val="000000"/>
                </a:solidFill>
                <a:latin typeface="Consolas" panose="020B0609020204030204" pitchFamily="49" charset="0"/>
              </a:rPr>
              <a:t>(</a:t>
            </a:r>
            <a:r>
              <a:rPr lang="en-US" sz="2800" smtClean="0">
                <a:solidFill>
                  <a:srgbClr val="CD3300"/>
                </a:solidFill>
                <a:latin typeface="Consolas" panose="020B0609020204030204" pitchFamily="49" charset="0"/>
              </a:rPr>
              <a:t>"strtoul"</a:t>
            </a:r>
            <a:r>
              <a:rPr lang="en-US" sz="2800" smtClean="0">
                <a:solidFill>
                  <a:srgbClr val="000000"/>
                </a:solidFill>
                <a:latin typeface="Consolas" panose="020B0609020204030204" pitchFamily="49" charset="0"/>
              </a:rPr>
              <a:t>);</a:t>
            </a:r>
            <a:endParaRPr lang="en-US" sz="2800" b="1" smtClean="0">
              <a:solidFill>
                <a:srgbClr val="D4D4D4"/>
              </a:solidFill>
              <a:latin typeface="Consolas" panose="020B0609020204030204" pitchFamily="49" charset="0"/>
            </a:endParaRPr>
          </a:p>
          <a:p>
            <a:pPr marL="914400" lvl="1" indent="-457200">
              <a:buFont typeface="+mj-lt"/>
              <a:buAutoNum type="arabicPeriod"/>
            </a:pPr>
            <a:r>
              <a:rPr lang="en-US" b="1" smtClean="0">
                <a:solidFill>
                  <a:schemeClr val="tx1">
                    <a:lumMod val="75000"/>
                    <a:lumOff val="25000"/>
                  </a:schemeClr>
                </a:solidFill>
                <a:latin typeface="Consolas" panose="020B0609020204030204" pitchFamily="49" charset="0"/>
              </a:rPr>
              <a:t>}</a:t>
            </a:r>
            <a:endParaRPr lang="en-US" smtClean="0">
              <a:solidFill>
                <a:schemeClr val="tx1">
                  <a:lumMod val="75000"/>
                  <a:lumOff val="25000"/>
                </a:schemeClr>
              </a:solidFill>
              <a:latin typeface="Consolas" panose="020B0609020204030204" pitchFamily="49" charset="0"/>
            </a:endParaRPr>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4439964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(2) Error </a:t>
            </a:r>
            <a:r>
              <a:rPr lang="en-US"/>
              <a:t>reporting (p. 23)</a:t>
            </a:r>
          </a:p>
        </p:txBody>
      </p:sp>
      <p:sp>
        <p:nvSpPr>
          <p:cNvPr id="4" name="날짜 개체 틀 3"/>
          <p:cNvSpPr>
            <a:spLocks noGrp="1"/>
          </p:cNvSpPr>
          <p:nvPr>
            <p:ph type="dt" sz="half" idx="10"/>
          </p:nvPr>
        </p:nvSpPr>
        <p:spPr/>
        <p:txBody>
          <a:bodyPr/>
          <a:lstStyle/>
          <a:p>
            <a:fld id="{8932FD85-E511-4695-9976-56E1464B6029}"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36</a:t>
            </a:fld>
            <a:endParaRPr lang="en-US"/>
          </a:p>
        </p:txBody>
      </p:sp>
      <p:graphicFrame>
        <p:nvGraphicFramePr>
          <p:cNvPr id="8" name="내용 개체 틀 7"/>
          <p:cNvGraphicFramePr>
            <a:graphicFrameLocks noGrp="1"/>
          </p:cNvGraphicFramePr>
          <p:nvPr>
            <p:ph idx="1"/>
            <p:extLst>
              <p:ext uri="{D42A27DB-BD31-4B8C-83A1-F6EECF244321}">
                <p14:modId xmlns:p14="http://schemas.microsoft.com/office/powerpoint/2010/main" val="202196150"/>
              </p:ext>
            </p:extLst>
          </p:nvPr>
        </p:nvGraphicFramePr>
        <p:xfrm>
          <a:off x="681038" y="1255713"/>
          <a:ext cx="8543926" cy="4419600"/>
        </p:xfrm>
        <a:graphic>
          <a:graphicData uri="http://schemas.openxmlformats.org/drawingml/2006/table">
            <a:tbl>
              <a:tblPr firstRow="1" bandRow="1">
                <a:tableStyleId>{5C22544A-7EE6-4342-B048-85BDC9FD1C3A}</a:tableStyleId>
              </a:tblPr>
              <a:tblGrid>
                <a:gridCol w="1385506">
                  <a:extLst>
                    <a:ext uri="{9D8B030D-6E8A-4147-A177-3AD203B41FA5}">
                      <a16:colId xmlns:a16="http://schemas.microsoft.com/office/drawing/2014/main" val="2913425130"/>
                    </a:ext>
                  </a:extLst>
                </a:gridCol>
                <a:gridCol w="7158420">
                  <a:extLst>
                    <a:ext uri="{9D8B030D-6E8A-4147-A177-3AD203B41FA5}">
                      <a16:colId xmlns:a16="http://schemas.microsoft.com/office/drawing/2014/main" val="3542284699"/>
                    </a:ext>
                  </a:extLst>
                </a:gridCol>
              </a:tblGrid>
              <a:tr h="370840">
                <a:tc>
                  <a:txBody>
                    <a:bodyPr/>
                    <a:lstStyle/>
                    <a:p>
                      <a:pPr algn="ctr"/>
                      <a:r>
                        <a:rPr lang="en-US" sz="2000" smtClean="0">
                          <a:latin typeface="Times New Roman" panose="02020603050405020304" pitchFamily="18" charset="0"/>
                          <a:cs typeface="Times New Roman" panose="02020603050405020304" pitchFamily="18" charset="0"/>
                        </a:rPr>
                        <a:t>Name</a:t>
                      </a:r>
                      <a:endParaRPr lang="en-US" sz="2000">
                        <a:latin typeface="Times New Roman" panose="02020603050405020304" pitchFamily="18" charset="0"/>
                        <a:cs typeface="Times New Roman" panose="02020603050405020304" pitchFamily="18" charset="0"/>
                      </a:endParaRPr>
                    </a:p>
                  </a:txBody>
                  <a:tcPr anchor="ctr"/>
                </a:tc>
                <a:tc>
                  <a:txBody>
                    <a:bodyPr/>
                    <a:lstStyle/>
                    <a:p>
                      <a:r>
                        <a:rPr lang="en-US" sz="2000" smtClean="0">
                          <a:latin typeface="Times New Roman" panose="02020603050405020304" pitchFamily="18" charset="0"/>
                          <a:cs typeface="Times New Roman" panose="02020603050405020304" pitchFamily="18" charset="0"/>
                        </a:rPr>
                        <a:t>strerror( )</a:t>
                      </a: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6935867"/>
                  </a:ext>
                </a:extLst>
              </a:tr>
              <a:tr h="370840">
                <a:tc>
                  <a:txBody>
                    <a:bodyPr/>
                    <a:lstStyle/>
                    <a:p>
                      <a:pPr algn="ctr"/>
                      <a:r>
                        <a:rPr lang="en-US" sz="2000" smtClean="0">
                          <a:latin typeface="Times New Roman" panose="02020603050405020304" pitchFamily="18" charset="0"/>
                          <a:cs typeface="Times New Roman" panose="02020603050405020304" pitchFamily="18" charset="0"/>
                        </a:rPr>
                        <a:t>Desc</a:t>
                      </a:r>
                      <a:endParaRPr lang="en-US" sz="2000">
                        <a:latin typeface="Times New Roman" panose="02020603050405020304" pitchFamily="18" charset="0"/>
                        <a:cs typeface="Times New Roman" panose="02020603050405020304" pitchFamily="18" charset="0"/>
                      </a:endParaRPr>
                    </a:p>
                  </a:txBody>
                  <a:tcPr anchor="ctr"/>
                </a:tc>
                <a:tc>
                  <a:txBody>
                    <a:bodyPr/>
                    <a:lstStyle/>
                    <a:p>
                      <a:r>
                        <a:rPr lang="en-US" sz="2000" smtClean="0">
                          <a:latin typeface="Times New Roman" panose="02020603050405020304" pitchFamily="18" charset="0"/>
                          <a:cs typeface="Times New Roman" panose="02020603050405020304" pitchFamily="18" charset="0"/>
                        </a:rPr>
                        <a:t>return string describing error number</a:t>
                      </a:r>
                      <a:endParaRPr lang="en-US" sz="2000" baseline="0" smtClean="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30080539"/>
                  </a:ext>
                </a:extLst>
              </a:tr>
              <a:tr h="370840">
                <a:tc>
                  <a:txBody>
                    <a:bodyPr/>
                    <a:lstStyle/>
                    <a:p>
                      <a:pPr algn="ctr"/>
                      <a:r>
                        <a:rPr lang="en-US" sz="2000" smtClean="0">
                          <a:latin typeface="Times New Roman" panose="02020603050405020304" pitchFamily="18" charset="0"/>
                          <a:cs typeface="Times New Roman" panose="02020603050405020304" pitchFamily="18" charset="0"/>
                        </a:rPr>
                        <a:t>Desc</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latin typeface="Times New Roman" panose="02020603050405020304" pitchFamily="18" charset="0"/>
                          <a:cs typeface="Times New Roman" panose="02020603050405020304" pitchFamily="18" charset="0"/>
                        </a:rPr>
                        <a:t>The </a:t>
                      </a:r>
                      <a:r>
                        <a:rPr lang="en-US" sz="2000" b="1" kern="1200" smtClean="0">
                          <a:solidFill>
                            <a:schemeClr val="dk1"/>
                          </a:solidFill>
                          <a:effectLst/>
                          <a:latin typeface="Times New Roman" panose="02020603050405020304" pitchFamily="18" charset="0"/>
                          <a:ea typeface="+mn-ea"/>
                          <a:cs typeface="Times New Roman" panose="02020603050405020304" pitchFamily="18" charset="0"/>
                        </a:rPr>
                        <a:t>strerror</a:t>
                      </a:r>
                      <a:r>
                        <a:rPr lang="en-US" sz="2000" smtClean="0">
                          <a:latin typeface="Times New Roman" panose="02020603050405020304" pitchFamily="18" charset="0"/>
                          <a:cs typeface="Times New Roman" panose="02020603050405020304" pitchFamily="18" charset="0"/>
                        </a:rPr>
                        <a:t>() function returns a pointer to a string that describes the error code passed in the argument </a:t>
                      </a:r>
                      <a:r>
                        <a:rPr lang="en-US" sz="2000" i="1" kern="1200" smtClean="0">
                          <a:solidFill>
                            <a:schemeClr val="dk1"/>
                          </a:solidFill>
                          <a:effectLst/>
                          <a:latin typeface="Times New Roman" panose="02020603050405020304" pitchFamily="18" charset="0"/>
                          <a:ea typeface="+mn-ea"/>
                          <a:cs typeface="Times New Roman" panose="02020603050405020304" pitchFamily="18" charset="0"/>
                        </a:rPr>
                        <a:t>errnum</a:t>
                      </a:r>
                      <a:r>
                        <a:rPr lang="en-US" sz="2000" smtClean="0">
                          <a:latin typeface="Times New Roman" panose="02020603050405020304" pitchFamily="18" charset="0"/>
                          <a:cs typeface="Times New Roman" panose="02020603050405020304" pitchFamily="18" charset="0"/>
                        </a:rPr>
                        <a:t>, possibly using the </a:t>
                      </a:r>
                      <a:r>
                        <a:rPr lang="en-US" sz="2000" b="1" kern="1200" smtClean="0">
                          <a:solidFill>
                            <a:schemeClr val="dk1"/>
                          </a:solidFill>
                          <a:effectLst/>
                          <a:latin typeface="Times New Roman" panose="02020603050405020304" pitchFamily="18" charset="0"/>
                          <a:ea typeface="+mn-ea"/>
                          <a:cs typeface="Times New Roman" panose="02020603050405020304" pitchFamily="18" charset="0"/>
                        </a:rPr>
                        <a:t>LC_MESSAGES </a:t>
                      </a:r>
                      <a:r>
                        <a:rPr lang="en-US" sz="2000" smtClean="0">
                          <a:latin typeface="Times New Roman" panose="02020603050405020304" pitchFamily="18" charset="0"/>
                          <a:cs typeface="Times New Roman" panose="02020603050405020304" pitchFamily="18" charset="0"/>
                        </a:rPr>
                        <a:t>part of the current locale to select the appropriate language. (For example, if </a:t>
                      </a:r>
                      <a:r>
                        <a:rPr lang="en-US" sz="2000" i="1" kern="1200" smtClean="0">
                          <a:solidFill>
                            <a:schemeClr val="dk1"/>
                          </a:solidFill>
                          <a:effectLst/>
                          <a:latin typeface="Times New Roman" panose="02020603050405020304" pitchFamily="18" charset="0"/>
                          <a:ea typeface="+mn-ea"/>
                          <a:cs typeface="Times New Roman" panose="02020603050405020304" pitchFamily="18" charset="0"/>
                        </a:rPr>
                        <a:t>errnum</a:t>
                      </a:r>
                      <a:r>
                        <a:rPr lang="en-US" sz="2000" smtClean="0">
                          <a:latin typeface="Times New Roman" panose="02020603050405020304" pitchFamily="18" charset="0"/>
                          <a:cs typeface="Times New Roman" panose="02020603050405020304" pitchFamily="18" charset="0"/>
                        </a:rPr>
                        <a:t> is </a:t>
                      </a:r>
                      <a:r>
                        <a:rPr lang="en-US" sz="2000" b="1" kern="1200" smtClean="0">
                          <a:solidFill>
                            <a:schemeClr val="dk1"/>
                          </a:solidFill>
                          <a:effectLst/>
                          <a:latin typeface="Times New Roman" panose="02020603050405020304" pitchFamily="18" charset="0"/>
                          <a:ea typeface="+mn-ea"/>
                          <a:cs typeface="Times New Roman" panose="02020603050405020304" pitchFamily="18" charset="0"/>
                        </a:rPr>
                        <a:t>EINVAL</a:t>
                      </a:r>
                      <a:r>
                        <a:rPr lang="en-US" sz="2000" smtClean="0">
                          <a:latin typeface="Times New Roman" panose="02020603050405020304" pitchFamily="18" charset="0"/>
                          <a:cs typeface="Times New Roman" panose="02020603050405020304" pitchFamily="18" charset="0"/>
                        </a:rPr>
                        <a:t>, the returned description will be "Invalid argument".) This string must not be modified by the application, but may be modified by a subsequent call to </a:t>
                      </a:r>
                      <a:r>
                        <a:rPr lang="en-US" sz="2000" b="1" kern="1200" smtClean="0">
                          <a:solidFill>
                            <a:schemeClr val="dk1"/>
                          </a:solidFill>
                          <a:effectLst/>
                          <a:latin typeface="Times New Roman" panose="02020603050405020304" pitchFamily="18" charset="0"/>
                          <a:ea typeface="+mn-ea"/>
                          <a:cs typeface="Times New Roman" panose="02020603050405020304" pitchFamily="18" charset="0"/>
                        </a:rPr>
                        <a:t>strerror</a:t>
                      </a:r>
                      <a:r>
                        <a:rPr lang="en-US" sz="2000" smtClean="0">
                          <a:latin typeface="Times New Roman" panose="02020603050405020304" pitchFamily="18" charset="0"/>
                          <a:cs typeface="Times New Roman" panose="02020603050405020304" pitchFamily="18" charset="0"/>
                        </a:rPr>
                        <a:t>() or </a:t>
                      </a:r>
                      <a:r>
                        <a:rPr lang="en-US" sz="2000" b="1" kern="1200" smtClean="0">
                          <a:solidFill>
                            <a:schemeClr val="dk1"/>
                          </a:solidFill>
                          <a:effectLst/>
                          <a:latin typeface="Times New Roman" panose="02020603050405020304" pitchFamily="18" charset="0"/>
                          <a:ea typeface="+mn-ea"/>
                          <a:cs typeface="Times New Roman" panose="02020603050405020304" pitchFamily="18" charset="0"/>
                        </a:rPr>
                        <a:t>strerror_l</a:t>
                      </a:r>
                      <a:r>
                        <a:rPr lang="en-US" sz="2000" smtClean="0">
                          <a:latin typeface="Times New Roman" panose="02020603050405020304" pitchFamily="18" charset="0"/>
                          <a:cs typeface="Times New Roman" panose="02020603050405020304" pitchFamily="18" charset="0"/>
                        </a:rPr>
                        <a:t>(). No other library function will modify this string.</a:t>
                      </a: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91797061"/>
                  </a:ext>
                </a:extLst>
              </a:tr>
              <a:tr h="370840">
                <a:tc>
                  <a:txBody>
                    <a:bodyPr/>
                    <a:lstStyle/>
                    <a:p>
                      <a:pPr algn="ctr"/>
                      <a:r>
                        <a:rPr lang="en-US" sz="2000" smtClean="0">
                          <a:latin typeface="Times New Roman" panose="02020603050405020304" pitchFamily="18" charset="0"/>
                          <a:cs typeface="Times New Roman" panose="02020603050405020304" pitchFamily="18" charset="0"/>
                        </a:rPr>
                        <a:t>Synopsis</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lvl="0" indent="0">
                        <a:buNone/>
                      </a:pPr>
                      <a:r>
                        <a:rPr lang="en-US" sz="2000" smtClean="0">
                          <a:solidFill>
                            <a:srgbClr val="009A9A"/>
                          </a:solidFill>
                          <a:latin typeface="Consolas" panose="020B0609020204030204" pitchFamily="49" charset="0"/>
                          <a:cs typeface="Times New Roman" panose="02020603050405020304" pitchFamily="18" charset="0"/>
                        </a:rPr>
                        <a:t>#include &lt;stdio.h&gt;</a:t>
                      </a:r>
                      <a:endParaRPr lang="en-US" sz="2000" b="1" smtClean="0">
                        <a:solidFill>
                          <a:srgbClr val="007789"/>
                        </a:solidFill>
                        <a:latin typeface="Consolas" panose="020B0609020204030204" pitchFamily="49" charset="0"/>
                        <a:cs typeface="Times New Roman" panose="02020603050405020304" pitchFamily="18" charset="0"/>
                      </a:endParaRPr>
                    </a:p>
                    <a:p>
                      <a:pPr marL="0" lvl="0" indent="0">
                        <a:buNone/>
                      </a:pPr>
                      <a:r>
                        <a:rPr lang="en-US" sz="2000" b="1" smtClean="0">
                          <a:solidFill>
                            <a:srgbClr val="007789"/>
                          </a:solidFill>
                          <a:latin typeface="Consolas" panose="020B0609020204030204" pitchFamily="49" charset="0"/>
                          <a:cs typeface="Times New Roman" panose="02020603050405020304" pitchFamily="18" charset="0"/>
                        </a:rPr>
                        <a:t>char * </a:t>
                      </a:r>
                      <a:r>
                        <a:rPr lang="en-US" sz="2000" smtClean="0">
                          <a:solidFill>
                            <a:srgbClr val="000089"/>
                          </a:solidFill>
                          <a:latin typeface="Consolas" panose="020B0609020204030204" pitchFamily="49" charset="0"/>
                          <a:cs typeface="Times New Roman" panose="02020603050405020304" pitchFamily="18" charset="0"/>
                        </a:rPr>
                        <a:t>strerror</a:t>
                      </a:r>
                      <a:r>
                        <a:rPr lang="en-US" sz="2000" smtClean="0">
                          <a:solidFill>
                            <a:srgbClr val="000000"/>
                          </a:solidFill>
                          <a:latin typeface="Consolas" panose="020B0609020204030204" pitchFamily="49" charset="0"/>
                          <a:cs typeface="Times New Roman" panose="02020603050405020304" pitchFamily="18" charset="0"/>
                        </a:rPr>
                        <a:t>( </a:t>
                      </a:r>
                      <a:r>
                        <a:rPr lang="en-US" sz="2000" b="1" smtClean="0">
                          <a:solidFill>
                            <a:srgbClr val="00669A"/>
                          </a:solidFill>
                          <a:latin typeface="Consolas" panose="020B0609020204030204" pitchFamily="49" charset="0"/>
                          <a:cs typeface="Times New Roman" panose="02020603050405020304" pitchFamily="18" charset="0"/>
                        </a:rPr>
                        <a:t>int </a:t>
                      </a:r>
                      <a:r>
                        <a:rPr lang="en-US" sz="2000" smtClean="0">
                          <a:solidFill>
                            <a:srgbClr val="000089"/>
                          </a:solidFill>
                          <a:latin typeface="Consolas" panose="020B0609020204030204" pitchFamily="49" charset="0"/>
                          <a:cs typeface="Times New Roman" panose="02020603050405020304" pitchFamily="18" charset="0"/>
                        </a:rPr>
                        <a:t>errnum </a:t>
                      </a:r>
                      <a:r>
                        <a:rPr lang="en-US" sz="2000" smtClean="0">
                          <a:solidFill>
                            <a:srgbClr val="000000"/>
                          </a:solidFill>
                          <a:latin typeface="Consolas" panose="020B0609020204030204" pitchFamily="49" charset="0"/>
                          <a:cs typeface="Times New Roman" panose="02020603050405020304" pitchFamily="18" charset="0"/>
                        </a:rPr>
                        <a:t>);</a:t>
                      </a:r>
                      <a:endParaRPr lang="en-US" sz="20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381667179"/>
                  </a:ext>
                </a:extLst>
              </a:tr>
              <a:tr h="370840">
                <a:tc>
                  <a:txBody>
                    <a:bodyPr/>
                    <a:lstStyle/>
                    <a:p>
                      <a:pPr algn="ctr"/>
                      <a:r>
                        <a:rPr lang="en-US" sz="2000" smtClean="0">
                          <a:latin typeface="Times New Roman" panose="02020603050405020304" pitchFamily="18" charset="0"/>
                          <a:cs typeface="Times New Roman" panose="02020603050405020304" pitchFamily="18" charset="0"/>
                        </a:rPr>
                        <a:t>Example</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lvl="0" indent="0">
                        <a:buNone/>
                      </a:pPr>
                      <a:r>
                        <a:rPr lang="en-US" sz="2000" smtClean="0">
                          <a:latin typeface="Consolas" panose="020B0609020204030204" pitchFamily="49" charset="0"/>
                          <a:cs typeface="Times New Roman" panose="02020603050405020304" pitchFamily="18" charset="0"/>
                        </a:rPr>
                        <a:t>char * error_message</a:t>
                      </a:r>
                      <a:r>
                        <a:rPr lang="en-US" sz="2000" baseline="0" smtClean="0">
                          <a:latin typeface="Consolas" panose="020B0609020204030204" pitchFamily="49" charset="0"/>
                          <a:cs typeface="Times New Roman" panose="02020603050405020304" pitchFamily="18" charset="0"/>
                        </a:rPr>
                        <a:t> = strerror( errnum ) ;</a:t>
                      </a:r>
                      <a:endParaRPr lang="en-US" sz="20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2017850550"/>
                  </a:ext>
                </a:extLst>
              </a:tr>
            </a:tbl>
          </a:graphicData>
        </a:graphic>
      </p:graphicFrame>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2864106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(1) Error reporting (p. 22)</a:t>
            </a:r>
            <a:endParaRPr lang="en-US"/>
          </a:p>
        </p:txBody>
      </p:sp>
      <p:sp>
        <p:nvSpPr>
          <p:cNvPr id="4" name="날짜 개체 틀 3"/>
          <p:cNvSpPr>
            <a:spLocks noGrp="1"/>
          </p:cNvSpPr>
          <p:nvPr>
            <p:ph type="dt" sz="half" idx="10"/>
          </p:nvPr>
        </p:nvSpPr>
        <p:spPr/>
        <p:txBody>
          <a:bodyPr/>
          <a:lstStyle/>
          <a:p>
            <a:fld id="{F1B11D0B-EE50-4DFA-8E49-1F67F1077CA9}"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37</a:t>
            </a:fld>
            <a:endParaRPr lang="en-US"/>
          </a:p>
        </p:txBody>
      </p:sp>
      <p:graphicFrame>
        <p:nvGraphicFramePr>
          <p:cNvPr id="8" name="내용 개체 틀 7"/>
          <p:cNvGraphicFramePr>
            <a:graphicFrameLocks noGrp="1"/>
          </p:cNvGraphicFramePr>
          <p:nvPr>
            <p:ph idx="1"/>
            <p:extLst>
              <p:ext uri="{D42A27DB-BD31-4B8C-83A1-F6EECF244321}">
                <p14:modId xmlns:p14="http://schemas.microsoft.com/office/powerpoint/2010/main" val="237804591"/>
              </p:ext>
            </p:extLst>
          </p:nvPr>
        </p:nvGraphicFramePr>
        <p:xfrm>
          <a:off x="681038" y="1255711"/>
          <a:ext cx="8543926" cy="3682050"/>
        </p:xfrm>
        <a:graphic>
          <a:graphicData uri="http://schemas.openxmlformats.org/drawingml/2006/table">
            <a:tbl>
              <a:tblPr firstRow="1" bandRow="1">
                <a:tableStyleId>{5C22544A-7EE6-4342-B048-85BDC9FD1C3A}</a:tableStyleId>
              </a:tblPr>
              <a:tblGrid>
                <a:gridCol w="1294066">
                  <a:extLst>
                    <a:ext uri="{9D8B030D-6E8A-4147-A177-3AD203B41FA5}">
                      <a16:colId xmlns:a16="http://schemas.microsoft.com/office/drawing/2014/main" val="2913425130"/>
                    </a:ext>
                  </a:extLst>
                </a:gridCol>
                <a:gridCol w="7249860">
                  <a:extLst>
                    <a:ext uri="{9D8B030D-6E8A-4147-A177-3AD203B41FA5}">
                      <a16:colId xmlns:a16="http://schemas.microsoft.com/office/drawing/2014/main" val="3542284699"/>
                    </a:ext>
                  </a:extLst>
                </a:gridCol>
              </a:tblGrid>
              <a:tr h="462860">
                <a:tc>
                  <a:txBody>
                    <a:bodyPr/>
                    <a:lstStyle/>
                    <a:p>
                      <a:r>
                        <a:rPr lang="en-US" sz="2000" smtClean="0">
                          <a:latin typeface="Times New Roman" panose="02020603050405020304" pitchFamily="18" charset="0"/>
                          <a:cs typeface="Times New Roman" panose="02020603050405020304" pitchFamily="18" charset="0"/>
                        </a:rPr>
                        <a:t>Name</a:t>
                      </a:r>
                      <a:endParaRPr lang="en-US" sz="2000">
                        <a:latin typeface="Times New Roman" panose="02020603050405020304" pitchFamily="18" charset="0"/>
                        <a:cs typeface="Times New Roman" panose="02020603050405020304" pitchFamily="18" charset="0"/>
                      </a:endParaRPr>
                    </a:p>
                  </a:txBody>
                  <a:tcPr anchor="ctr"/>
                </a:tc>
                <a:tc>
                  <a:txBody>
                    <a:bodyPr/>
                    <a:lstStyle/>
                    <a:p>
                      <a:r>
                        <a:rPr lang="en-US" sz="2000" smtClean="0">
                          <a:latin typeface="Times New Roman" panose="02020603050405020304" pitchFamily="18" charset="0"/>
                          <a:cs typeface="Times New Roman" panose="02020603050405020304" pitchFamily="18" charset="0"/>
                        </a:rPr>
                        <a:t>perror( )</a:t>
                      </a: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6935867"/>
                  </a:ext>
                </a:extLst>
              </a:tr>
              <a:tr h="462860">
                <a:tc>
                  <a:txBody>
                    <a:bodyPr/>
                    <a:lstStyle/>
                    <a:p>
                      <a:r>
                        <a:rPr lang="en-US" sz="2000" smtClean="0">
                          <a:latin typeface="Times New Roman" panose="02020603050405020304" pitchFamily="18" charset="0"/>
                          <a:cs typeface="Times New Roman" panose="02020603050405020304" pitchFamily="18" charset="0"/>
                        </a:rPr>
                        <a:t>Desc</a:t>
                      </a:r>
                      <a:endParaRPr lang="en-US" sz="2000">
                        <a:latin typeface="Times New Roman" panose="02020603050405020304" pitchFamily="18" charset="0"/>
                        <a:cs typeface="Times New Roman" panose="02020603050405020304" pitchFamily="18" charset="0"/>
                      </a:endParaRPr>
                    </a:p>
                  </a:txBody>
                  <a:tcPr anchor="ctr"/>
                </a:tc>
                <a:tc>
                  <a:txBody>
                    <a:bodyPr/>
                    <a:lstStyle/>
                    <a:p>
                      <a:r>
                        <a:rPr lang="en-US" sz="2000" smtClean="0">
                          <a:latin typeface="Times New Roman" panose="02020603050405020304" pitchFamily="18" charset="0"/>
                          <a:cs typeface="Times New Roman" panose="02020603050405020304" pitchFamily="18" charset="0"/>
                        </a:rPr>
                        <a:t>print</a:t>
                      </a:r>
                      <a:r>
                        <a:rPr lang="en-US" sz="2000" baseline="0" smtClean="0">
                          <a:latin typeface="Times New Roman" panose="02020603050405020304" pitchFamily="18" charset="0"/>
                          <a:cs typeface="Times New Roman" panose="02020603050405020304" pitchFamily="18" charset="0"/>
                        </a:rPr>
                        <a:t> a  system error message</a:t>
                      </a:r>
                    </a:p>
                  </a:txBody>
                  <a:tcPr anchor="ctr"/>
                </a:tc>
                <a:extLst>
                  <a:ext uri="{0D108BD9-81ED-4DB2-BD59-A6C34878D82A}">
                    <a16:rowId xmlns:a16="http://schemas.microsoft.com/office/drawing/2014/main" val="2230080539"/>
                  </a:ext>
                </a:extLst>
              </a:tr>
              <a:tr h="1091342">
                <a:tc>
                  <a:txBody>
                    <a:bodyPr/>
                    <a:lstStyle/>
                    <a:p>
                      <a:r>
                        <a:rPr lang="en-US" sz="2000" smtClean="0">
                          <a:latin typeface="Times New Roman" panose="02020603050405020304" pitchFamily="18" charset="0"/>
                          <a:cs typeface="Times New Roman" panose="02020603050405020304" pitchFamily="18" charset="0"/>
                        </a:rPr>
                        <a:t>Desc</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latin typeface="Times New Roman" panose="02020603050405020304" pitchFamily="18" charset="0"/>
                          <a:cs typeface="Times New Roman" panose="02020603050405020304" pitchFamily="18" charset="0"/>
                        </a:rPr>
                        <a:t>The </a:t>
                      </a:r>
                      <a:r>
                        <a:rPr lang="en-US" sz="2000" b="1" kern="1200" smtClean="0">
                          <a:solidFill>
                            <a:schemeClr val="dk1"/>
                          </a:solidFill>
                          <a:effectLst/>
                          <a:latin typeface="Times New Roman" panose="02020603050405020304" pitchFamily="18" charset="0"/>
                          <a:ea typeface="+mn-ea"/>
                          <a:cs typeface="Times New Roman" panose="02020603050405020304" pitchFamily="18" charset="0"/>
                        </a:rPr>
                        <a:t>perror</a:t>
                      </a:r>
                      <a:r>
                        <a:rPr lang="en-US" sz="2000" smtClean="0">
                          <a:latin typeface="Times New Roman" panose="02020603050405020304" pitchFamily="18" charset="0"/>
                          <a:cs typeface="Times New Roman" panose="02020603050405020304" pitchFamily="18" charset="0"/>
                        </a:rPr>
                        <a:t>( ) function produces a message on standard error describing the last error encountered during a call to a system or library function. </a:t>
                      </a: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91797061"/>
                  </a:ext>
                </a:extLst>
              </a:tr>
              <a:tr h="832494">
                <a:tc>
                  <a:txBody>
                    <a:bodyPr/>
                    <a:lstStyle/>
                    <a:p>
                      <a:r>
                        <a:rPr lang="en-US" sz="2000" smtClean="0">
                          <a:latin typeface="Times New Roman" panose="02020603050405020304" pitchFamily="18" charset="0"/>
                          <a:cs typeface="Times New Roman" panose="02020603050405020304" pitchFamily="18" charset="0"/>
                        </a:rPr>
                        <a:t>Synopsis</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lvl="0" indent="0">
                        <a:buNone/>
                      </a:pPr>
                      <a:r>
                        <a:rPr lang="en-US" sz="2000" smtClean="0">
                          <a:solidFill>
                            <a:srgbClr val="009A9A"/>
                          </a:solidFill>
                          <a:latin typeface="Consolas" panose="020B0609020204030204" pitchFamily="49" charset="0"/>
                          <a:cs typeface="Times New Roman" panose="02020603050405020304" pitchFamily="18" charset="0"/>
                        </a:rPr>
                        <a:t>#include &lt;stdio.h&gt;</a:t>
                      </a:r>
                      <a:endParaRPr lang="en-US" sz="2000" b="1" smtClean="0">
                        <a:solidFill>
                          <a:srgbClr val="007789"/>
                        </a:solidFill>
                        <a:latin typeface="Consolas" panose="020B0609020204030204" pitchFamily="49" charset="0"/>
                        <a:cs typeface="Times New Roman" panose="02020603050405020304" pitchFamily="18" charset="0"/>
                      </a:endParaRPr>
                    </a:p>
                    <a:p>
                      <a:pPr marL="0" lvl="0" indent="0">
                        <a:buNone/>
                      </a:pPr>
                      <a:r>
                        <a:rPr lang="en-US" sz="2000" b="1" smtClean="0">
                          <a:solidFill>
                            <a:srgbClr val="007789"/>
                          </a:solidFill>
                          <a:latin typeface="Consolas" panose="020B0609020204030204" pitchFamily="49" charset="0"/>
                          <a:cs typeface="Times New Roman" panose="02020603050405020304" pitchFamily="18" charset="0"/>
                        </a:rPr>
                        <a:t>void </a:t>
                      </a:r>
                      <a:r>
                        <a:rPr lang="en-US" sz="2000" smtClean="0">
                          <a:solidFill>
                            <a:srgbClr val="000089"/>
                          </a:solidFill>
                          <a:latin typeface="Consolas" panose="020B0609020204030204" pitchFamily="49" charset="0"/>
                          <a:cs typeface="Times New Roman" panose="02020603050405020304" pitchFamily="18" charset="0"/>
                        </a:rPr>
                        <a:t>perror </a:t>
                      </a:r>
                      <a:r>
                        <a:rPr lang="en-US" sz="2000" smtClean="0">
                          <a:solidFill>
                            <a:srgbClr val="000000"/>
                          </a:solidFill>
                          <a:latin typeface="Consolas" panose="020B0609020204030204" pitchFamily="49" charset="0"/>
                          <a:cs typeface="Times New Roman" panose="02020603050405020304" pitchFamily="18" charset="0"/>
                        </a:rPr>
                        <a:t>(</a:t>
                      </a:r>
                      <a:r>
                        <a:rPr lang="en-US" sz="2000" b="1" smtClean="0">
                          <a:solidFill>
                            <a:srgbClr val="00669A"/>
                          </a:solidFill>
                          <a:latin typeface="Consolas" panose="020B0609020204030204" pitchFamily="49" charset="0"/>
                          <a:cs typeface="Times New Roman" panose="02020603050405020304" pitchFamily="18" charset="0"/>
                        </a:rPr>
                        <a:t>const </a:t>
                      </a:r>
                      <a:r>
                        <a:rPr lang="en-US" sz="2000" b="1" smtClean="0">
                          <a:solidFill>
                            <a:srgbClr val="007789"/>
                          </a:solidFill>
                          <a:latin typeface="Consolas" panose="020B0609020204030204" pitchFamily="49" charset="0"/>
                          <a:cs typeface="Times New Roman" panose="02020603050405020304" pitchFamily="18" charset="0"/>
                        </a:rPr>
                        <a:t>char </a:t>
                      </a:r>
                      <a:r>
                        <a:rPr lang="en-US" sz="2000" smtClean="0">
                          <a:solidFill>
                            <a:srgbClr val="555555"/>
                          </a:solidFill>
                          <a:latin typeface="Consolas" panose="020B0609020204030204" pitchFamily="49" charset="0"/>
                          <a:cs typeface="Times New Roman" panose="02020603050405020304" pitchFamily="18" charset="0"/>
                        </a:rPr>
                        <a:t>*</a:t>
                      </a:r>
                      <a:r>
                        <a:rPr lang="en-US" sz="2000" smtClean="0">
                          <a:solidFill>
                            <a:srgbClr val="000089"/>
                          </a:solidFill>
                          <a:latin typeface="Consolas" panose="020B0609020204030204" pitchFamily="49" charset="0"/>
                          <a:cs typeface="Times New Roman" panose="02020603050405020304" pitchFamily="18" charset="0"/>
                        </a:rPr>
                        <a:t>str</a:t>
                      </a:r>
                      <a:r>
                        <a:rPr lang="en-US" sz="2000" smtClean="0">
                          <a:solidFill>
                            <a:srgbClr val="000000"/>
                          </a:solidFill>
                          <a:latin typeface="Consolas" panose="020B0609020204030204" pitchFamily="49" charset="0"/>
                          <a:cs typeface="Times New Roman" panose="02020603050405020304" pitchFamily="18" charset="0"/>
                        </a:rPr>
                        <a:t>);</a:t>
                      </a:r>
                      <a:endParaRPr lang="en-US" sz="20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381667179"/>
                  </a:ext>
                </a:extLst>
              </a:tr>
              <a:tr h="832494">
                <a:tc>
                  <a:txBody>
                    <a:bodyPr/>
                    <a:lstStyle/>
                    <a:p>
                      <a:r>
                        <a:rPr lang="en-US" sz="2000" smtClean="0">
                          <a:latin typeface="Times New Roman" panose="02020603050405020304" pitchFamily="18" charset="0"/>
                          <a:cs typeface="Times New Roman" panose="02020603050405020304" pitchFamily="18" charset="0"/>
                        </a:rPr>
                        <a:t>Example</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lvl="0" indent="0">
                        <a:buNone/>
                      </a:pPr>
                      <a:r>
                        <a:rPr lang="en-US" sz="2000" b="1" smtClean="0">
                          <a:solidFill>
                            <a:srgbClr val="00669A"/>
                          </a:solidFill>
                          <a:latin typeface="Consolas" panose="020B0609020204030204" pitchFamily="49" charset="0"/>
                          <a:cs typeface="Times New Roman" panose="02020603050405020304" pitchFamily="18" charset="0"/>
                        </a:rPr>
                        <a:t>if </a:t>
                      </a:r>
                      <a:r>
                        <a:rPr lang="en-US" sz="2000" smtClean="0">
                          <a:solidFill>
                            <a:srgbClr val="000000"/>
                          </a:solidFill>
                          <a:latin typeface="Consolas" panose="020B0609020204030204" pitchFamily="49" charset="0"/>
                          <a:cs typeface="Times New Roman" panose="02020603050405020304" pitchFamily="18" charset="0"/>
                        </a:rPr>
                        <a:t>(</a:t>
                      </a:r>
                      <a:r>
                        <a:rPr lang="en-US" sz="2000" smtClean="0">
                          <a:solidFill>
                            <a:srgbClr val="000089"/>
                          </a:solidFill>
                          <a:latin typeface="Consolas" panose="020B0609020204030204" pitchFamily="49" charset="0"/>
                          <a:cs typeface="Times New Roman" panose="02020603050405020304" pitchFamily="18" charset="0"/>
                        </a:rPr>
                        <a:t>close </a:t>
                      </a:r>
                      <a:r>
                        <a:rPr lang="en-US" sz="2000" smtClean="0">
                          <a:solidFill>
                            <a:srgbClr val="000000"/>
                          </a:solidFill>
                          <a:latin typeface="Consolas" panose="020B0609020204030204" pitchFamily="49" charset="0"/>
                          <a:cs typeface="Times New Roman" panose="02020603050405020304" pitchFamily="18" charset="0"/>
                        </a:rPr>
                        <a:t>(</a:t>
                      </a:r>
                      <a:r>
                        <a:rPr lang="en-US" sz="2000" smtClean="0">
                          <a:solidFill>
                            <a:srgbClr val="000089"/>
                          </a:solidFill>
                          <a:latin typeface="Consolas" panose="020B0609020204030204" pitchFamily="49" charset="0"/>
                          <a:cs typeface="Times New Roman" panose="02020603050405020304" pitchFamily="18" charset="0"/>
                        </a:rPr>
                        <a:t>fd</a:t>
                      </a:r>
                      <a:r>
                        <a:rPr lang="en-US" sz="2000" smtClean="0">
                          <a:solidFill>
                            <a:srgbClr val="000000"/>
                          </a:solidFill>
                          <a:latin typeface="Consolas" panose="020B0609020204030204" pitchFamily="49" charset="0"/>
                          <a:cs typeface="Times New Roman" panose="02020603050405020304" pitchFamily="18" charset="0"/>
                        </a:rPr>
                        <a:t>) </a:t>
                      </a:r>
                      <a:r>
                        <a:rPr lang="en-US" sz="2000" smtClean="0">
                          <a:solidFill>
                            <a:srgbClr val="555555"/>
                          </a:solidFill>
                          <a:latin typeface="Consolas" panose="020B0609020204030204" pitchFamily="49" charset="0"/>
                          <a:cs typeface="Times New Roman" panose="02020603050405020304" pitchFamily="18" charset="0"/>
                        </a:rPr>
                        <a:t>== </a:t>
                      </a:r>
                      <a:r>
                        <a:rPr lang="en-US" sz="2000" smtClean="0">
                          <a:solidFill>
                            <a:srgbClr val="AB0000"/>
                          </a:solidFill>
                          <a:latin typeface="Consolas" panose="020B0609020204030204" pitchFamily="49" charset="0"/>
                          <a:cs typeface="Times New Roman" panose="02020603050405020304" pitchFamily="18" charset="0"/>
                        </a:rPr>
                        <a:t>−</a:t>
                      </a:r>
                      <a:r>
                        <a:rPr lang="en-US" sz="2000" smtClean="0">
                          <a:solidFill>
                            <a:srgbClr val="FF6600"/>
                          </a:solidFill>
                          <a:latin typeface="Consolas" panose="020B0609020204030204" pitchFamily="49" charset="0"/>
                          <a:cs typeface="Times New Roman" panose="02020603050405020304" pitchFamily="18" charset="0"/>
                        </a:rPr>
                        <a:t>1</a:t>
                      </a:r>
                      <a:r>
                        <a:rPr lang="en-US" sz="2000" smtClean="0">
                          <a:solidFill>
                            <a:srgbClr val="000000"/>
                          </a:solidFill>
                          <a:latin typeface="Consolas" panose="020B0609020204030204" pitchFamily="49" charset="0"/>
                          <a:cs typeface="Times New Roman" panose="02020603050405020304" pitchFamily="18" charset="0"/>
                        </a:rPr>
                        <a:t>)</a:t>
                      </a:r>
                    </a:p>
                    <a:p>
                      <a:pPr marL="457200" lvl="1" indent="0">
                        <a:buNone/>
                      </a:pPr>
                      <a:r>
                        <a:rPr lang="en-US" sz="2000" smtClean="0">
                          <a:solidFill>
                            <a:srgbClr val="000089"/>
                          </a:solidFill>
                          <a:latin typeface="Consolas" panose="020B0609020204030204" pitchFamily="49" charset="0"/>
                          <a:cs typeface="Times New Roman" panose="02020603050405020304" pitchFamily="18" charset="0"/>
                        </a:rPr>
                        <a:t>perror </a:t>
                      </a:r>
                      <a:r>
                        <a:rPr lang="en-US" sz="2000" smtClean="0">
                          <a:solidFill>
                            <a:srgbClr val="000000"/>
                          </a:solidFill>
                          <a:latin typeface="Consolas" panose="020B0609020204030204" pitchFamily="49" charset="0"/>
                          <a:cs typeface="Times New Roman" panose="02020603050405020304" pitchFamily="18" charset="0"/>
                        </a:rPr>
                        <a:t>(</a:t>
                      </a:r>
                      <a:r>
                        <a:rPr lang="en-US" sz="2000" smtClean="0">
                          <a:solidFill>
                            <a:srgbClr val="CD3300"/>
                          </a:solidFill>
                          <a:latin typeface="Consolas" panose="020B0609020204030204" pitchFamily="49" charset="0"/>
                          <a:cs typeface="Times New Roman" panose="02020603050405020304" pitchFamily="18" charset="0"/>
                        </a:rPr>
                        <a:t>"close"</a:t>
                      </a:r>
                      <a:r>
                        <a:rPr lang="en-US" sz="2000" smtClean="0">
                          <a:solidFill>
                            <a:srgbClr val="000000"/>
                          </a:solidFill>
                          <a:latin typeface="Consolas" panose="020B0609020204030204" pitchFamily="49" charset="0"/>
                          <a:cs typeface="Times New Roman" panose="02020603050405020304" pitchFamily="18" charset="0"/>
                        </a:rPr>
                        <a:t>);</a:t>
                      </a:r>
                      <a:endParaRPr lang="en-US" sz="20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2017850550"/>
                  </a:ext>
                </a:extLst>
              </a:tr>
            </a:tbl>
          </a:graphicData>
        </a:graphic>
      </p:graphicFrame>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3246867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(3) Error </a:t>
            </a:r>
            <a:r>
              <a:rPr lang="en-US"/>
              <a:t>reporting (p. 23)</a:t>
            </a:r>
          </a:p>
        </p:txBody>
      </p:sp>
      <p:sp>
        <p:nvSpPr>
          <p:cNvPr id="4" name="날짜 개체 틀 3"/>
          <p:cNvSpPr>
            <a:spLocks noGrp="1"/>
          </p:cNvSpPr>
          <p:nvPr>
            <p:ph type="dt" sz="half" idx="10"/>
          </p:nvPr>
        </p:nvSpPr>
        <p:spPr/>
        <p:txBody>
          <a:bodyPr/>
          <a:lstStyle/>
          <a:p>
            <a:fld id="{2F6B57ED-77E1-4643-BE1A-60898CD8D03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38</a:t>
            </a:fld>
            <a:endParaRPr lang="en-US"/>
          </a:p>
        </p:txBody>
      </p:sp>
      <p:graphicFrame>
        <p:nvGraphicFramePr>
          <p:cNvPr id="8" name="내용 개체 틀 7"/>
          <p:cNvGraphicFramePr>
            <a:graphicFrameLocks noGrp="1"/>
          </p:cNvGraphicFramePr>
          <p:nvPr>
            <p:ph idx="1"/>
            <p:extLst>
              <p:ext uri="{D42A27DB-BD31-4B8C-83A1-F6EECF244321}">
                <p14:modId xmlns:p14="http://schemas.microsoft.com/office/powerpoint/2010/main" val="116025454"/>
              </p:ext>
            </p:extLst>
          </p:nvPr>
        </p:nvGraphicFramePr>
        <p:xfrm>
          <a:off x="681038" y="1255712"/>
          <a:ext cx="8543926" cy="3612381"/>
        </p:xfrm>
        <a:graphic>
          <a:graphicData uri="http://schemas.openxmlformats.org/drawingml/2006/table">
            <a:tbl>
              <a:tblPr firstRow="1" bandRow="1">
                <a:tableStyleId>{5C22544A-7EE6-4342-B048-85BDC9FD1C3A}</a:tableStyleId>
              </a:tblPr>
              <a:tblGrid>
                <a:gridCol w="1139053">
                  <a:extLst>
                    <a:ext uri="{9D8B030D-6E8A-4147-A177-3AD203B41FA5}">
                      <a16:colId xmlns:a16="http://schemas.microsoft.com/office/drawing/2014/main" val="2913425130"/>
                    </a:ext>
                  </a:extLst>
                </a:gridCol>
                <a:gridCol w="7404873">
                  <a:extLst>
                    <a:ext uri="{9D8B030D-6E8A-4147-A177-3AD203B41FA5}">
                      <a16:colId xmlns:a16="http://schemas.microsoft.com/office/drawing/2014/main" val="3542284699"/>
                    </a:ext>
                  </a:extLst>
                </a:gridCol>
              </a:tblGrid>
              <a:tr h="460401">
                <a:tc>
                  <a:txBody>
                    <a:bodyPr/>
                    <a:lstStyle/>
                    <a:p>
                      <a:pPr algn="ctr">
                        <a:lnSpc>
                          <a:spcPct val="100000"/>
                        </a:lnSpc>
                      </a:pPr>
                      <a:r>
                        <a:rPr lang="en-US" sz="2000" smtClean="0">
                          <a:latin typeface="Times New Roman" panose="02020603050405020304" pitchFamily="18" charset="0"/>
                          <a:cs typeface="Times New Roman" panose="02020603050405020304" pitchFamily="18" charset="0"/>
                        </a:rPr>
                        <a:t>Name</a:t>
                      </a:r>
                      <a:endParaRPr lang="en-US" sz="2000">
                        <a:latin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2000" smtClean="0">
                          <a:latin typeface="Times New Roman" panose="02020603050405020304" pitchFamily="18" charset="0"/>
                          <a:cs typeface="Times New Roman" panose="02020603050405020304" pitchFamily="18" charset="0"/>
                        </a:rPr>
                        <a:t>strerror_r</a:t>
                      </a: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6935867"/>
                  </a:ext>
                </a:extLst>
              </a:tr>
              <a:tr h="460401">
                <a:tc>
                  <a:txBody>
                    <a:bodyPr/>
                    <a:lstStyle/>
                    <a:p>
                      <a:pPr algn="ctr">
                        <a:lnSpc>
                          <a:spcPct val="100000"/>
                        </a:lnSpc>
                      </a:pPr>
                      <a:r>
                        <a:rPr lang="en-US" sz="2000" smtClean="0">
                          <a:latin typeface="Times New Roman" panose="02020603050405020304" pitchFamily="18" charset="0"/>
                          <a:cs typeface="Times New Roman" panose="02020603050405020304" pitchFamily="18" charset="0"/>
                        </a:rPr>
                        <a:t>Desc</a:t>
                      </a:r>
                      <a:endParaRPr lang="en-US" sz="2000">
                        <a:latin typeface="Times New Roman" panose="02020603050405020304" pitchFamily="18" charset="0"/>
                        <a:cs typeface="Times New Roman" panose="02020603050405020304" pitchFamily="18" charset="0"/>
                      </a:endParaRPr>
                    </a:p>
                  </a:txBody>
                  <a:tcPr anchor="ctr"/>
                </a:tc>
                <a:tc>
                  <a:txBody>
                    <a:bodyPr/>
                    <a:lstStyle/>
                    <a:p>
                      <a:pPr>
                        <a:lnSpc>
                          <a:spcPct val="100000"/>
                        </a:lnSpc>
                      </a:pPr>
                      <a:r>
                        <a:rPr lang="en-US" sz="2000" smtClean="0">
                          <a:latin typeface="Times New Roman" panose="02020603050405020304" pitchFamily="18" charset="0"/>
                          <a:cs typeface="Times New Roman" panose="02020603050405020304" pitchFamily="18" charset="0"/>
                        </a:rPr>
                        <a:t>return string describing error number</a:t>
                      </a:r>
                      <a:endParaRPr lang="en-US" sz="2000" baseline="0" smtClean="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30080539"/>
                  </a:ext>
                </a:extLst>
              </a:tr>
              <a:tr h="1062465">
                <a:tc>
                  <a:txBody>
                    <a:bodyPr/>
                    <a:lstStyle/>
                    <a:p>
                      <a:pPr algn="ctr">
                        <a:lnSpc>
                          <a:spcPct val="100000"/>
                        </a:lnSpc>
                      </a:pPr>
                      <a:r>
                        <a:rPr lang="en-US" sz="2000" smtClean="0">
                          <a:latin typeface="Times New Roman" panose="02020603050405020304" pitchFamily="18" charset="0"/>
                          <a:cs typeface="Times New Roman" panose="02020603050405020304" pitchFamily="18" charset="0"/>
                        </a:rPr>
                        <a:t>Desc</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smtClean="0">
                          <a:solidFill>
                            <a:schemeClr val="dk1"/>
                          </a:solidFill>
                          <a:effectLst/>
                          <a:latin typeface="+mn-lt"/>
                          <a:ea typeface="+mn-ea"/>
                          <a:cs typeface="+mn-cs"/>
                        </a:rPr>
                        <a:t>The </a:t>
                      </a:r>
                      <a:r>
                        <a:rPr lang="en-US" sz="2000" b="1" i="0" kern="1200" smtClean="0">
                          <a:solidFill>
                            <a:schemeClr val="dk1"/>
                          </a:solidFill>
                          <a:effectLst/>
                          <a:latin typeface="+mn-lt"/>
                          <a:ea typeface="+mn-ea"/>
                          <a:cs typeface="+mn-cs"/>
                        </a:rPr>
                        <a:t>strerror_r</a:t>
                      </a:r>
                      <a:r>
                        <a:rPr lang="en-US" sz="2000" b="0" i="0" kern="1200" smtClean="0">
                          <a:solidFill>
                            <a:schemeClr val="dk1"/>
                          </a:solidFill>
                          <a:effectLst/>
                          <a:latin typeface="+mn-lt"/>
                          <a:ea typeface="+mn-ea"/>
                          <a:cs typeface="+mn-cs"/>
                        </a:rPr>
                        <a:t>() function is similar to </a:t>
                      </a:r>
                      <a:r>
                        <a:rPr lang="en-US" sz="2000" b="1" i="0" kern="1200" smtClean="0">
                          <a:solidFill>
                            <a:schemeClr val="dk1"/>
                          </a:solidFill>
                          <a:effectLst/>
                          <a:latin typeface="+mn-lt"/>
                          <a:ea typeface="+mn-ea"/>
                          <a:cs typeface="+mn-cs"/>
                        </a:rPr>
                        <a:t>strerror</a:t>
                      </a:r>
                      <a:r>
                        <a:rPr lang="en-US" sz="2000" b="0" i="0" kern="1200" smtClean="0">
                          <a:solidFill>
                            <a:schemeClr val="dk1"/>
                          </a:solidFill>
                          <a:effectLst/>
                          <a:latin typeface="+mn-lt"/>
                          <a:ea typeface="+mn-ea"/>
                          <a:cs typeface="+mn-cs"/>
                        </a:rPr>
                        <a:t>(), but is thread safe.</a:t>
                      </a:r>
                    </a:p>
                    <a:p>
                      <a:pPr>
                        <a:lnSpc>
                          <a:spcPct val="100000"/>
                        </a:lnSpc>
                      </a:pPr>
                      <a:r>
                        <a:rPr lang="en-US" sz="2000" b="0" i="0" u="none" strike="noStrike" kern="1200" baseline="0" smtClean="0">
                          <a:solidFill>
                            <a:schemeClr val="dk1"/>
                          </a:solidFill>
                          <a:latin typeface="+mn-lt"/>
                          <a:ea typeface="+mn-ea"/>
                          <a:cs typeface="+mn-cs"/>
                        </a:rPr>
                        <a:t>A call to strerror_r() returns 0 on success, and −1 on failure. </a:t>
                      </a:r>
                    </a:p>
                    <a:p>
                      <a:pPr>
                        <a:lnSpc>
                          <a:spcPct val="100000"/>
                        </a:lnSpc>
                      </a:pPr>
                      <a:r>
                        <a:rPr lang="en-US" sz="2000" b="0" i="0" u="none" strike="noStrike" kern="1200" baseline="0" smtClean="0">
                          <a:solidFill>
                            <a:srgbClr val="FF0000"/>
                          </a:solidFill>
                          <a:latin typeface="+mn-lt"/>
                          <a:ea typeface="+mn-ea"/>
                          <a:cs typeface="+mn-cs"/>
                        </a:rPr>
                        <a:t>Humorously, it sets errno on error.</a:t>
                      </a:r>
                      <a:endParaRPr lang="en-US" sz="200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91797061"/>
                  </a:ext>
                </a:extLst>
              </a:tr>
              <a:tr h="814557">
                <a:tc>
                  <a:txBody>
                    <a:bodyPr/>
                    <a:lstStyle/>
                    <a:p>
                      <a:pPr algn="ctr">
                        <a:lnSpc>
                          <a:spcPct val="100000"/>
                        </a:lnSpc>
                      </a:pPr>
                      <a:r>
                        <a:rPr lang="en-US" sz="2000" smtClean="0">
                          <a:latin typeface="Times New Roman" panose="02020603050405020304" pitchFamily="18" charset="0"/>
                          <a:cs typeface="Times New Roman" panose="02020603050405020304" pitchFamily="18" charset="0"/>
                        </a:rPr>
                        <a:t>Synopsis</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lvl="0" indent="0">
                        <a:lnSpc>
                          <a:spcPct val="100000"/>
                        </a:lnSpc>
                        <a:buNone/>
                      </a:pPr>
                      <a:r>
                        <a:rPr lang="en-US" sz="1800" b="0" i="0" u="none" strike="noStrike" baseline="0" smtClean="0">
                          <a:solidFill>
                            <a:srgbClr val="009A9A"/>
                          </a:solidFill>
                          <a:latin typeface="Consolas" panose="020B0609020204030204" pitchFamily="49" charset="0"/>
                        </a:rPr>
                        <a:t>#include &lt;string.h&gt;</a:t>
                      </a:r>
                    </a:p>
                    <a:p>
                      <a:pPr marL="0" lvl="0" indent="0">
                        <a:lnSpc>
                          <a:spcPct val="100000"/>
                        </a:lnSpc>
                        <a:buNone/>
                      </a:pPr>
                      <a:r>
                        <a:rPr lang="de-DE" sz="1800" b="1" i="0" u="none" strike="noStrike" baseline="0" smtClean="0">
                          <a:solidFill>
                            <a:srgbClr val="007789"/>
                          </a:solidFill>
                          <a:latin typeface="Consolas" panose="020B0609020204030204" pitchFamily="49" charset="0"/>
                        </a:rPr>
                        <a:t>int </a:t>
                      </a:r>
                      <a:r>
                        <a:rPr lang="de-DE" sz="1800" b="0" i="0" u="none" strike="noStrike" baseline="0" smtClean="0">
                          <a:solidFill>
                            <a:srgbClr val="000089"/>
                          </a:solidFill>
                          <a:latin typeface="Consolas" panose="020B0609020204030204" pitchFamily="49" charset="0"/>
                        </a:rPr>
                        <a:t>strerror_r </a:t>
                      </a:r>
                      <a:r>
                        <a:rPr lang="de-DE" sz="1800" b="0" i="0" u="none" strike="noStrike" baseline="0" smtClean="0">
                          <a:solidFill>
                            <a:srgbClr val="000000"/>
                          </a:solidFill>
                          <a:latin typeface="Consolas" panose="020B0609020204030204" pitchFamily="49" charset="0"/>
                        </a:rPr>
                        <a:t>(</a:t>
                      </a:r>
                      <a:r>
                        <a:rPr lang="de-DE" sz="1800" b="1" i="0" u="none" strike="noStrike" baseline="0" smtClean="0">
                          <a:solidFill>
                            <a:srgbClr val="007789"/>
                          </a:solidFill>
                          <a:latin typeface="Consolas" panose="020B0609020204030204" pitchFamily="49" charset="0"/>
                        </a:rPr>
                        <a:t>int </a:t>
                      </a:r>
                      <a:r>
                        <a:rPr lang="de-DE" sz="1800" b="0" i="0" u="none" strike="noStrike" baseline="0" smtClean="0">
                          <a:solidFill>
                            <a:srgbClr val="000089"/>
                          </a:solidFill>
                          <a:latin typeface="Consolas" panose="020B0609020204030204" pitchFamily="49" charset="0"/>
                        </a:rPr>
                        <a:t>errnum</a:t>
                      </a:r>
                      <a:r>
                        <a:rPr lang="de-DE" sz="1800" b="0" i="0" u="none" strike="noStrike" baseline="0" smtClean="0">
                          <a:solidFill>
                            <a:srgbClr val="000000"/>
                          </a:solidFill>
                          <a:latin typeface="Consolas" panose="020B0609020204030204" pitchFamily="49" charset="0"/>
                        </a:rPr>
                        <a:t>, </a:t>
                      </a:r>
                      <a:r>
                        <a:rPr lang="de-DE" sz="1800" b="1" i="0" u="none" strike="noStrike" baseline="0" smtClean="0">
                          <a:solidFill>
                            <a:srgbClr val="007789"/>
                          </a:solidFill>
                          <a:latin typeface="Consolas" panose="020B0609020204030204" pitchFamily="49" charset="0"/>
                        </a:rPr>
                        <a:t>char </a:t>
                      </a:r>
                      <a:r>
                        <a:rPr lang="de-DE" sz="1800" b="0" i="0" u="none" strike="noStrike" baseline="0" smtClean="0">
                          <a:solidFill>
                            <a:srgbClr val="555555"/>
                          </a:solidFill>
                          <a:latin typeface="Consolas" panose="020B0609020204030204" pitchFamily="49" charset="0"/>
                        </a:rPr>
                        <a:t>*</a:t>
                      </a:r>
                      <a:r>
                        <a:rPr lang="de-DE" sz="1800" b="0" i="0" u="none" strike="noStrike" baseline="0" smtClean="0">
                          <a:solidFill>
                            <a:srgbClr val="000089"/>
                          </a:solidFill>
                          <a:latin typeface="Consolas" panose="020B0609020204030204" pitchFamily="49" charset="0"/>
                        </a:rPr>
                        <a:t>buf</a:t>
                      </a:r>
                      <a:r>
                        <a:rPr lang="de-DE" sz="1800" b="0" i="0" u="none" strike="noStrike" baseline="0" smtClean="0">
                          <a:solidFill>
                            <a:srgbClr val="000000"/>
                          </a:solidFill>
                          <a:latin typeface="Consolas" panose="020B0609020204030204" pitchFamily="49" charset="0"/>
                        </a:rPr>
                        <a:t>, </a:t>
                      </a:r>
                      <a:r>
                        <a:rPr lang="de-DE" sz="1800" b="1" i="0" u="none" strike="noStrike" baseline="0" smtClean="0">
                          <a:solidFill>
                            <a:srgbClr val="007789"/>
                          </a:solidFill>
                          <a:latin typeface="Consolas" panose="020B0609020204030204" pitchFamily="49" charset="0"/>
                        </a:rPr>
                        <a:t>size_t </a:t>
                      </a:r>
                      <a:r>
                        <a:rPr lang="de-DE" sz="1800" b="0" i="0" u="none" strike="noStrike" baseline="0" smtClean="0">
                          <a:solidFill>
                            <a:srgbClr val="000089"/>
                          </a:solidFill>
                          <a:latin typeface="Consolas" panose="020B0609020204030204" pitchFamily="49" charset="0"/>
                        </a:rPr>
                        <a:t>len</a:t>
                      </a:r>
                      <a:r>
                        <a:rPr lang="de-DE" sz="1800" b="0" i="0" u="none" strike="noStrike" baseline="0" smtClean="0">
                          <a:solidFill>
                            <a:srgbClr val="000000"/>
                          </a:solidFill>
                          <a:latin typeface="Consolas" panose="020B0609020204030204" pitchFamily="49" charset="0"/>
                        </a:rPr>
                        <a:t>);</a:t>
                      </a:r>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381667179"/>
                  </a:ext>
                </a:extLst>
              </a:tr>
              <a:tr h="814557">
                <a:tc>
                  <a:txBody>
                    <a:bodyPr/>
                    <a:lstStyle/>
                    <a:p>
                      <a:pPr algn="ctr">
                        <a:lnSpc>
                          <a:spcPct val="100000"/>
                        </a:lnSpc>
                      </a:pPr>
                      <a:r>
                        <a:rPr lang="en-US" sz="2000" smtClean="0">
                          <a:latin typeface="Times New Roman" panose="02020603050405020304" pitchFamily="18" charset="0"/>
                          <a:cs typeface="Times New Roman" panose="02020603050405020304" pitchFamily="18" charset="0"/>
                        </a:rPr>
                        <a:t>Ex.</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lvl="0" indent="0">
                        <a:lnSpc>
                          <a:spcPct val="100000"/>
                        </a:lnSpc>
                        <a:buNone/>
                      </a:pPr>
                      <a:r>
                        <a:rPr lang="en-US" sz="2000" b="0" i="0" u="none" strike="noStrike" baseline="0" smtClean="0">
                          <a:solidFill>
                            <a:srgbClr val="009A9A"/>
                          </a:solidFill>
                          <a:latin typeface="Consolas" panose="020B0609020204030204" pitchFamily="49" charset="0"/>
                        </a:rPr>
                        <a:t>char buf[100];</a:t>
                      </a:r>
                    </a:p>
                    <a:p>
                      <a:pPr marL="0" lvl="0" indent="0">
                        <a:lnSpc>
                          <a:spcPct val="100000"/>
                        </a:lnSpc>
                        <a:buNone/>
                      </a:pPr>
                      <a:r>
                        <a:rPr lang="en-US" sz="2000" b="0" i="0" u="none" strike="noStrike" baseline="0" smtClean="0">
                          <a:solidFill>
                            <a:srgbClr val="009A9A"/>
                          </a:solidFill>
                          <a:latin typeface="Consolas" panose="020B0609020204030204" pitchFamily="49" charset="0"/>
                        </a:rPr>
                        <a:t>int err = </a:t>
                      </a:r>
                      <a:r>
                        <a:rPr lang="de-DE" sz="2000" b="0" i="0" u="none" strike="noStrike" baseline="0" smtClean="0">
                          <a:solidFill>
                            <a:srgbClr val="000089"/>
                          </a:solidFill>
                          <a:latin typeface="Consolas" panose="020B0609020204030204" pitchFamily="49" charset="0"/>
                        </a:rPr>
                        <a:t>strerror_r </a:t>
                      </a:r>
                      <a:r>
                        <a:rPr lang="de-DE" sz="2000" b="0" i="0" u="none" strike="noStrike" baseline="0" smtClean="0">
                          <a:solidFill>
                            <a:srgbClr val="000000"/>
                          </a:solidFill>
                          <a:latin typeface="Consolas" panose="020B0609020204030204" pitchFamily="49" charset="0"/>
                        </a:rPr>
                        <a:t>(</a:t>
                      </a:r>
                      <a:r>
                        <a:rPr lang="de-DE" sz="2000" b="0" i="0" u="none" strike="noStrike" baseline="0" smtClean="0">
                          <a:solidFill>
                            <a:srgbClr val="000089"/>
                          </a:solidFill>
                          <a:latin typeface="Consolas" panose="020B0609020204030204" pitchFamily="49" charset="0"/>
                        </a:rPr>
                        <a:t>errnum</a:t>
                      </a:r>
                      <a:r>
                        <a:rPr lang="de-DE" sz="2000" b="0" i="0" u="none" strike="noStrike" baseline="0" smtClean="0">
                          <a:solidFill>
                            <a:srgbClr val="000000"/>
                          </a:solidFill>
                          <a:latin typeface="Consolas" panose="020B0609020204030204" pitchFamily="49" charset="0"/>
                        </a:rPr>
                        <a:t>, </a:t>
                      </a:r>
                      <a:r>
                        <a:rPr lang="de-DE" sz="2000" b="1" i="0" u="none" strike="noStrike" baseline="0" smtClean="0">
                          <a:solidFill>
                            <a:srgbClr val="007789"/>
                          </a:solidFill>
                          <a:latin typeface="Consolas" panose="020B0609020204030204" pitchFamily="49" charset="0"/>
                        </a:rPr>
                        <a:t>buf</a:t>
                      </a:r>
                      <a:r>
                        <a:rPr lang="de-DE" sz="2000" b="0" i="0" u="none" strike="noStrike" baseline="0" smtClean="0">
                          <a:solidFill>
                            <a:srgbClr val="000000"/>
                          </a:solidFill>
                          <a:latin typeface="Consolas" panose="020B0609020204030204" pitchFamily="49" charset="0"/>
                        </a:rPr>
                        <a:t>, </a:t>
                      </a:r>
                      <a:r>
                        <a:rPr lang="de-DE" sz="2000" b="1" i="0" u="none" strike="noStrike" baseline="0" smtClean="0">
                          <a:solidFill>
                            <a:srgbClr val="007789"/>
                          </a:solidFill>
                          <a:latin typeface="Consolas" panose="020B0609020204030204" pitchFamily="49" charset="0"/>
                        </a:rPr>
                        <a:t>sizeof( buf ) </a:t>
                      </a:r>
                      <a:r>
                        <a:rPr lang="de-DE" sz="2000" b="0" i="0" u="none" strike="noStrike" baseline="0" smtClean="0">
                          <a:solidFill>
                            <a:srgbClr val="000000"/>
                          </a:solidFill>
                          <a:latin typeface="Consolas" panose="020B0609020204030204" pitchFamily="49" charset="0"/>
                        </a:rPr>
                        <a:t>);</a:t>
                      </a:r>
                      <a:endParaRPr lang="en-US" sz="2000" b="0" i="0" u="none" strike="noStrike" baseline="0" smtClean="0">
                        <a:solidFill>
                          <a:srgbClr val="009A9A"/>
                        </a:solidFill>
                        <a:latin typeface="Consolas" panose="020B0609020204030204" pitchFamily="49" charset="0"/>
                      </a:endParaRPr>
                    </a:p>
                  </a:txBody>
                  <a:tcPr anchor="ctr"/>
                </a:tc>
                <a:extLst>
                  <a:ext uri="{0D108BD9-81ED-4DB2-BD59-A6C34878D82A}">
                    <a16:rowId xmlns:a16="http://schemas.microsoft.com/office/drawing/2014/main" val="2017850550"/>
                  </a:ext>
                </a:extLst>
              </a:tr>
            </a:tbl>
          </a:graphicData>
        </a:graphic>
      </p:graphicFrame>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6767274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(4) fflush (p. 82)</a:t>
            </a:r>
            <a:endParaRPr lang="en-US"/>
          </a:p>
        </p:txBody>
      </p:sp>
      <p:sp>
        <p:nvSpPr>
          <p:cNvPr id="4" name="날짜 개체 틀 3"/>
          <p:cNvSpPr>
            <a:spLocks noGrp="1"/>
          </p:cNvSpPr>
          <p:nvPr>
            <p:ph type="dt" sz="half" idx="10"/>
          </p:nvPr>
        </p:nvSpPr>
        <p:spPr/>
        <p:txBody>
          <a:bodyPr/>
          <a:lstStyle/>
          <a:p>
            <a:fld id="{930D4184-F04D-4B19-8AD8-62EC8FE84A73}"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39</a:t>
            </a:fld>
            <a:endParaRPr lang="en-US"/>
          </a:p>
        </p:txBody>
      </p:sp>
      <p:graphicFrame>
        <p:nvGraphicFramePr>
          <p:cNvPr id="8" name="내용 개체 틀 7"/>
          <p:cNvGraphicFramePr>
            <a:graphicFrameLocks noGrp="1"/>
          </p:cNvGraphicFramePr>
          <p:nvPr>
            <p:ph idx="1"/>
            <p:extLst>
              <p:ext uri="{D42A27DB-BD31-4B8C-83A1-F6EECF244321}">
                <p14:modId xmlns:p14="http://schemas.microsoft.com/office/powerpoint/2010/main" val="546951129"/>
              </p:ext>
            </p:extLst>
          </p:nvPr>
        </p:nvGraphicFramePr>
        <p:xfrm>
          <a:off x="681038" y="1255712"/>
          <a:ext cx="8543926" cy="4300357"/>
        </p:xfrm>
        <a:graphic>
          <a:graphicData uri="http://schemas.openxmlformats.org/drawingml/2006/table">
            <a:tbl>
              <a:tblPr firstRow="1" bandRow="1">
                <a:tableStyleId>{5C22544A-7EE6-4342-B048-85BDC9FD1C3A}</a:tableStyleId>
              </a:tblPr>
              <a:tblGrid>
                <a:gridCol w="1385506">
                  <a:extLst>
                    <a:ext uri="{9D8B030D-6E8A-4147-A177-3AD203B41FA5}">
                      <a16:colId xmlns:a16="http://schemas.microsoft.com/office/drawing/2014/main" val="2913425130"/>
                    </a:ext>
                  </a:extLst>
                </a:gridCol>
                <a:gridCol w="7158420">
                  <a:extLst>
                    <a:ext uri="{9D8B030D-6E8A-4147-A177-3AD203B41FA5}">
                      <a16:colId xmlns:a16="http://schemas.microsoft.com/office/drawing/2014/main" val="3542284699"/>
                    </a:ext>
                  </a:extLst>
                </a:gridCol>
              </a:tblGrid>
              <a:tr h="473768">
                <a:tc>
                  <a:txBody>
                    <a:bodyPr/>
                    <a:lstStyle/>
                    <a:p>
                      <a:pPr algn="ctr"/>
                      <a:r>
                        <a:rPr lang="en-US" sz="2000" smtClean="0">
                          <a:latin typeface="Times New Roman" panose="02020603050405020304" pitchFamily="18" charset="0"/>
                          <a:cs typeface="Times New Roman" panose="02020603050405020304" pitchFamily="18" charset="0"/>
                        </a:rPr>
                        <a:t>Name</a:t>
                      </a:r>
                      <a:endParaRPr lang="en-US" sz="2000">
                        <a:latin typeface="Times New Roman" panose="02020603050405020304" pitchFamily="18" charset="0"/>
                        <a:cs typeface="Times New Roman" panose="02020603050405020304" pitchFamily="18" charset="0"/>
                      </a:endParaRPr>
                    </a:p>
                  </a:txBody>
                  <a:tcPr anchor="ctr"/>
                </a:tc>
                <a:tc>
                  <a:txBody>
                    <a:bodyPr/>
                    <a:lstStyle/>
                    <a:p>
                      <a:r>
                        <a:rPr lang="en-US" sz="2000" smtClean="0">
                          <a:latin typeface="Times New Roman" panose="02020603050405020304" pitchFamily="18" charset="0"/>
                          <a:cs typeface="Times New Roman" panose="02020603050405020304" pitchFamily="18" charset="0"/>
                        </a:rPr>
                        <a:t>fflush( )</a:t>
                      </a: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6935867"/>
                  </a:ext>
                </a:extLst>
              </a:tr>
              <a:tr h="473768">
                <a:tc>
                  <a:txBody>
                    <a:bodyPr/>
                    <a:lstStyle/>
                    <a:p>
                      <a:pPr algn="ctr"/>
                      <a:r>
                        <a:rPr lang="en-US" sz="2000" smtClean="0">
                          <a:latin typeface="Times New Roman" panose="02020603050405020304" pitchFamily="18" charset="0"/>
                          <a:cs typeface="Times New Roman" panose="02020603050405020304" pitchFamily="18" charset="0"/>
                        </a:rPr>
                        <a:t>Desc</a:t>
                      </a:r>
                      <a:endParaRPr lang="en-US" sz="2000">
                        <a:latin typeface="Times New Roman" panose="02020603050405020304" pitchFamily="18" charset="0"/>
                        <a:cs typeface="Times New Roman" panose="02020603050405020304" pitchFamily="18" charset="0"/>
                      </a:endParaRPr>
                    </a:p>
                  </a:txBody>
                  <a:tcPr anchor="ctr"/>
                </a:tc>
                <a:tc>
                  <a:txBody>
                    <a:bodyPr/>
                    <a:lstStyle/>
                    <a:p>
                      <a:r>
                        <a:rPr lang="en-US" sz="2000" smtClean="0">
                          <a:latin typeface="Times New Roman" panose="02020603050405020304" pitchFamily="18" charset="0"/>
                          <a:cs typeface="Times New Roman" panose="02020603050405020304" pitchFamily="18" charset="0"/>
                        </a:rPr>
                        <a:t>flush a stream</a:t>
                      </a:r>
                      <a:endParaRPr lang="en-US" sz="2000" baseline="0" smtClean="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30080539"/>
                  </a:ext>
                </a:extLst>
              </a:tr>
              <a:tr h="1202643">
                <a:tc>
                  <a:txBody>
                    <a:bodyPr/>
                    <a:lstStyle/>
                    <a:p>
                      <a:pPr algn="ctr"/>
                      <a:r>
                        <a:rPr lang="en-US" sz="2000" smtClean="0">
                          <a:latin typeface="Times New Roman" panose="02020603050405020304" pitchFamily="18" charset="0"/>
                          <a:cs typeface="Times New Roman" panose="02020603050405020304" pitchFamily="18" charset="0"/>
                        </a:rPr>
                        <a:t>Desc</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latin typeface="Times New Roman" panose="02020603050405020304" pitchFamily="18" charset="0"/>
                          <a:cs typeface="Times New Roman" panose="02020603050405020304" pitchFamily="18" charset="0"/>
                        </a:rPr>
                        <a:t>For output streams, </a:t>
                      </a:r>
                      <a:r>
                        <a:rPr lang="en-US" sz="2000" b="1" kern="1200" smtClean="0">
                          <a:solidFill>
                            <a:schemeClr val="dk1"/>
                          </a:solidFill>
                          <a:effectLst/>
                          <a:latin typeface="Times New Roman" panose="02020603050405020304" pitchFamily="18" charset="0"/>
                          <a:ea typeface="+mn-ea"/>
                          <a:cs typeface="Times New Roman" panose="02020603050405020304" pitchFamily="18" charset="0"/>
                        </a:rPr>
                        <a:t>fflush</a:t>
                      </a:r>
                      <a:r>
                        <a:rPr lang="en-US" sz="2000" smtClean="0">
                          <a:latin typeface="Times New Roman" panose="02020603050405020304" pitchFamily="18" charset="0"/>
                          <a:cs typeface="Times New Roman" panose="02020603050405020304" pitchFamily="18" charset="0"/>
                        </a:rPr>
                        <a:t>() forces a write of all user-space buffered data for the given output or update </a:t>
                      </a:r>
                      <a:r>
                        <a:rPr lang="en-US" sz="2000" i="1" kern="1200" smtClean="0">
                          <a:solidFill>
                            <a:schemeClr val="dk1"/>
                          </a:solidFill>
                          <a:effectLst/>
                          <a:latin typeface="Times New Roman" panose="02020603050405020304" pitchFamily="18" charset="0"/>
                          <a:ea typeface="+mn-ea"/>
                          <a:cs typeface="Times New Roman" panose="02020603050405020304" pitchFamily="18" charset="0"/>
                        </a:rPr>
                        <a:t>stream</a:t>
                      </a:r>
                      <a:r>
                        <a:rPr lang="en-US" sz="2000" smtClean="0">
                          <a:latin typeface="Times New Roman" panose="02020603050405020304" pitchFamily="18" charset="0"/>
                          <a:cs typeface="Times New Roman" panose="02020603050405020304" pitchFamily="18" charset="0"/>
                        </a:rPr>
                        <a:t> via the stream's underlying write function.</a:t>
                      </a: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91797061"/>
                  </a:ext>
                </a:extLst>
              </a:tr>
              <a:tr h="838205">
                <a:tc>
                  <a:txBody>
                    <a:bodyPr/>
                    <a:lstStyle/>
                    <a:p>
                      <a:pPr algn="ctr"/>
                      <a:r>
                        <a:rPr lang="en-US" sz="2000" smtClean="0">
                          <a:latin typeface="Times New Roman" panose="02020603050405020304" pitchFamily="18" charset="0"/>
                          <a:cs typeface="Times New Roman" panose="02020603050405020304" pitchFamily="18" charset="0"/>
                        </a:rPr>
                        <a:t>Synopsis</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lvl="0" indent="0">
                        <a:buNone/>
                      </a:pPr>
                      <a:r>
                        <a:rPr lang="en-US" sz="2000" smtClean="0">
                          <a:solidFill>
                            <a:srgbClr val="009A9A"/>
                          </a:solidFill>
                          <a:latin typeface="Consolas" panose="020B0609020204030204" pitchFamily="49" charset="0"/>
                          <a:cs typeface="Times New Roman" panose="02020603050405020304" pitchFamily="18" charset="0"/>
                        </a:rPr>
                        <a:t>#include &lt;stdio.h&gt;</a:t>
                      </a:r>
                      <a:endParaRPr lang="en-US" sz="2000" b="1" smtClean="0">
                        <a:solidFill>
                          <a:srgbClr val="007789"/>
                        </a:solidFill>
                        <a:latin typeface="Consolas" panose="020B0609020204030204" pitchFamily="49" charset="0"/>
                        <a:cs typeface="Times New Roman" panose="02020603050405020304" pitchFamily="18" charset="0"/>
                      </a:endParaRPr>
                    </a:p>
                    <a:p>
                      <a:pPr marL="0" lvl="0" indent="0">
                        <a:buNone/>
                      </a:pPr>
                      <a:r>
                        <a:rPr lang="en-US" sz="2000" b="1" smtClean="0">
                          <a:solidFill>
                            <a:srgbClr val="007789"/>
                          </a:solidFill>
                          <a:latin typeface="Consolas" panose="020B0609020204030204" pitchFamily="49" charset="0"/>
                          <a:cs typeface="Times New Roman" panose="02020603050405020304" pitchFamily="18" charset="0"/>
                        </a:rPr>
                        <a:t>int </a:t>
                      </a:r>
                      <a:r>
                        <a:rPr lang="en-US" sz="2000" smtClean="0">
                          <a:solidFill>
                            <a:srgbClr val="000089"/>
                          </a:solidFill>
                          <a:latin typeface="Consolas" panose="020B0609020204030204" pitchFamily="49" charset="0"/>
                          <a:cs typeface="Times New Roman" panose="02020603050405020304" pitchFamily="18" charset="0"/>
                        </a:rPr>
                        <a:t>fflush</a:t>
                      </a:r>
                      <a:r>
                        <a:rPr lang="en-US" sz="2000" smtClean="0">
                          <a:solidFill>
                            <a:srgbClr val="000000"/>
                          </a:solidFill>
                          <a:latin typeface="Consolas" panose="020B0609020204030204" pitchFamily="49" charset="0"/>
                          <a:cs typeface="Times New Roman" panose="02020603050405020304" pitchFamily="18" charset="0"/>
                        </a:rPr>
                        <a:t>(</a:t>
                      </a:r>
                      <a:r>
                        <a:rPr lang="en-US" sz="2000" b="1" smtClean="0">
                          <a:solidFill>
                            <a:srgbClr val="00669A"/>
                          </a:solidFill>
                          <a:latin typeface="Consolas" panose="020B0609020204030204" pitchFamily="49" charset="0"/>
                          <a:cs typeface="Times New Roman" panose="02020603050405020304" pitchFamily="18" charset="0"/>
                        </a:rPr>
                        <a:t>FILE </a:t>
                      </a:r>
                      <a:r>
                        <a:rPr lang="en-US" sz="2000" smtClean="0">
                          <a:solidFill>
                            <a:srgbClr val="555555"/>
                          </a:solidFill>
                          <a:latin typeface="Consolas" panose="020B0609020204030204" pitchFamily="49" charset="0"/>
                          <a:cs typeface="Times New Roman" panose="02020603050405020304" pitchFamily="18" charset="0"/>
                        </a:rPr>
                        <a:t>* </a:t>
                      </a:r>
                      <a:r>
                        <a:rPr lang="en-US" sz="2000" smtClean="0">
                          <a:solidFill>
                            <a:srgbClr val="000089"/>
                          </a:solidFill>
                          <a:latin typeface="Consolas" panose="020B0609020204030204" pitchFamily="49" charset="0"/>
                          <a:cs typeface="Times New Roman" panose="02020603050405020304" pitchFamily="18" charset="0"/>
                        </a:rPr>
                        <a:t>stream</a:t>
                      </a:r>
                      <a:r>
                        <a:rPr lang="en-US" sz="2000" smtClean="0">
                          <a:solidFill>
                            <a:srgbClr val="000000"/>
                          </a:solidFill>
                          <a:latin typeface="Consolas" panose="020B0609020204030204" pitchFamily="49" charset="0"/>
                          <a:cs typeface="Times New Roman" panose="02020603050405020304" pitchFamily="18" charset="0"/>
                        </a:rPr>
                        <a:t>);</a:t>
                      </a:r>
                      <a:endParaRPr lang="en-US" sz="20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381667179"/>
                  </a:ext>
                </a:extLst>
              </a:tr>
              <a:tr h="838205">
                <a:tc>
                  <a:txBody>
                    <a:bodyPr/>
                    <a:lstStyle/>
                    <a:p>
                      <a:pPr algn="ctr"/>
                      <a:r>
                        <a:rPr lang="en-US" sz="2000" smtClean="0">
                          <a:latin typeface="Times New Roman" panose="02020603050405020304" pitchFamily="18" charset="0"/>
                          <a:cs typeface="Times New Roman" panose="02020603050405020304" pitchFamily="18" charset="0"/>
                        </a:rPr>
                        <a:t>Return value</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lvl="0" indent="0">
                        <a:buNone/>
                      </a:pPr>
                      <a:r>
                        <a:rPr lang="en-US" sz="2000" smtClean="0">
                          <a:latin typeface="Times New Roman" panose="02020603050405020304" pitchFamily="18" charset="0"/>
                          <a:cs typeface="Times New Roman" panose="02020603050405020304" pitchFamily="18" charset="0"/>
                        </a:rPr>
                        <a:t>Upon successful completion 0 is returned. Otherwise, </a:t>
                      </a:r>
                      <a:r>
                        <a:rPr lang="en-US" sz="2000" b="1" kern="1200" smtClean="0">
                          <a:solidFill>
                            <a:schemeClr val="dk1"/>
                          </a:solidFill>
                          <a:effectLst/>
                          <a:latin typeface="Times New Roman" panose="02020603050405020304" pitchFamily="18" charset="0"/>
                          <a:ea typeface="+mn-ea"/>
                          <a:cs typeface="Times New Roman" panose="02020603050405020304" pitchFamily="18" charset="0"/>
                        </a:rPr>
                        <a:t>EOF </a:t>
                      </a:r>
                      <a:r>
                        <a:rPr lang="en-US" sz="2000" smtClean="0">
                          <a:latin typeface="Times New Roman" panose="02020603050405020304" pitchFamily="18" charset="0"/>
                          <a:cs typeface="Times New Roman" panose="02020603050405020304" pitchFamily="18" charset="0"/>
                        </a:rPr>
                        <a:t>is returned and </a:t>
                      </a:r>
                      <a:r>
                        <a:rPr lang="en-US" sz="2000" i="1" u="none" strike="noStrike" kern="1200" smtClean="0">
                          <a:solidFill>
                            <a:schemeClr val="dk1"/>
                          </a:solidFill>
                          <a:effectLst/>
                          <a:latin typeface="Times New Roman" panose="02020603050405020304" pitchFamily="18" charset="0"/>
                          <a:ea typeface="+mn-ea"/>
                          <a:cs typeface="Times New Roman" panose="02020603050405020304" pitchFamily="18" charset="0"/>
                          <a:hlinkClick r:id="rId2"/>
                        </a:rPr>
                        <a:t>errno</a:t>
                      </a:r>
                      <a:r>
                        <a:rPr lang="en-US" sz="2000" smtClean="0">
                          <a:latin typeface="Times New Roman" panose="02020603050405020304" pitchFamily="18" charset="0"/>
                          <a:cs typeface="Times New Roman" panose="02020603050405020304" pitchFamily="18" charset="0"/>
                        </a:rPr>
                        <a:t> is set to indicate the error.</a:t>
                      </a: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9730116"/>
                  </a:ext>
                </a:extLst>
              </a:tr>
              <a:tr h="473768">
                <a:tc>
                  <a:txBody>
                    <a:bodyPr/>
                    <a:lstStyle/>
                    <a:p>
                      <a:pPr algn="ctr"/>
                      <a:r>
                        <a:rPr lang="en-US" sz="2000" smtClean="0">
                          <a:latin typeface="Times New Roman" panose="02020603050405020304" pitchFamily="18" charset="0"/>
                          <a:cs typeface="Times New Roman" panose="02020603050405020304" pitchFamily="18" charset="0"/>
                        </a:rPr>
                        <a:t>Example</a:t>
                      </a:r>
                      <a:endParaRPr lang="en-US" sz="2000">
                        <a:latin typeface="Times New Roman" panose="02020603050405020304" pitchFamily="18" charset="0"/>
                        <a:cs typeface="Times New Roman" panose="02020603050405020304" pitchFamily="18" charset="0"/>
                      </a:endParaRPr>
                    </a:p>
                  </a:txBody>
                  <a:tcPr anchor="ctr"/>
                </a:tc>
                <a:tc>
                  <a:txBody>
                    <a:bodyPr/>
                    <a:lstStyle/>
                    <a:p>
                      <a:pPr marL="0" lvl="0" indent="0">
                        <a:buNone/>
                      </a:pPr>
                      <a:r>
                        <a:rPr lang="en-US" sz="2000" smtClean="0">
                          <a:solidFill>
                            <a:srgbClr val="000089"/>
                          </a:solidFill>
                          <a:latin typeface="Consolas" panose="020B0609020204030204" pitchFamily="49" charset="0"/>
                          <a:cs typeface="Times New Roman" panose="02020603050405020304" pitchFamily="18" charset="0"/>
                        </a:rPr>
                        <a:t>fflush </a:t>
                      </a:r>
                      <a:r>
                        <a:rPr lang="en-US" sz="2000" smtClean="0">
                          <a:solidFill>
                            <a:srgbClr val="000000"/>
                          </a:solidFill>
                          <a:latin typeface="Consolas" panose="020B0609020204030204" pitchFamily="49" charset="0"/>
                          <a:cs typeface="Times New Roman" panose="02020603050405020304" pitchFamily="18" charset="0"/>
                        </a:rPr>
                        <a:t>(</a:t>
                      </a:r>
                      <a:r>
                        <a:rPr lang="en-US" sz="2000" smtClean="0">
                          <a:solidFill>
                            <a:srgbClr val="CD3300"/>
                          </a:solidFill>
                          <a:latin typeface="Consolas" panose="020B0609020204030204" pitchFamily="49" charset="0"/>
                          <a:cs typeface="Times New Roman" panose="02020603050405020304" pitchFamily="18" charset="0"/>
                        </a:rPr>
                        <a:t> stdout</a:t>
                      </a:r>
                      <a:r>
                        <a:rPr lang="en-US" sz="2000" baseline="0" smtClean="0">
                          <a:solidFill>
                            <a:srgbClr val="CD3300"/>
                          </a:solidFill>
                          <a:latin typeface="Consolas" panose="020B0609020204030204" pitchFamily="49" charset="0"/>
                          <a:cs typeface="Times New Roman" panose="02020603050405020304" pitchFamily="18" charset="0"/>
                        </a:rPr>
                        <a:t> </a:t>
                      </a:r>
                      <a:r>
                        <a:rPr lang="en-US" sz="2000" smtClean="0">
                          <a:solidFill>
                            <a:srgbClr val="000000"/>
                          </a:solidFill>
                          <a:latin typeface="Consolas" panose="020B0609020204030204" pitchFamily="49" charset="0"/>
                          <a:cs typeface="Times New Roman" panose="02020603050405020304" pitchFamily="18" charset="0"/>
                        </a:rPr>
                        <a:t>);</a:t>
                      </a:r>
                      <a:endParaRPr lang="en-US" sz="20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2017850550"/>
                  </a:ext>
                </a:extLst>
              </a:tr>
            </a:tbl>
          </a:graphicData>
        </a:graphic>
      </p:graphicFrame>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870410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실습 </a:t>
            </a:r>
            <a:r>
              <a:rPr lang="ko-KR" altLang="en-US" smtClean="0"/>
              <a:t>환경 구성 </a:t>
            </a:r>
            <a:r>
              <a:rPr lang="en-US" altLang="ko-KR" smtClean="0"/>
              <a:t>1 </a:t>
            </a:r>
            <a:endParaRPr lang="en-US" dirty="0"/>
          </a:p>
        </p:txBody>
      </p:sp>
      <p:sp>
        <p:nvSpPr>
          <p:cNvPr id="3" name="내용 개체 틀 2"/>
          <p:cNvSpPr>
            <a:spLocks noGrp="1"/>
          </p:cNvSpPr>
          <p:nvPr>
            <p:ph idx="1"/>
          </p:nvPr>
        </p:nvSpPr>
        <p:spPr/>
        <p:txBody>
          <a:bodyPr anchor="ctr">
            <a:normAutofit fontScale="70000" lnSpcReduction="20000"/>
          </a:bodyPr>
          <a:lstStyle/>
          <a:p>
            <a:pPr>
              <a:lnSpc>
                <a:spcPct val="110000"/>
              </a:lnSpc>
            </a:pPr>
            <a:r>
              <a:rPr lang="en-US" altLang="ko-KR" smtClean="0"/>
              <a:t>Linux</a:t>
            </a:r>
            <a:r>
              <a:rPr lang="ko-KR" altLang="en-US" smtClean="0"/>
              <a:t> </a:t>
            </a:r>
            <a:r>
              <a:rPr lang="ko-KR" altLang="en-US" dirty="0" smtClean="0"/>
              <a:t>운영체제 설치</a:t>
            </a:r>
            <a:endParaRPr lang="en-US" altLang="ko-KR" dirty="0" smtClean="0"/>
          </a:p>
          <a:p>
            <a:pPr lvl="1">
              <a:lnSpc>
                <a:spcPct val="110000"/>
              </a:lnSpc>
            </a:pPr>
            <a:r>
              <a:rPr lang="en-US" dirty="0" smtClean="0"/>
              <a:t>VmWare </a:t>
            </a:r>
            <a:r>
              <a:rPr lang="en-US" smtClean="0"/>
              <a:t>workstation </a:t>
            </a:r>
            <a:r>
              <a:rPr lang="ko-KR" altLang="en-US" smtClean="0"/>
              <a:t>최신판 설치</a:t>
            </a:r>
            <a:endParaRPr lang="en-US" dirty="0" smtClean="0"/>
          </a:p>
          <a:p>
            <a:pPr lvl="2">
              <a:lnSpc>
                <a:spcPct val="110000"/>
              </a:lnSpc>
            </a:pPr>
            <a:r>
              <a:rPr lang="en-US" dirty="0" smtClean="0"/>
              <a:t>Ubuntu </a:t>
            </a:r>
            <a:r>
              <a:rPr lang="en-US" smtClean="0"/>
              <a:t>Desktop LTS </a:t>
            </a:r>
            <a:r>
              <a:rPr lang="ko-KR" altLang="en-US" smtClean="0"/>
              <a:t>최신판 설치</a:t>
            </a:r>
            <a:endParaRPr lang="en-US" b="1" dirty="0">
              <a:latin typeface="Traveling _Typewriter" panose="02000506000000020004" pitchFamily="2" charset="0"/>
            </a:endParaRPr>
          </a:p>
          <a:p>
            <a:pPr>
              <a:lnSpc>
                <a:spcPct val="110000"/>
              </a:lnSpc>
            </a:pPr>
            <a:r>
              <a:rPr lang="ko-KR" altLang="en-US" smtClean="0"/>
              <a:t>시스템 업데이트 및 업그레이드</a:t>
            </a:r>
            <a:endParaRPr lang="en-US" altLang="ko-KR" dirty="0" smtClean="0"/>
          </a:p>
          <a:p>
            <a:pPr lvl="1">
              <a:lnSpc>
                <a:spcPct val="110000"/>
              </a:lnSpc>
            </a:pPr>
            <a:r>
              <a:rPr lang="en-US"/>
              <a:t>$</a:t>
            </a:r>
            <a:r>
              <a:rPr lang="en-US" b="1">
                <a:latin typeface="Traveling _Typewriter" panose="02000506000000020004" pitchFamily="2" charset="0"/>
              </a:rPr>
              <a:t> </a:t>
            </a:r>
            <a:r>
              <a:rPr lang="en-US" b="1" smtClean="0">
                <a:latin typeface="Traveling _Typewriter" panose="02000506000000020004" pitchFamily="2" charset="0"/>
              </a:rPr>
              <a:t>sudo apt update</a:t>
            </a:r>
            <a:endParaRPr lang="en-US" altLang="ko-KR" smtClean="0">
              <a:latin typeface="맑은 고딕" panose="020B0503020000020004" pitchFamily="50" charset="-127"/>
              <a:ea typeface="맑은 고딕" panose="020B0503020000020004" pitchFamily="50" charset="-127"/>
            </a:endParaRPr>
          </a:p>
          <a:p>
            <a:pPr lvl="1">
              <a:lnSpc>
                <a:spcPct val="110000"/>
              </a:lnSpc>
            </a:pPr>
            <a:r>
              <a:rPr lang="en-US" altLang="ko-KR" smtClean="0">
                <a:ea typeface="맑은 고딕" panose="020B0503020000020004" pitchFamily="50" charset="-127"/>
              </a:rPr>
              <a:t>$</a:t>
            </a:r>
            <a:r>
              <a:rPr lang="en-US" altLang="ko-KR" smtClean="0">
                <a:latin typeface="Traveling _Typewriter" panose="02000506000000020004" pitchFamily="2" charset="0"/>
                <a:ea typeface="맑은 고딕" panose="020B0503020000020004" pitchFamily="50" charset="-127"/>
              </a:rPr>
              <a:t> </a:t>
            </a:r>
            <a:r>
              <a:rPr lang="en-US" b="1">
                <a:latin typeface="Traveling _Typewriter" panose="02000506000000020004" pitchFamily="2" charset="0"/>
              </a:rPr>
              <a:t>sudo apt </a:t>
            </a:r>
            <a:r>
              <a:rPr lang="en-US" b="1" smtClean="0">
                <a:latin typeface="Traveling _Typewriter" panose="02000506000000020004" pitchFamily="2" charset="0"/>
              </a:rPr>
              <a:t>upgrade</a:t>
            </a:r>
          </a:p>
          <a:p>
            <a:pPr>
              <a:lnSpc>
                <a:spcPct val="110000"/>
              </a:lnSpc>
            </a:pPr>
            <a:r>
              <a:rPr lang="en-US" smtClean="0">
                <a:latin typeface="Traveling _Typewriter" panose="02000506000000020004" pitchFamily="2" charset="0"/>
              </a:rPr>
              <a:t>gcc </a:t>
            </a:r>
            <a:r>
              <a:rPr lang="ko-KR" altLang="en-US" smtClean="0">
                <a:latin typeface="Traveling _Typewriter" panose="02000506000000020004" pitchFamily="2" charset="0"/>
              </a:rPr>
              <a:t>설치</a:t>
            </a:r>
            <a:endParaRPr lang="en-US">
              <a:latin typeface="Traveling _Typewriter" panose="02000506000000020004" pitchFamily="2" charset="0"/>
            </a:endParaRPr>
          </a:p>
          <a:p>
            <a:pPr lvl="1">
              <a:lnSpc>
                <a:spcPct val="110000"/>
              </a:lnSpc>
            </a:pPr>
            <a:r>
              <a:rPr lang="en-US"/>
              <a:t>$</a:t>
            </a:r>
            <a:r>
              <a:rPr lang="en-US" b="1">
                <a:latin typeface="Traveling _Typewriter" panose="02000506000000020004" pitchFamily="2" charset="0"/>
              </a:rPr>
              <a:t> </a:t>
            </a:r>
            <a:r>
              <a:rPr lang="en-US" altLang="ko-KR" b="1" smtClean="0">
                <a:latin typeface="Traveling _Typewriter" panose="02000506000000020004" pitchFamily="2" charset="0"/>
                <a:ea typeface="Another Typewriter" pitchFamily="1" charset="-127"/>
              </a:rPr>
              <a:t>sudo apt install gcc</a:t>
            </a:r>
          </a:p>
          <a:p>
            <a:pPr lvl="1">
              <a:lnSpc>
                <a:spcPct val="110000"/>
              </a:lnSpc>
            </a:pPr>
            <a:r>
              <a:rPr lang="en-US" altLang="ko-KR">
                <a:ea typeface="맑은 고딕" panose="020B0503020000020004" pitchFamily="50" charset="-127"/>
              </a:rPr>
              <a:t>$</a:t>
            </a:r>
            <a:r>
              <a:rPr lang="en-US" altLang="ko-KR">
                <a:latin typeface="Traveling _Typewriter" panose="02000506000000020004" pitchFamily="2" charset="0"/>
                <a:ea typeface="맑은 고딕" panose="020B0503020000020004" pitchFamily="50" charset="-127"/>
              </a:rPr>
              <a:t> </a:t>
            </a:r>
            <a:r>
              <a:rPr lang="en-US" altLang="ko-KR" b="1">
                <a:latin typeface="Traveling _Typewriter" panose="02000506000000020004" pitchFamily="2" charset="0"/>
                <a:ea typeface="Another Typewriter" pitchFamily="1" charset="-127"/>
              </a:rPr>
              <a:t>sudo </a:t>
            </a:r>
            <a:r>
              <a:rPr lang="en-US" altLang="ko-KR" b="1" smtClean="0">
                <a:latin typeface="Traveling _Typewriter" panose="02000506000000020004" pitchFamily="2" charset="0"/>
                <a:ea typeface="Another Typewriter" pitchFamily="1" charset="-127"/>
              </a:rPr>
              <a:t>apt </a:t>
            </a:r>
            <a:r>
              <a:rPr lang="en-US" altLang="ko-KR" b="1">
                <a:latin typeface="Traveling _Typewriter" panose="02000506000000020004" pitchFamily="2" charset="0"/>
                <a:ea typeface="Another Typewriter" pitchFamily="1" charset="-127"/>
              </a:rPr>
              <a:t>install </a:t>
            </a:r>
            <a:r>
              <a:rPr lang="en-US" altLang="ko-KR" b="1" smtClean="0">
                <a:latin typeface="Traveling _Typewriter" panose="02000506000000020004" pitchFamily="2" charset="0"/>
                <a:ea typeface="Another Typewriter" pitchFamily="1" charset="-127"/>
              </a:rPr>
              <a:t>g++</a:t>
            </a:r>
            <a:endParaRPr lang="en-US" altLang="ko-KR" b="1" dirty="0" smtClean="0">
              <a:latin typeface="Traveling _Typewriter" panose="02000506000000020004" pitchFamily="2" charset="0"/>
              <a:ea typeface="Another Typewriter" pitchFamily="1" charset="-127"/>
            </a:endParaRPr>
          </a:p>
          <a:p>
            <a:pPr>
              <a:lnSpc>
                <a:spcPct val="110000"/>
              </a:lnSpc>
            </a:pPr>
            <a:r>
              <a:rPr lang="en-US" smtClean="0"/>
              <a:t>Git </a:t>
            </a:r>
            <a:r>
              <a:rPr lang="ko-KR" altLang="en-US" dirty="0" smtClean="0"/>
              <a:t>설치</a:t>
            </a:r>
            <a:endParaRPr lang="en-US" altLang="ko-KR" dirty="0" smtClean="0"/>
          </a:p>
          <a:p>
            <a:pPr lvl="1">
              <a:lnSpc>
                <a:spcPct val="110000"/>
              </a:lnSpc>
            </a:pPr>
            <a:r>
              <a:rPr lang="en-US">
                <a:ea typeface="돋움체" panose="020B0609000101010101" pitchFamily="49" charset="-127"/>
              </a:rPr>
              <a:t>$</a:t>
            </a:r>
            <a:r>
              <a:rPr lang="en-US">
                <a:latin typeface="Traveling _Typewriter" panose="02000506000000020004" pitchFamily="2" charset="0"/>
              </a:rPr>
              <a:t> </a:t>
            </a:r>
            <a:r>
              <a:rPr lang="en-US" b="1">
                <a:latin typeface="Traveling _Typewriter" panose="02000506000000020004" pitchFamily="2" charset="0"/>
              </a:rPr>
              <a:t>sudo </a:t>
            </a:r>
            <a:r>
              <a:rPr lang="en-US" b="1" smtClean="0">
                <a:latin typeface="Traveling _Typewriter" panose="02000506000000020004" pitchFamily="2" charset="0"/>
              </a:rPr>
              <a:t>apt install git</a:t>
            </a:r>
          </a:p>
          <a:p>
            <a:pPr>
              <a:lnSpc>
                <a:spcPct val="110000"/>
              </a:lnSpc>
            </a:pPr>
            <a:r>
              <a:rPr lang="en-US"/>
              <a:t>Visual studio code </a:t>
            </a:r>
            <a:r>
              <a:rPr lang="ko-KR" altLang="en-US"/>
              <a:t>편집기 </a:t>
            </a:r>
            <a:r>
              <a:rPr lang="ko-KR" altLang="en-US" smtClean="0"/>
              <a:t>설치</a:t>
            </a:r>
            <a:endParaRPr lang="en-US" altLang="ko-KR" smtClean="0"/>
          </a:p>
          <a:p>
            <a:pPr lvl="1">
              <a:lnSpc>
                <a:spcPct val="110000"/>
              </a:lnSpc>
            </a:pPr>
            <a:r>
              <a:rPr lang="en-US" altLang="ko-KR" smtClean="0">
                <a:latin typeface="Traveling _Typewriter" panose="02000506000000020004" pitchFamily="2" charset="0"/>
                <a:ea typeface="맑은 고딕" panose="020B0503020000020004" pitchFamily="50" charset="-127"/>
              </a:rPr>
              <a:t>$ </a:t>
            </a:r>
            <a:r>
              <a:rPr lang="en-US" altLang="ko-KR" b="1">
                <a:latin typeface="Traveling _Typewriter" panose="02000506000000020004" pitchFamily="2" charset="0"/>
                <a:ea typeface="맑은 고딕" panose="020B0503020000020004" pitchFamily="50" charset="-127"/>
              </a:rPr>
              <a:t>sudo snap install vscode --classic</a:t>
            </a:r>
            <a:endParaRPr lang="en-US" altLang="ko-KR" b="1"/>
          </a:p>
        </p:txBody>
      </p:sp>
      <p:sp>
        <p:nvSpPr>
          <p:cNvPr id="4" name="날짜 개체 틀 3"/>
          <p:cNvSpPr>
            <a:spLocks noGrp="1"/>
          </p:cNvSpPr>
          <p:nvPr>
            <p:ph type="dt" sz="half" idx="10"/>
          </p:nvPr>
        </p:nvSpPr>
        <p:spPr/>
        <p:txBody>
          <a:bodyPr/>
          <a:lstStyle/>
          <a:p>
            <a:fld id="{EE011BF7-97EF-47B9-933D-8F5F80A3777A}"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1412042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367626"/>
            <a:ext cx="8543925" cy="473622"/>
          </a:xfrm>
        </p:spPr>
        <p:txBody>
          <a:bodyPr>
            <a:noAutofit/>
          </a:bodyPr>
          <a:lstStyle/>
          <a:p>
            <a:r>
              <a:rPr lang="en-US" sz="3200" smtClean="0"/>
              <a:t>perror( ) / strerror( ) Example</a:t>
            </a:r>
            <a:endParaRPr lang="en-US" sz="3200"/>
          </a:p>
        </p:txBody>
      </p:sp>
      <p:sp>
        <p:nvSpPr>
          <p:cNvPr id="3" name="내용 개체 틀 2"/>
          <p:cNvSpPr>
            <a:spLocks noGrp="1"/>
          </p:cNvSpPr>
          <p:nvPr>
            <p:ph idx="1"/>
          </p:nvPr>
        </p:nvSpPr>
        <p:spPr>
          <a:xfrm>
            <a:off x="681038" y="948311"/>
            <a:ext cx="8543925" cy="5300977"/>
          </a:xfrm>
          <a:ln>
            <a:solidFill>
              <a:schemeClr val="accent1"/>
            </a:solidFill>
          </a:ln>
        </p:spPr>
        <p:txBody>
          <a:bodyPr anchor="ctr">
            <a:noAutofit/>
          </a:bodyPr>
          <a:lstStyle/>
          <a:p>
            <a:pPr lvl="1">
              <a:lnSpc>
                <a:spcPct val="100000"/>
              </a:lnSpc>
              <a:buFont typeface="+mj-lt"/>
              <a:buAutoNum type="arabicPeriod"/>
            </a:pPr>
            <a:r>
              <a:rPr lang="en-US" sz="1800" b="1" smtClean="0">
                <a:solidFill>
                  <a:srgbClr val="569CD6"/>
                </a:solidFill>
                <a:latin typeface="Consolas" panose="020B0609020204030204" pitchFamily="49" charset="0"/>
              </a:rPr>
              <a:t>int</a:t>
            </a:r>
            <a:r>
              <a:rPr lang="en-US" sz="1800" b="1" smtClean="0">
                <a:solidFill>
                  <a:srgbClr val="D4D4D4"/>
                </a:solidFill>
                <a:latin typeface="Consolas" panose="020B0609020204030204" pitchFamily="49" charset="0"/>
              </a:rPr>
              <a:t> </a:t>
            </a:r>
            <a:r>
              <a:rPr lang="en-US" sz="1800" b="1">
                <a:solidFill>
                  <a:srgbClr val="DCDCAA"/>
                </a:solidFill>
                <a:latin typeface="Consolas" panose="020B0609020204030204" pitchFamily="49" charset="0"/>
              </a:rPr>
              <a:t>main</a:t>
            </a:r>
            <a:r>
              <a:rPr lang="en-US" sz="1800" b="1">
                <a:solidFill>
                  <a:srgbClr val="D4D4D4"/>
                </a:solidFill>
                <a:latin typeface="Consolas" panose="020B0609020204030204" pitchFamily="49" charset="0"/>
              </a:rPr>
              <a:t>(</a:t>
            </a:r>
            <a:r>
              <a:rPr lang="en-US" sz="1800" b="1">
                <a:solidFill>
                  <a:srgbClr val="569CD6"/>
                </a:solidFill>
                <a:latin typeface="Consolas" panose="020B0609020204030204" pitchFamily="49" charset="0"/>
              </a:rPr>
              <a:t>int</a:t>
            </a:r>
            <a:r>
              <a:rPr lang="en-US" sz="1800" b="1">
                <a:solidFill>
                  <a:srgbClr val="D4D4D4"/>
                </a:solidFill>
                <a:latin typeface="Consolas" panose="020B0609020204030204" pitchFamily="49" charset="0"/>
              </a:rPr>
              <a:t> argc, </a:t>
            </a:r>
            <a:r>
              <a:rPr lang="en-US" sz="1800" b="1">
                <a:solidFill>
                  <a:srgbClr val="569CD6"/>
                </a:solidFill>
                <a:latin typeface="Consolas" panose="020B0609020204030204" pitchFamily="49" charset="0"/>
              </a:rPr>
              <a:t>char</a:t>
            </a:r>
            <a:r>
              <a:rPr lang="en-US" sz="1800" b="1">
                <a:solidFill>
                  <a:srgbClr val="D4D4D4"/>
                </a:solidFill>
                <a:latin typeface="Consolas" panose="020B0609020204030204" pitchFamily="49" charset="0"/>
              </a:rPr>
              <a:t> ** argv) {</a:t>
            </a:r>
          </a:p>
          <a:p>
            <a:pPr lvl="1">
              <a:lnSpc>
                <a:spcPct val="100000"/>
              </a:lnSpc>
              <a:buFont typeface="+mj-lt"/>
              <a:buAutoNum type="arabicPeriod"/>
            </a:pPr>
            <a:r>
              <a:rPr lang="en-US" sz="1800" b="1" smtClean="0">
                <a:solidFill>
                  <a:srgbClr val="569CD6"/>
                </a:solidFill>
                <a:latin typeface="Consolas" panose="020B0609020204030204" pitchFamily="49" charset="0"/>
              </a:rPr>
              <a:t>    int</a:t>
            </a:r>
            <a:r>
              <a:rPr lang="en-US" sz="1800" b="1" smtClean="0">
                <a:solidFill>
                  <a:srgbClr val="D4D4D4"/>
                </a:solidFill>
                <a:latin typeface="Consolas" panose="020B0609020204030204" pitchFamily="49" charset="0"/>
              </a:rPr>
              <a:t> </a:t>
            </a:r>
            <a:r>
              <a:rPr lang="en-US" sz="1800" b="1">
                <a:solidFill>
                  <a:srgbClr val="D4D4D4"/>
                </a:solidFill>
                <a:latin typeface="Consolas" panose="020B0609020204030204" pitchFamily="49" charset="0"/>
              </a:rPr>
              <a:t>fd = -</a:t>
            </a:r>
            <a:r>
              <a:rPr lang="en-US" sz="1800" b="1">
                <a:solidFill>
                  <a:srgbClr val="B5CEA8"/>
                </a:solidFill>
                <a:latin typeface="Consolas" panose="020B0609020204030204" pitchFamily="49" charset="0"/>
              </a:rPr>
              <a:t>1</a:t>
            </a:r>
            <a:r>
              <a:rPr lang="en-US" sz="1800" b="1" smtClean="0">
                <a:solidFill>
                  <a:srgbClr val="D4D4D4"/>
                </a:solidFill>
                <a:latin typeface="Consolas" panose="020B0609020204030204" pitchFamily="49" charset="0"/>
              </a:rPr>
              <a:t>; </a:t>
            </a:r>
            <a:endParaRPr lang="en-US" sz="1800" b="1">
              <a:solidFill>
                <a:srgbClr val="D4D4D4"/>
              </a:solidFill>
              <a:latin typeface="Consolas" panose="020B0609020204030204" pitchFamily="49" charset="0"/>
            </a:endParaRPr>
          </a:p>
          <a:p>
            <a:pPr lvl="1">
              <a:lnSpc>
                <a:spcPct val="100000"/>
              </a:lnSpc>
              <a:buFont typeface="+mj-lt"/>
              <a:buAutoNum type="arabicPeriod"/>
            </a:pPr>
            <a:r>
              <a:rPr lang="en-US" sz="1800" b="1" smtClean="0">
                <a:solidFill>
                  <a:srgbClr val="D4D4D4"/>
                </a:solidFill>
                <a:latin typeface="Consolas" panose="020B0609020204030204" pitchFamily="49" charset="0"/>
              </a:rPr>
              <a:t>    errno </a:t>
            </a:r>
            <a:r>
              <a:rPr lang="en-US" sz="1800" b="1">
                <a:solidFill>
                  <a:srgbClr val="D4D4D4"/>
                </a:solidFill>
                <a:latin typeface="Consolas" panose="020B0609020204030204" pitchFamily="49" charset="0"/>
              </a:rPr>
              <a:t>= </a:t>
            </a:r>
            <a:r>
              <a:rPr lang="en-US" sz="1800" b="1">
                <a:solidFill>
                  <a:srgbClr val="B5CEA8"/>
                </a:solidFill>
                <a:latin typeface="Consolas" panose="020B0609020204030204" pitchFamily="49" charset="0"/>
              </a:rPr>
              <a:t>0</a:t>
            </a:r>
            <a:r>
              <a:rPr lang="en-US" sz="1800" b="1" smtClean="0">
                <a:solidFill>
                  <a:srgbClr val="D4D4D4"/>
                </a:solidFill>
                <a:latin typeface="Consolas" panose="020B0609020204030204" pitchFamily="49" charset="0"/>
              </a:rPr>
              <a:t>; </a:t>
            </a:r>
            <a:r>
              <a:rPr lang="en-US" sz="1800" b="1">
                <a:solidFill>
                  <a:srgbClr val="608B4E"/>
                </a:solidFill>
                <a:latin typeface="Consolas" panose="020B0609020204030204" pitchFamily="49" charset="0"/>
              </a:rPr>
              <a:t>// Always Reset errno before use</a:t>
            </a:r>
            <a:r>
              <a:rPr lang="en-US" sz="1800" b="1" smtClean="0">
                <a:solidFill>
                  <a:srgbClr val="608B4E"/>
                </a:solidFill>
                <a:latin typeface="Consolas" panose="020B0609020204030204" pitchFamily="49" charset="0"/>
              </a:rPr>
              <a:t>.</a:t>
            </a:r>
            <a:r>
              <a:rPr lang="en-US" sz="1800" b="1" smtClean="0">
                <a:solidFill>
                  <a:srgbClr val="D4D4D4"/>
                </a:solidFill>
                <a:latin typeface="Consolas" panose="020B0609020204030204" pitchFamily="49" charset="0"/>
              </a:rPr>
              <a:t> </a:t>
            </a:r>
            <a:endParaRPr lang="en-US" sz="1800" b="1">
              <a:solidFill>
                <a:srgbClr val="D4D4D4"/>
              </a:solidFill>
              <a:latin typeface="Consolas" panose="020B0609020204030204" pitchFamily="49" charset="0"/>
            </a:endParaRPr>
          </a:p>
          <a:p>
            <a:pPr lvl="1">
              <a:lnSpc>
                <a:spcPct val="100000"/>
              </a:lnSpc>
              <a:buFont typeface="+mj-lt"/>
              <a:buAutoNum type="arabicPeriod"/>
            </a:pPr>
            <a:r>
              <a:rPr lang="en-US" sz="1800" b="1" smtClean="0">
                <a:solidFill>
                  <a:srgbClr val="DCDCAA"/>
                </a:solidFill>
                <a:latin typeface="Consolas" panose="020B0609020204030204" pitchFamily="49" charset="0"/>
              </a:rPr>
              <a:t>    printf</a:t>
            </a:r>
            <a:r>
              <a:rPr lang="en-US" sz="1800" b="1">
                <a:solidFill>
                  <a:srgbClr val="D4D4D4"/>
                </a:solidFill>
                <a:latin typeface="Consolas" panose="020B0609020204030204" pitchFamily="49" charset="0"/>
              </a:rPr>
              <a:t>( </a:t>
            </a:r>
            <a:r>
              <a:rPr lang="en-US" sz="1800" b="1">
                <a:solidFill>
                  <a:srgbClr val="CE9178"/>
                </a:solidFill>
                <a:latin typeface="Consolas" panose="020B0609020204030204" pitchFamily="49" charset="0"/>
              </a:rPr>
              <a:t>"</a:t>
            </a:r>
            <a:r>
              <a:rPr lang="en-US" sz="1800" b="1">
                <a:solidFill>
                  <a:srgbClr val="D7BA7D"/>
                </a:solidFill>
                <a:latin typeface="Consolas" panose="020B0609020204030204" pitchFamily="49" charset="0"/>
              </a:rPr>
              <a:t>\n</a:t>
            </a:r>
            <a:r>
              <a:rPr lang="en-US" sz="1800" b="1">
                <a:solidFill>
                  <a:srgbClr val="CE9178"/>
                </a:solidFill>
                <a:latin typeface="Consolas" panose="020B0609020204030204" pitchFamily="49" charset="0"/>
              </a:rPr>
              <a:t>Trying to open a file...."</a:t>
            </a:r>
            <a:r>
              <a:rPr lang="en-US" sz="1800" b="1">
                <a:solidFill>
                  <a:srgbClr val="D4D4D4"/>
                </a:solidFill>
                <a:latin typeface="Consolas" panose="020B0609020204030204" pitchFamily="49" charset="0"/>
              </a:rPr>
              <a:t> ) ; </a:t>
            </a:r>
          </a:p>
          <a:p>
            <a:pPr lvl="1">
              <a:lnSpc>
                <a:spcPct val="100000"/>
              </a:lnSpc>
              <a:buFont typeface="+mj-lt"/>
              <a:buAutoNum type="arabicPeriod"/>
            </a:pPr>
            <a:r>
              <a:rPr lang="en-US" sz="1800" b="1" smtClean="0">
                <a:solidFill>
                  <a:srgbClr val="D4D4D4"/>
                </a:solidFill>
                <a:latin typeface="Consolas" panose="020B0609020204030204" pitchFamily="49" charset="0"/>
              </a:rPr>
              <a:t>    fd </a:t>
            </a:r>
            <a:r>
              <a:rPr lang="en-US" sz="1800" b="1">
                <a:solidFill>
                  <a:srgbClr val="D4D4D4"/>
                </a:solidFill>
                <a:latin typeface="Consolas" panose="020B0609020204030204" pitchFamily="49" charset="0"/>
              </a:rPr>
              <a:t>= </a:t>
            </a:r>
            <a:r>
              <a:rPr lang="en-US" sz="1800" b="1">
                <a:solidFill>
                  <a:srgbClr val="DCDCAA"/>
                </a:solidFill>
                <a:latin typeface="Consolas" panose="020B0609020204030204" pitchFamily="49" charset="0"/>
              </a:rPr>
              <a:t>open</a:t>
            </a:r>
            <a:r>
              <a:rPr lang="en-US" sz="1800" b="1">
                <a:solidFill>
                  <a:srgbClr val="D4D4D4"/>
                </a:solidFill>
                <a:latin typeface="Consolas" panose="020B0609020204030204" pitchFamily="49" charset="0"/>
              </a:rPr>
              <a:t>(</a:t>
            </a:r>
            <a:r>
              <a:rPr lang="en-US" sz="1800" b="1">
                <a:solidFill>
                  <a:srgbClr val="CE9178"/>
                </a:solidFill>
                <a:latin typeface="Consolas" panose="020B0609020204030204" pitchFamily="49" charset="0"/>
              </a:rPr>
              <a:t>"abcd"</a:t>
            </a:r>
            <a:r>
              <a:rPr lang="en-US" sz="1800" b="1">
                <a:solidFill>
                  <a:srgbClr val="D4D4D4"/>
                </a:solidFill>
                <a:latin typeface="Consolas" panose="020B0609020204030204" pitchFamily="49" charset="0"/>
              </a:rPr>
              <a:t>,O_RDONLY);</a:t>
            </a:r>
          </a:p>
          <a:p>
            <a:pPr lvl="1">
              <a:lnSpc>
                <a:spcPct val="100000"/>
              </a:lnSpc>
              <a:buFont typeface="+mj-lt"/>
              <a:buAutoNum type="arabicPeriod"/>
            </a:pPr>
            <a:r>
              <a:rPr lang="en-US" sz="1800" b="1" smtClean="0">
                <a:solidFill>
                  <a:srgbClr val="C586C0"/>
                </a:solidFill>
                <a:latin typeface="Consolas" panose="020B0609020204030204" pitchFamily="49" charset="0"/>
              </a:rPr>
              <a:t>    if</a:t>
            </a:r>
            <a:r>
              <a:rPr lang="en-US" sz="1800" b="1" smtClean="0">
                <a:solidFill>
                  <a:srgbClr val="D4D4D4"/>
                </a:solidFill>
                <a:latin typeface="Consolas" panose="020B0609020204030204" pitchFamily="49" charset="0"/>
              </a:rPr>
              <a:t>(fd </a:t>
            </a:r>
            <a:r>
              <a:rPr lang="en-US" sz="1800" b="1">
                <a:solidFill>
                  <a:srgbClr val="D4D4D4"/>
                </a:solidFill>
                <a:latin typeface="Consolas" panose="020B0609020204030204" pitchFamily="49" charset="0"/>
              </a:rPr>
              <a:t>== -</a:t>
            </a:r>
            <a:r>
              <a:rPr lang="en-US" sz="1800" b="1">
                <a:solidFill>
                  <a:srgbClr val="B5CEA8"/>
                </a:solidFill>
                <a:latin typeface="Consolas" panose="020B0609020204030204" pitchFamily="49" charset="0"/>
              </a:rPr>
              <a:t>1</a:t>
            </a:r>
            <a:r>
              <a:rPr lang="en-US" sz="1800" b="1">
                <a:solidFill>
                  <a:srgbClr val="D4D4D4"/>
                </a:solidFill>
                <a:latin typeface="Consolas" panose="020B0609020204030204" pitchFamily="49" charset="0"/>
              </a:rPr>
              <a:t>) </a:t>
            </a:r>
            <a:r>
              <a:rPr lang="en-US" sz="1800" b="1" smtClean="0">
                <a:solidFill>
                  <a:srgbClr val="D4D4D4"/>
                </a:solidFill>
                <a:latin typeface="Consolas" panose="020B0609020204030204" pitchFamily="49" charset="0"/>
              </a:rPr>
              <a:t>{</a:t>
            </a:r>
            <a:endParaRPr lang="en-US" sz="1800" b="1">
              <a:solidFill>
                <a:srgbClr val="D4D4D4"/>
              </a:solidFill>
              <a:latin typeface="Consolas" panose="020B0609020204030204" pitchFamily="49" charset="0"/>
            </a:endParaRPr>
          </a:p>
          <a:p>
            <a:pPr lvl="1">
              <a:lnSpc>
                <a:spcPct val="100000"/>
              </a:lnSpc>
              <a:buFont typeface="+mj-lt"/>
              <a:buAutoNum type="arabicPeriod"/>
            </a:pPr>
            <a:r>
              <a:rPr lang="en-US" sz="1800" b="1" smtClean="0">
                <a:solidFill>
                  <a:srgbClr val="DCDCAA"/>
                </a:solidFill>
                <a:latin typeface="Consolas" panose="020B0609020204030204" pitchFamily="49" charset="0"/>
              </a:rPr>
              <a:t>       printf</a:t>
            </a:r>
            <a:r>
              <a:rPr lang="en-US" sz="1800" b="1">
                <a:solidFill>
                  <a:srgbClr val="D4D4D4"/>
                </a:solidFill>
                <a:latin typeface="Consolas" panose="020B0609020204030204" pitchFamily="49" charset="0"/>
              </a:rPr>
              <a:t>( </a:t>
            </a:r>
            <a:r>
              <a:rPr lang="en-US" sz="1800" b="1">
                <a:solidFill>
                  <a:srgbClr val="CE9178"/>
                </a:solidFill>
                <a:latin typeface="Consolas" panose="020B0609020204030204" pitchFamily="49" charset="0"/>
              </a:rPr>
              <a:t>"</a:t>
            </a:r>
            <a:r>
              <a:rPr lang="en-US" sz="1800" b="1">
                <a:solidFill>
                  <a:srgbClr val="D7BA7D"/>
                </a:solidFill>
                <a:latin typeface="Consolas" panose="020B0609020204030204" pitchFamily="49" charset="0"/>
              </a:rPr>
              <a:t>\n</a:t>
            </a:r>
            <a:r>
              <a:rPr lang="en-US" sz="1800" b="1">
                <a:solidFill>
                  <a:srgbClr val="CE9178"/>
                </a:solidFill>
                <a:latin typeface="Consolas" panose="020B0609020204030204" pitchFamily="49" charset="0"/>
              </a:rPr>
              <a:t>errono: %d"</a:t>
            </a:r>
            <a:r>
              <a:rPr lang="en-US" sz="1800" b="1">
                <a:solidFill>
                  <a:srgbClr val="D4D4D4"/>
                </a:solidFill>
                <a:latin typeface="Consolas" panose="020B0609020204030204" pitchFamily="49" charset="0"/>
              </a:rPr>
              <a:t> , errno );</a:t>
            </a:r>
          </a:p>
          <a:p>
            <a:pPr lvl="1">
              <a:lnSpc>
                <a:spcPct val="100000"/>
              </a:lnSpc>
              <a:buFont typeface="+mj-lt"/>
              <a:buAutoNum type="arabicPeriod"/>
            </a:pPr>
            <a:r>
              <a:rPr lang="en-US" sz="1800" b="1" smtClean="0">
                <a:solidFill>
                  <a:srgbClr val="DCDCAA"/>
                </a:solidFill>
                <a:latin typeface="Consolas" panose="020B0609020204030204" pitchFamily="49" charset="0"/>
              </a:rPr>
              <a:t>       printf</a:t>
            </a:r>
            <a:r>
              <a:rPr lang="en-US" sz="1800" b="1">
                <a:solidFill>
                  <a:srgbClr val="D4D4D4"/>
                </a:solidFill>
                <a:latin typeface="Consolas" panose="020B0609020204030204" pitchFamily="49" charset="0"/>
              </a:rPr>
              <a:t>(</a:t>
            </a:r>
            <a:r>
              <a:rPr lang="en-US" sz="1800" b="1">
                <a:solidFill>
                  <a:srgbClr val="CE9178"/>
                </a:solidFill>
                <a:latin typeface="Consolas" panose="020B0609020204030204" pitchFamily="49" charset="0"/>
              </a:rPr>
              <a:t>"</a:t>
            </a:r>
            <a:r>
              <a:rPr lang="en-US" sz="1800" b="1">
                <a:solidFill>
                  <a:srgbClr val="D7BA7D"/>
                </a:solidFill>
                <a:latin typeface="Consolas" panose="020B0609020204030204" pitchFamily="49" charset="0"/>
              </a:rPr>
              <a:t>\n</a:t>
            </a:r>
            <a:r>
              <a:rPr lang="en-US" sz="1800" b="1">
                <a:solidFill>
                  <a:srgbClr val="CE9178"/>
                </a:solidFill>
                <a:latin typeface="Consolas" panose="020B0609020204030204" pitchFamily="49" charset="0"/>
              </a:rPr>
              <a:t>strerror() : %s</a:t>
            </a:r>
            <a:r>
              <a:rPr lang="en-US" sz="1800" b="1" smtClean="0">
                <a:solidFill>
                  <a:srgbClr val="CE9178"/>
                </a:solidFill>
                <a:latin typeface="Consolas" panose="020B0609020204030204" pitchFamily="49" charset="0"/>
              </a:rPr>
              <a:t>"</a:t>
            </a:r>
            <a:r>
              <a:rPr lang="en-US" sz="1800" b="1" smtClean="0">
                <a:solidFill>
                  <a:srgbClr val="D4D4D4"/>
                </a:solidFill>
                <a:latin typeface="Consolas" panose="020B0609020204030204" pitchFamily="49" charset="0"/>
              </a:rPr>
              <a:t>, </a:t>
            </a:r>
            <a:r>
              <a:rPr lang="en-US" sz="1800" b="1" smtClean="0">
                <a:solidFill>
                  <a:srgbClr val="FF0000"/>
                </a:solidFill>
                <a:latin typeface="Consolas" panose="020B0609020204030204" pitchFamily="49" charset="0"/>
              </a:rPr>
              <a:t>strerror(errno) </a:t>
            </a:r>
            <a:r>
              <a:rPr lang="en-US" sz="1800" b="1" smtClean="0">
                <a:solidFill>
                  <a:srgbClr val="D4D4D4"/>
                </a:solidFill>
                <a:latin typeface="Consolas" panose="020B0609020204030204" pitchFamily="49" charset="0"/>
              </a:rPr>
              <a:t>);</a:t>
            </a:r>
            <a:endParaRPr lang="en-US" sz="1800" b="1">
              <a:solidFill>
                <a:srgbClr val="D4D4D4"/>
              </a:solidFill>
              <a:latin typeface="Consolas" panose="020B0609020204030204" pitchFamily="49" charset="0"/>
            </a:endParaRPr>
          </a:p>
          <a:p>
            <a:pPr lvl="1">
              <a:lnSpc>
                <a:spcPct val="100000"/>
              </a:lnSpc>
              <a:buFont typeface="+mj-lt"/>
              <a:buAutoNum type="arabicPeriod"/>
            </a:pPr>
            <a:r>
              <a:rPr lang="en-US" sz="1800" b="1" smtClean="0">
                <a:solidFill>
                  <a:srgbClr val="D4D4D4"/>
                </a:solidFill>
                <a:latin typeface="Consolas" panose="020B0609020204030204" pitchFamily="49" charset="0"/>
              </a:rPr>
              <a:t>    } </a:t>
            </a:r>
            <a:r>
              <a:rPr lang="en-US" sz="1800" b="1">
                <a:solidFill>
                  <a:srgbClr val="C586C0"/>
                </a:solidFill>
                <a:latin typeface="Consolas" panose="020B0609020204030204" pitchFamily="49" charset="0"/>
              </a:rPr>
              <a:t>else</a:t>
            </a:r>
            <a:r>
              <a:rPr lang="en-US" sz="1800" b="1">
                <a:solidFill>
                  <a:srgbClr val="D4D4D4"/>
                </a:solidFill>
                <a:latin typeface="Consolas" panose="020B0609020204030204" pitchFamily="49" charset="0"/>
              </a:rPr>
              <a:t> </a:t>
            </a:r>
            <a:r>
              <a:rPr lang="en-US" sz="1800" b="1" smtClean="0">
                <a:solidFill>
                  <a:srgbClr val="D4D4D4"/>
                </a:solidFill>
                <a:latin typeface="Consolas" panose="020B0609020204030204" pitchFamily="49" charset="0"/>
              </a:rPr>
              <a:t>{</a:t>
            </a:r>
            <a:endParaRPr lang="en-US" sz="1800" b="1">
              <a:solidFill>
                <a:srgbClr val="D4D4D4"/>
              </a:solidFill>
              <a:latin typeface="Consolas" panose="020B0609020204030204" pitchFamily="49" charset="0"/>
            </a:endParaRPr>
          </a:p>
          <a:p>
            <a:pPr lvl="1">
              <a:lnSpc>
                <a:spcPct val="100000"/>
              </a:lnSpc>
              <a:buFont typeface="+mj-lt"/>
              <a:buAutoNum type="arabicPeriod"/>
            </a:pPr>
            <a:r>
              <a:rPr lang="en-US" sz="1800" b="1" smtClean="0">
                <a:solidFill>
                  <a:srgbClr val="DCDCAA"/>
                </a:solidFill>
                <a:latin typeface="Consolas" panose="020B0609020204030204" pitchFamily="49" charset="0"/>
              </a:rPr>
              <a:t>       printf</a:t>
            </a:r>
            <a:r>
              <a:rPr lang="en-US" sz="1800" b="1">
                <a:solidFill>
                  <a:srgbClr val="D4D4D4"/>
                </a:solidFill>
                <a:latin typeface="Consolas" panose="020B0609020204030204" pitchFamily="49" charset="0"/>
              </a:rPr>
              <a:t>( </a:t>
            </a:r>
            <a:r>
              <a:rPr lang="en-US" sz="1800" b="1">
                <a:solidFill>
                  <a:srgbClr val="CE9178"/>
                </a:solidFill>
                <a:latin typeface="Consolas" panose="020B0609020204030204" pitchFamily="49" charset="0"/>
              </a:rPr>
              <a:t>"</a:t>
            </a:r>
            <a:r>
              <a:rPr lang="en-US" sz="1800" b="1">
                <a:solidFill>
                  <a:srgbClr val="D7BA7D"/>
                </a:solidFill>
                <a:latin typeface="Consolas" panose="020B0609020204030204" pitchFamily="49" charset="0"/>
              </a:rPr>
              <a:t>\n</a:t>
            </a:r>
            <a:r>
              <a:rPr lang="en-US" sz="1800" b="1">
                <a:solidFill>
                  <a:srgbClr val="CE9178"/>
                </a:solidFill>
                <a:latin typeface="Consolas" panose="020B0609020204030204" pitchFamily="49" charset="0"/>
              </a:rPr>
              <a:t>Success: open the file."</a:t>
            </a:r>
            <a:r>
              <a:rPr lang="en-US" sz="1800" b="1">
                <a:solidFill>
                  <a:srgbClr val="D4D4D4"/>
                </a:solidFill>
                <a:latin typeface="Consolas" panose="020B0609020204030204" pitchFamily="49" charset="0"/>
              </a:rPr>
              <a:t> );</a:t>
            </a:r>
          </a:p>
          <a:p>
            <a:pPr lvl="1">
              <a:lnSpc>
                <a:spcPct val="100000"/>
              </a:lnSpc>
              <a:buFont typeface="+mj-lt"/>
              <a:buAutoNum type="arabicPeriod"/>
            </a:pPr>
            <a:r>
              <a:rPr lang="en-US" sz="1800" b="1" smtClean="0">
                <a:solidFill>
                  <a:srgbClr val="D4D4D4"/>
                </a:solidFill>
                <a:latin typeface="Consolas" panose="020B0609020204030204" pitchFamily="49" charset="0"/>
              </a:rPr>
              <a:t>    }</a:t>
            </a:r>
          </a:p>
          <a:p>
            <a:pPr lvl="1">
              <a:lnSpc>
                <a:spcPct val="100000"/>
              </a:lnSpc>
              <a:buFont typeface="+mj-lt"/>
              <a:buAutoNum type="arabicPeriod"/>
            </a:pPr>
            <a:r>
              <a:rPr lang="en-US" sz="1800" b="1" smtClean="0">
                <a:solidFill>
                  <a:srgbClr val="D4D4D4"/>
                </a:solidFill>
                <a:latin typeface="Consolas" panose="020B0609020204030204" pitchFamily="49" charset="0"/>
              </a:rPr>
              <a:t>    </a:t>
            </a:r>
            <a:r>
              <a:rPr lang="en-US" sz="1800" b="1" smtClean="0">
                <a:solidFill>
                  <a:srgbClr val="C586C0"/>
                </a:solidFill>
                <a:latin typeface="Consolas" panose="020B0609020204030204" pitchFamily="49" charset="0"/>
              </a:rPr>
              <a:t>return</a:t>
            </a:r>
            <a:r>
              <a:rPr lang="en-US" sz="1800" b="1" smtClean="0">
                <a:solidFill>
                  <a:srgbClr val="D4D4D4"/>
                </a:solidFill>
                <a:latin typeface="Consolas" panose="020B0609020204030204" pitchFamily="49" charset="0"/>
              </a:rPr>
              <a:t> </a:t>
            </a:r>
            <a:r>
              <a:rPr lang="en-US" sz="1800" b="1">
                <a:solidFill>
                  <a:srgbClr val="B5CEA8"/>
                </a:solidFill>
                <a:latin typeface="Consolas" panose="020B0609020204030204" pitchFamily="49" charset="0"/>
              </a:rPr>
              <a:t>0</a:t>
            </a:r>
            <a:r>
              <a:rPr lang="en-US" sz="1800" b="1">
                <a:solidFill>
                  <a:srgbClr val="D4D4D4"/>
                </a:solidFill>
                <a:latin typeface="Consolas" panose="020B0609020204030204" pitchFamily="49" charset="0"/>
              </a:rPr>
              <a:t>;</a:t>
            </a:r>
          </a:p>
          <a:p>
            <a:pPr lvl="1">
              <a:lnSpc>
                <a:spcPct val="100000"/>
              </a:lnSpc>
              <a:buFont typeface="+mj-lt"/>
              <a:buAutoNum type="arabicPeriod"/>
            </a:pPr>
            <a:r>
              <a:rPr lang="en-US" sz="1800" b="1" smtClean="0">
                <a:solidFill>
                  <a:srgbClr val="D4D4D4"/>
                </a:solidFill>
                <a:latin typeface="Consolas" panose="020B0609020204030204" pitchFamily="49" charset="0"/>
              </a:rPr>
              <a:t>}</a:t>
            </a:r>
            <a:endParaRPr lang="en-US" sz="1800" b="1">
              <a:solidFill>
                <a:srgbClr val="D4D4D4"/>
              </a:solidFill>
              <a:latin typeface="Consolas" panose="020B0609020204030204" pitchFamily="49" charset="0"/>
            </a:endParaRPr>
          </a:p>
        </p:txBody>
      </p:sp>
      <p:sp>
        <p:nvSpPr>
          <p:cNvPr id="4" name="날짜 개체 틀 3"/>
          <p:cNvSpPr>
            <a:spLocks noGrp="1"/>
          </p:cNvSpPr>
          <p:nvPr>
            <p:ph type="dt" sz="half" idx="10"/>
          </p:nvPr>
        </p:nvSpPr>
        <p:spPr/>
        <p:txBody>
          <a:bodyPr/>
          <a:lstStyle/>
          <a:p>
            <a:fld id="{44486E3C-9F3D-4EFF-86CE-B43F9348A7B0}"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40</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9277501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3600"/>
              <a:t>preserve </a:t>
            </a:r>
            <a:r>
              <a:rPr lang="en-US" sz="3600" smtClean="0"/>
              <a:t>errno </a:t>
            </a:r>
            <a:r>
              <a:rPr lang="en-US" sz="3600"/>
              <a:t>across </a:t>
            </a:r>
            <a:r>
              <a:rPr lang="en-US" sz="3600" smtClean="0"/>
              <a:t>function call. </a:t>
            </a:r>
            <a:r>
              <a:rPr lang="en-US" sz="3600"/>
              <a:t>(p. 23)</a:t>
            </a:r>
          </a:p>
        </p:txBody>
      </p:sp>
      <p:sp>
        <p:nvSpPr>
          <p:cNvPr id="3" name="내용 개체 틀 2"/>
          <p:cNvSpPr>
            <a:spLocks noGrp="1"/>
          </p:cNvSpPr>
          <p:nvPr>
            <p:ph idx="1"/>
          </p:nvPr>
        </p:nvSpPr>
        <p:spPr>
          <a:xfrm>
            <a:off x="681038" y="1255271"/>
            <a:ext cx="8543925" cy="591817"/>
          </a:xfrm>
        </p:spPr>
        <p:txBody>
          <a:bodyPr>
            <a:normAutofit/>
          </a:bodyPr>
          <a:lstStyle/>
          <a:p>
            <a:r>
              <a:rPr lang="en-US" smtClean="0"/>
              <a:t> </a:t>
            </a:r>
            <a:endParaRPr lang="en-US"/>
          </a:p>
        </p:txBody>
      </p:sp>
      <p:sp>
        <p:nvSpPr>
          <p:cNvPr id="4" name="날짜 개체 틀 3"/>
          <p:cNvSpPr>
            <a:spLocks noGrp="1"/>
          </p:cNvSpPr>
          <p:nvPr>
            <p:ph type="dt" sz="half" idx="10"/>
          </p:nvPr>
        </p:nvSpPr>
        <p:spPr/>
        <p:txBody>
          <a:bodyPr/>
          <a:lstStyle/>
          <a:p>
            <a:fld id="{618F529C-F898-46AF-86B2-86DCCA82B086}"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41</a:t>
            </a:fld>
            <a:endParaRPr lang="en-US"/>
          </a:p>
        </p:txBody>
      </p:sp>
      <p:sp>
        <p:nvSpPr>
          <p:cNvPr id="7" name="내용 개체 틀 2"/>
          <p:cNvSpPr txBox="1">
            <a:spLocks/>
          </p:cNvSpPr>
          <p:nvPr/>
        </p:nvSpPr>
        <p:spPr>
          <a:xfrm>
            <a:off x="681038" y="1087542"/>
            <a:ext cx="8543925" cy="1838538"/>
          </a:xfrm>
          <a:prstGeom prst="rect">
            <a:avLst/>
          </a:prstGeom>
          <a:solidFill>
            <a:schemeClr val="bg1"/>
          </a:solidFill>
          <a:ln>
            <a:solidFill>
              <a:schemeClr val="accent1"/>
            </a:solidFill>
          </a:ln>
        </p:spPr>
        <p:txBody>
          <a:bodyPr vert="horz" lIns="91440" tIns="45720" rIns="91440" bIns="45720" rtlCol="0" anchor="ctr">
            <a:noAutofit/>
          </a:bodyPr>
          <a:lstStyle>
            <a:lvl1pPr marL="514350" indent="-514350" algn="l" defTabSz="914400" rtl="0" eaLnBrk="1" latinLnBrk="0" hangingPunct="1">
              <a:lnSpc>
                <a:spcPct val="9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1" indent="-457200">
              <a:buFont typeface="+mj-lt"/>
              <a:buAutoNum type="arabicPeriod"/>
            </a:pPr>
            <a:r>
              <a:rPr lang="en-US" sz="1800" b="1" smtClean="0">
                <a:solidFill>
                  <a:srgbClr val="00669A"/>
                </a:solidFill>
                <a:latin typeface="Consolas" panose="020B0609020204030204" pitchFamily="49" charset="0"/>
              </a:rPr>
              <a:t>if </a:t>
            </a:r>
            <a:r>
              <a:rPr lang="en-US" sz="1800">
                <a:solidFill>
                  <a:srgbClr val="000000"/>
                </a:solidFill>
                <a:latin typeface="Consolas" panose="020B0609020204030204" pitchFamily="49" charset="0"/>
              </a:rPr>
              <a:t>(</a:t>
            </a:r>
            <a:r>
              <a:rPr lang="en-US" sz="1800">
                <a:solidFill>
                  <a:srgbClr val="000089"/>
                </a:solidFill>
                <a:latin typeface="Consolas" panose="020B0609020204030204" pitchFamily="49" charset="0"/>
              </a:rPr>
              <a:t>fsync </a:t>
            </a:r>
            <a:r>
              <a:rPr lang="en-US" sz="1800">
                <a:solidFill>
                  <a:srgbClr val="000000"/>
                </a:solidFill>
                <a:latin typeface="Consolas" panose="020B0609020204030204" pitchFamily="49" charset="0"/>
              </a:rPr>
              <a:t>(</a:t>
            </a:r>
            <a:r>
              <a:rPr lang="en-US" sz="1800">
                <a:solidFill>
                  <a:srgbClr val="000089"/>
                </a:solidFill>
                <a:latin typeface="Consolas" panose="020B0609020204030204" pitchFamily="49" charset="0"/>
              </a:rPr>
              <a:t>fd</a:t>
            </a:r>
            <a:r>
              <a:rPr lang="en-US" sz="1800">
                <a:solidFill>
                  <a:srgbClr val="000000"/>
                </a:solidFill>
                <a:latin typeface="Consolas" panose="020B0609020204030204" pitchFamily="49" charset="0"/>
              </a:rPr>
              <a:t>) </a:t>
            </a:r>
            <a:r>
              <a:rPr lang="en-US" sz="1800">
                <a:solidFill>
                  <a:srgbClr val="555555"/>
                </a:solidFill>
                <a:latin typeface="Consolas" panose="020B0609020204030204" pitchFamily="49" charset="0"/>
              </a:rPr>
              <a:t>== </a:t>
            </a:r>
            <a:r>
              <a:rPr lang="en-US" sz="1800">
                <a:solidFill>
                  <a:srgbClr val="AB0000"/>
                </a:solidFill>
                <a:latin typeface="Consolas" panose="020B0609020204030204" pitchFamily="49" charset="0"/>
              </a:rPr>
              <a:t>−</a:t>
            </a:r>
            <a:r>
              <a:rPr lang="en-US" sz="1800">
                <a:solidFill>
                  <a:srgbClr val="FF6600"/>
                </a:solidFill>
                <a:latin typeface="Consolas" panose="020B0609020204030204" pitchFamily="49" charset="0"/>
              </a:rPr>
              <a:t>1</a:t>
            </a:r>
            <a:r>
              <a:rPr lang="en-US" sz="1800">
                <a:solidFill>
                  <a:srgbClr val="000000"/>
                </a:solidFill>
                <a:latin typeface="Consolas" panose="020B0609020204030204" pitchFamily="49" charset="0"/>
              </a:rPr>
              <a:t>) {</a:t>
            </a:r>
          </a:p>
          <a:p>
            <a:pPr marL="914400" lvl="1" indent="-457200">
              <a:buFont typeface="+mj-lt"/>
              <a:buAutoNum type="arabicPeriod"/>
            </a:pPr>
            <a:r>
              <a:rPr lang="en-US" sz="1800" smtClean="0">
                <a:solidFill>
                  <a:srgbClr val="000089"/>
                </a:solidFill>
                <a:latin typeface="Consolas" panose="020B0609020204030204" pitchFamily="49" charset="0"/>
              </a:rPr>
              <a:t>   fprintf </a:t>
            </a:r>
            <a:r>
              <a:rPr lang="en-US" sz="1800">
                <a:solidFill>
                  <a:srgbClr val="000000"/>
                </a:solidFill>
                <a:latin typeface="Consolas" panose="020B0609020204030204" pitchFamily="49" charset="0"/>
              </a:rPr>
              <a:t>(</a:t>
            </a:r>
            <a:r>
              <a:rPr lang="en-US" sz="1800">
                <a:solidFill>
                  <a:srgbClr val="000089"/>
                </a:solidFill>
                <a:latin typeface="Consolas" panose="020B0609020204030204" pitchFamily="49" charset="0"/>
              </a:rPr>
              <a:t>stderr</a:t>
            </a:r>
            <a:r>
              <a:rPr lang="en-US" sz="1800">
                <a:solidFill>
                  <a:srgbClr val="000000"/>
                </a:solidFill>
                <a:latin typeface="Consolas" panose="020B0609020204030204" pitchFamily="49" charset="0"/>
              </a:rPr>
              <a:t>, </a:t>
            </a:r>
            <a:r>
              <a:rPr lang="en-US" sz="1800">
                <a:solidFill>
                  <a:srgbClr val="CD3300"/>
                </a:solidFill>
                <a:latin typeface="Consolas" panose="020B0609020204030204" pitchFamily="49" charset="0"/>
              </a:rPr>
              <a:t>"fsync failed!</a:t>
            </a:r>
            <a:r>
              <a:rPr lang="en-US" sz="1800" b="1">
                <a:solidFill>
                  <a:srgbClr val="CD3300"/>
                </a:solidFill>
                <a:latin typeface="Consolas" panose="020B0609020204030204" pitchFamily="49" charset="0"/>
              </a:rPr>
              <a:t>\n</a:t>
            </a:r>
            <a:r>
              <a:rPr lang="en-US" sz="1800">
                <a:solidFill>
                  <a:srgbClr val="CD3300"/>
                </a:solidFill>
                <a:latin typeface="Consolas" panose="020B0609020204030204" pitchFamily="49" charset="0"/>
              </a:rPr>
              <a:t>"</a:t>
            </a:r>
            <a:r>
              <a:rPr lang="en-US" sz="1800">
                <a:solidFill>
                  <a:srgbClr val="000000"/>
                </a:solidFill>
                <a:latin typeface="Consolas" panose="020B0609020204030204" pitchFamily="49" charset="0"/>
              </a:rPr>
              <a:t>);</a:t>
            </a:r>
          </a:p>
          <a:p>
            <a:pPr marL="914400" lvl="1" indent="-457200">
              <a:buFont typeface="+mj-lt"/>
              <a:buAutoNum type="arabicPeriod"/>
            </a:pPr>
            <a:r>
              <a:rPr lang="en-US" sz="1800" b="1" smtClean="0">
                <a:solidFill>
                  <a:srgbClr val="00669A"/>
                </a:solidFill>
                <a:latin typeface="Consolas" panose="020B0609020204030204" pitchFamily="49" charset="0"/>
              </a:rPr>
              <a:t>   if </a:t>
            </a:r>
            <a:r>
              <a:rPr lang="en-US" sz="1800">
                <a:solidFill>
                  <a:srgbClr val="000000"/>
                </a:solidFill>
                <a:latin typeface="Consolas" panose="020B0609020204030204" pitchFamily="49" charset="0"/>
              </a:rPr>
              <a:t>(</a:t>
            </a:r>
            <a:r>
              <a:rPr lang="en-US" sz="1800">
                <a:solidFill>
                  <a:srgbClr val="000089"/>
                </a:solidFill>
                <a:latin typeface="Consolas" panose="020B0609020204030204" pitchFamily="49" charset="0"/>
              </a:rPr>
              <a:t>errno </a:t>
            </a:r>
            <a:r>
              <a:rPr lang="en-US" sz="1800">
                <a:solidFill>
                  <a:srgbClr val="555555"/>
                </a:solidFill>
                <a:latin typeface="Consolas" panose="020B0609020204030204" pitchFamily="49" charset="0"/>
              </a:rPr>
              <a:t>== </a:t>
            </a:r>
            <a:r>
              <a:rPr lang="en-US" sz="1800">
                <a:solidFill>
                  <a:srgbClr val="000089"/>
                </a:solidFill>
                <a:latin typeface="Consolas" panose="020B0609020204030204" pitchFamily="49" charset="0"/>
              </a:rPr>
              <a:t>EIO</a:t>
            </a:r>
            <a:r>
              <a:rPr lang="en-US" sz="1800">
                <a:solidFill>
                  <a:srgbClr val="000000"/>
                </a:solidFill>
                <a:latin typeface="Consolas" panose="020B0609020204030204" pitchFamily="49" charset="0"/>
              </a:rPr>
              <a:t>)</a:t>
            </a:r>
          </a:p>
          <a:p>
            <a:pPr marL="914400" lvl="1" indent="-457200">
              <a:buFont typeface="+mj-lt"/>
              <a:buAutoNum type="arabicPeriod"/>
            </a:pPr>
            <a:r>
              <a:rPr lang="pt-BR" sz="1800" smtClean="0">
                <a:solidFill>
                  <a:srgbClr val="000089"/>
                </a:solidFill>
                <a:latin typeface="Consolas" panose="020B0609020204030204" pitchFamily="49" charset="0"/>
              </a:rPr>
              <a:t>    fprintf </a:t>
            </a:r>
            <a:r>
              <a:rPr lang="pt-BR" sz="1800">
                <a:solidFill>
                  <a:srgbClr val="000000"/>
                </a:solidFill>
                <a:latin typeface="Consolas" panose="020B0609020204030204" pitchFamily="49" charset="0"/>
              </a:rPr>
              <a:t>(</a:t>
            </a:r>
            <a:r>
              <a:rPr lang="pt-BR" sz="1800">
                <a:solidFill>
                  <a:srgbClr val="000089"/>
                </a:solidFill>
                <a:latin typeface="Consolas" panose="020B0609020204030204" pitchFamily="49" charset="0"/>
              </a:rPr>
              <a:t>stderr</a:t>
            </a:r>
            <a:r>
              <a:rPr lang="pt-BR" sz="1800">
                <a:solidFill>
                  <a:srgbClr val="000000"/>
                </a:solidFill>
                <a:latin typeface="Consolas" panose="020B0609020204030204" pitchFamily="49" charset="0"/>
              </a:rPr>
              <a:t>, </a:t>
            </a:r>
            <a:r>
              <a:rPr lang="pt-BR" sz="1800">
                <a:solidFill>
                  <a:srgbClr val="CD3300"/>
                </a:solidFill>
                <a:latin typeface="Consolas" panose="020B0609020204030204" pitchFamily="49" charset="0"/>
              </a:rPr>
              <a:t>"I/O error on %d!</a:t>
            </a:r>
            <a:r>
              <a:rPr lang="pt-BR" sz="1800" b="1">
                <a:solidFill>
                  <a:srgbClr val="CD3300"/>
                </a:solidFill>
                <a:latin typeface="Consolas" panose="020B0609020204030204" pitchFamily="49" charset="0"/>
              </a:rPr>
              <a:t>\n</a:t>
            </a:r>
            <a:r>
              <a:rPr lang="pt-BR" sz="1800">
                <a:solidFill>
                  <a:srgbClr val="CD3300"/>
                </a:solidFill>
                <a:latin typeface="Consolas" panose="020B0609020204030204" pitchFamily="49" charset="0"/>
              </a:rPr>
              <a:t>"</a:t>
            </a:r>
            <a:r>
              <a:rPr lang="pt-BR" sz="1800">
                <a:solidFill>
                  <a:srgbClr val="000000"/>
                </a:solidFill>
                <a:latin typeface="Consolas" panose="020B0609020204030204" pitchFamily="49" charset="0"/>
              </a:rPr>
              <a:t>, </a:t>
            </a:r>
            <a:r>
              <a:rPr lang="pt-BR" sz="1800">
                <a:solidFill>
                  <a:srgbClr val="000089"/>
                </a:solidFill>
                <a:latin typeface="Consolas" panose="020B0609020204030204" pitchFamily="49" charset="0"/>
              </a:rPr>
              <a:t>fd</a:t>
            </a:r>
            <a:r>
              <a:rPr lang="pt-BR" sz="1800">
                <a:solidFill>
                  <a:srgbClr val="000000"/>
                </a:solidFill>
                <a:latin typeface="Consolas" panose="020B0609020204030204" pitchFamily="49" charset="0"/>
              </a:rPr>
              <a:t>);</a:t>
            </a:r>
          </a:p>
          <a:p>
            <a:pPr marL="914400" lvl="1" indent="-457200">
              <a:buFont typeface="+mj-lt"/>
              <a:buAutoNum type="arabicPeriod"/>
            </a:pPr>
            <a:r>
              <a:rPr lang="en-US" sz="1800">
                <a:solidFill>
                  <a:srgbClr val="000000"/>
                </a:solidFill>
                <a:latin typeface="Consolas" panose="020B0609020204030204" pitchFamily="49" charset="0"/>
              </a:rPr>
              <a:t>}</a:t>
            </a:r>
            <a:endParaRPr lang="en-US" sz="1800" smtClean="0">
              <a:solidFill>
                <a:schemeClr val="tx1">
                  <a:lumMod val="75000"/>
                  <a:lumOff val="25000"/>
                </a:schemeClr>
              </a:solidFill>
              <a:latin typeface="Consolas" panose="020B0609020204030204" pitchFamily="49" charset="0"/>
            </a:endParaRPr>
          </a:p>
        </p:txBody>
      </p:sp>
      <p:sp>
        <p:nvSpPr>
          <p:cNvPr id="8" name="내용 개체 틀 2"/>
          <p:cNvSpPr txBox="1">
            <a:spLocks/>
          </p:cNvSpPr>
          <p:nvPr/>
        </p:nvSpPr>
        <p:spPr>
          <a:xfrm>
            <a:off x="681037" y="3093810"/>
            <a:ext cx="8543925" cy="3334422"/>
          </a:xfrm>
          <a:prstGeom prst="rect">
            <a:avLst/>
          </a:prstGeom>
          <a:solidFill>
            <a:schemeClr val="bg1"/>
          </a:solidFill>
          <a:ln>
            <a:solidFill>
              <a:schemeClr val="accent1"/>
            </a:solidFill>
          </a:ln>
        </p:spPr>
        <p:txBody>
          <a:bodyPr vert="horz" lIns="91440" tIns="45720" rIns="91440" bIns="45720" rtlCol="0" anchor="ctr">
            <a:noAutofit/>
          </a:bodyPr>
          <a:lstStyle>
            <a:lvl1pPr marL="514350" indent="-514350" algn="l" defTabSz="914400" rtl="0" eaLnBrk="1" latinLnBrk="0" hangingPunct="1">
              <a:lnSpc>
                <a:spcPct val="90000"/>
              </a:lnSpc>
              <a:spcBef>
                <a:spcPts val="1000"/>
              </a:spcBef>
              <a:buFont typeface="+mj-lt"/>
              <a:buAutoNum type="arabicPeriod"/>
              <a:defRPr sz="2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바탕" panose="02030600000101010101" pitchFamily="18" charset="-127"/>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1" indent="-457200">
              <a:buFont typeface="+mj-lt"/>
              <a:buAutoNum type="arabicPeriod"/>
            </a:pPr>
            <a:r>
              <a:rPr lang="en-US" sz="1800" b="1" smtClean="0">
                <a:solidFill>
                  <a:srgbClr val="00669A"/>
                </a:solidFill>
                <a:latin typeface="Consolas" panose="020B0609020204030204" pitchFamily="49" charset="0"/>
              </a:rPr>
              <a:t>if </a:t>
            </a:r>
            <a:r>
              <a:rPr lang="en-US" sz="1800">
                <a:solidFill>
                  <a:srgbClr val="000000"/>
                </a:solidFill>
                <a:latin typeface="Consolas" panose="020B0609020204030204" pitchFamily="49" charset="0"/>
              </a:rPr>
              <a:t>(</a:t>
            </a:r>
            <a:r>
              <a:rPr lang="en-US" sz="1800">
                <a:solidFill>
                  <a:srgbClr val="000089"/>
                </a:solidFill>
                <a:latin typeface="Consolas" panose="020B0609020204030204" pitchFamily="49" charset="0"/>
              </a:rPr>
              <a:t>fsync </a:t>
            </a:r>
            <a:r>
              <a:rPr lang="en-US" sz="1800">
                <a:solidFill>
                  <a:srgbClr val="000000"/>
                </a:solidFill>
                <a:latin typeface="Consolas" panose="020B0609020204030204" pitchFamily="49" charset="0"/>
              </a:rPr>
              <a:t>(</a:t>
            </a:r>
            <a:r>
              <a:rPr lang="en-US" sz="1800">
                <a:solidFill>
                  <a:srgbClr val="000089"/>
                </a:solidFill>
                <a:latin typeface="Consolas" panose="020B0609020204030204" pitchFamily="49" charset="0"/>
              </a:rPr>
              <a:t>fd</a:t>
            </a:r>
            <a:r>
              <a:rPr lang="en-US" sz="1800">
                <a:solidFill>
                  <a:srgbClr val="000000"/>
                </a:solidFill>
                <a:latin typeface="Consolas" panose="020B0609020204030204" pitchFamily="49" charset="0"/>
              </a:rPr>
              <a:t>) </a:t>
            </a:r>
            <a:r>
              <a:rPr lang="en-US" sz="1800">
                <a:solidFill>
                  <a:srgbClr val="555555"/>
                </a:solidFill>
                <a:latin typeface="Consolas" panose="020B0609020204030204" pitchFamily="49" charset="0"/>
              </a:rPr>
              <a:t>== </a:t>
            </a:r>
            <a:r>
              <a:rPr lang="en-US" sz="1800">
                <a:solidFill>
                  <a:srgbClr val="AB0000"/>
                </a:solidFill>
                <a:latin typeface="Consolas" panose="020B0609020204030204" pitchFamily="49" charset="0"/>
              </a:rPr>
              <a:t>−</a:t>
            </a:r>
            <a:r>
              <a:rPr lang="en-US" sz="1800">
                <a:solidFill>
                  <a:srgbClr val="FF6600"/>
                </a:solidFill>
                <a:latin typeface="Consolas" panose="020B0609020204030204" pitchFamily="49" charset="0"/>
              </a:rPr>
              <a:t>1</a:t>
            </a:r>
            <a:r>
              <a:rPr lang="en-US" sz="1800">
                <a:solidFill>
                  <a:srgbClr val="000000"/>
                </a:solidFill>
                <a:latin typeface="Consolas" panose="020B0609020204030204" pitchFamily="49" charset="0"/>
              </a:rPr>
              <a:t>) {</a:t>
            </a:r>
          </a:p>
          <a:p>
            <a:pPr marL="914400" lvl="1" indent="-457200">
              <a:buFont typeface="+mj-lt"/>
              <a:buAutoNum type="arabicPeriod"/>
            </a:pPr>
            <a:r>
              <a:rPr lang="en-US" sz="1800" b="1" smtClean="0">
                <a:solidFill>
                  <a:srgbClr val="00669A"/>
                </a:solidFill>
                <a:latin typeface="Consolas" panose="020B0609020204030204" pitchFamily="49" charset="0"/>
              </a:rPr>
              <a:t>   const </a:t>
            </a:r>
            <a:r>
              <a:rPr lang="en-US" sz="1800" b="1">
                <a:solidFill>
                  <a:srgbClr val="007789"/>
                </a:solidFill>
                <a:latin typeface="Consolas" panose="020B0609020204030204" pitchFamily="49" charset="0"/>
              </a:rPr>
              <a:t>int </a:t>
            </a:r>
            <a:r>
              <a:rPr lang="en-US" sz="1800">
                <a:solidFill>
                  <a:srgbClr val="000089"/>
                </a:solidFill>
                <a:latin typeface="Consolas" panose="020B0609020204030204" pitchFamily="49" charset="0"/>
              </a:rPr>
              <a:t>err </a:t>
            </a:r>
            <a:r>
              <a:rPr lang="en-US" sz="1800">
                <a:solidFill>
                  <a:srgbClr val="555555"/>
                </a:solidFill>
                <a:latin typeface="Consolas" panose="020B0609020204030204" pitchFamily="49" charset="0"/>
              </a:rPr>
              <a:t>= </a:t>
            </a:r>
            <a:r>
              <a:rPr lang="en-US" sz="1800">
                <a:solidFill>
                  <a:srgbClr val="000089"/>
                </a:solidFill>
                <a:latin typeface="Consolas" panose="020B0609020204030204" pitchFamily="49" charset="0"/>
              </a:rPr>
              <a:t>errno</a:t>
            </a:r>
            <a:r>
              <a:rPr lang="en-US" sz="1800">
                <a:solidFill>
                  <a:srgbClr val="000000"/>
                </a:solidFill>
                <a:latin typeface="Consolas" panose="020B0609020204030204" pitchFamily="49" charset="0"/>
              </a:rPr>
              <a:t>;</a:t>
            </a:r>
          </a:p>
          <a:p>
            <a:pPr marL="914400" lvl="1" indent="-457200">
              <a:buFont typeface="+mj-lt"/>
              <a:buAutoNum type="arabicPeriod"/>
            </a:pPr>
            <a:r>
              <a:rPr lang="en-US" sz="1800" smtClean="0">
                <a:solidFill>
                  <a:srgbClr val="000089"/>
                </a:solidFill>
                <a:latin typeface="Consolas" panose="020B0609020204030204" pitchFamily="49" charset="0"/>
              </a:rPr>
              <a:t>   fprintf </a:t>
            </a:r>
            <a:r>
              <a:rPr lang="en-US" sz="1800">
                <a:solidFill>
                  <a:srgbClr val="000000"/>
                </a:solidFill>
                <a:latin typeface="Consolas" panose="020B0609020204030204" pitchFamily="49" charset="0"/>
              </a:rPr>
              <a:t>(</a:t>
            </a:r>
            <a:r>
              <a:rPr lang="en-US" sz="1800">
                <a:solidFill>
                  <a:srgbClr val="000089"/>
                </a:solidFill>
                <a:latin typeface="Consolas" panose="020B0609020204030204" pitchFamily="49" charset="0"/>
              </a:rPr>
              <a:t>stderr</a:t>
            </a:r>
            <a:r>
              <a:rPr lang="en-US" sz="1800">
                <a:solidFill>
                  <a:srgbClr val="000000"/>
                </a:solidFill>
                <a:latin typeface="Consolas" panose="020B0609020204030204" pitchFamily="49" charset="0"/>
              </a:rPr>
              <a:t>, </a:t>
            </a:r>
            <a:r>
              <a:rPr lang="en-US" sz="1800">
                <a:solidFill>
                  <a:srgbClr val="CD3300"/>
                </a:solidFill>
                <a:latin typeface="Consolas" panose="020B0609020204030204" pitchFamily="49" charset="0"/>
              </a:rPr>
              <a:t>"fsync failed: %s</a:t>
            </a:r>
            <a:r>
              <a:rPr lang="en-US" sz="1800" b="1">
                <a:solidFill>
                  <a:srgbClr val="CD3300"/>
                </a:solidFill>
                <a:latin typeface="Consolas" panose="020B0609020204030204" pitchFamily="49" charset="0"/>
              </a:rPr>
              <a:t>\n</a:t>
            </a:r>
            <a:r>
              <a:rPr lang="en-US" sz="1800">
                <a:solidFill>
                  <a:srgbClr val="CD3300"/>
                </a:solidFill>
                <a:latin typeface="Consolas" panose="020B0609020204030204" pitchFamily="49" charset="0"/>
              </a:rPr>
              <a:t>"</a:t>
            </a:r>
            <a:r>
              <a:rPr lang="en-US" sz="1800">
                <a:solidFill>
                  <a:srgbClr val="000000"/>
                </a:solidFill>
                <a:latin typeface="Consolas" panose="020B0609020204030204" pitchFamily="49" charset="0"/>
              </a:rPr>
              <a:t>, </a:t>
            </a:r>
            <a:r>
              <a:rPr lang="en-US" sz="1800">
                <a:solidFill>
                  <a:srgbClr val="000089"/>
                </a:solidFill>
                <a:latin typeface="Consolas" panose="020B0609020204030204" pitchFamily="49" charset="0"/>
              </a:rPr>
              <a:t>strerror </a:t>
            </a:r>
            <a:r>
              <a:rPr lang="en-US" sz="1800">
                <a:solidFill>
                  <a:srgbClr val="000000"/>
                </a:solidFill>
                <a:latin typeface="Consolas" panose="020B0609020204030204" pitchFamily="49" charset="0"/>
              </a:rPr>
              <a:t>(</a:t>
            </a:r>
            <a:r>
              <a:rPr lang="en-US" sz="1800">
                <a:solidFill>
                  <a:srgbClr val="000089"/>
                </a:solidFill>
                <a:latin typeface="Consolas" panose="020B0609020204030204" pitchFamily="49" charset="0"/>
              </a:rPr>
              <a:t>errno</a:t>
            </a:r>
            <a:r>
              <a:rPr lang="en-US" sz="1800">
                <a:solidFill>
                  <a:srgbClr val="000000"/>
                </a:solidFill>
                <a:latin typeface="Consolas" panose="020B0609020204030204" pitchFamily="49" charset="0"/>
              </a:rPr>
              <a:t>));</a:t>
            </a:r>
          </a:p>
          <a:p>
            <a:pPr marL="914400" lvl="1" indent="-457200">
              <a:buFont typeface="+mj-lt"/>
              <a:buAutoNum type="arabicPeriod"/>
            </a:pPr>
            <a:r>
              <a:rPr lang="en-US" sz="1800" b="1" smtClean="0">
                <a:solidFill>
                  <a:srgbClr val="00669A"/>
                </a:solidFill>
                <a:latin typeface="Consolas" panose="020B0609020204030204" pitchFamily="49" charset="0"/>
              </a:rPr>
              <a:t>   if </a:t>
            </a:r>
            <a:r>
              <a:rPr lang="en-US" sz="1800">
                <a:solidFill>
                  <a:srgbClr val="000000"/>
                </a:solidFill>
                <a:latin typeface="Consolas" panose="020B0609020204030204" pitchFamily="49" charset="0"/>
              </a:rPr>
              <a:t>(</a:t>
            </a:r>
            <a:r>
              <a:rPr lang="en-US" sz="1800">
                <a:solidFill>
                  <a:srgbClr val="000089"/>
                </a:solidFill>
                <a:latin typeface="Consolas" panose="020B0609020204030204" pitchFamily="49" charset="0"/>
              </a:rPr>
              <a:t>err </a:t>
            </a:r>
            <a:r>
              <a:rPr lang="en-US" sz="1800">
                <a:solidFill>
                  <a:srgbClr val="555555"/>
                </a:solidFill>
                <a:latin typeface="Consolas" panose="020B0609020204030204" pitchFamily="49" charset="0"/>
              </a:rPr>
              <a:t>== </a:t>
            </a:r>
            <a:r>
              <a:rPr lang="en-US" sz="1800">
                <a:solidFill>
                  <a:srgbClr val="000089"/>
                </a:solidFill>
                <a:latin typeface="Consolas" panose="020B0609020204030204" pitchFamily="49" charset="0"/>
              </a:rPr>
              <a:t>EIO</a:t>
            </a:r>
            <a:r>
              <a:rPr lang="en-US" sz="1800">
                <a:solidFill>
                  <a:srgbClr val="000000"/>
                </a:solidFill>
                <a:latin typeface="Consolas" panose="020B0609020204030204" pitchFamily="49" charset="0"/>
              </a:rPr>
              <a:t>) {</a:t>
            </a:r>
          </a:p>
          <a:p>
            <a:pPr marL="914400" lvl="1" indent="-457200">
              <a:buFont typeface="+mj-lt"/>
              <a:buAutoNum type="arabicPeriod"/>
            </a:pPr>
            <a:r>
              <a:rPr lang="en-US" sz="1800" i="1" smtClean="0">
                <a:solidFill>
                  <a:srgbClr val="35586C"/>
                </a:solidFill>
                <a:latin typeface="Consolas" panose="020B0609020204030204" pitchFamily="49" charset="0"/>
              </a:rPr>
              <a:t>      /* </a:t>
            </a:r>
            <a:r>
              <a:rPr lang="en-US" sz="1800" i="1">
                <a:solidFill>
                  <a:srgbClr val="35586C"/>
                </a:solidFill>
                <a:latin typeface="Consolas" panose="020B0609020204030204" pitchFamily="49" charset="0"/>
              </a:rPr>
              <a:t>if the error is I/O-related, jump ship */</a:t>
            </a:r>
          </a:p>
          <a:p>
            <a:pPr marL="914400" lvl="1" indent="-457200">
              <a:buFont typeface="+mj-lt"/>
              <a:buAutoNum type="arabicPeriod"/>
            </a:pPr>
            <a:r>
              <a:rPr lang="pt-BR" sz="1800" smtClean="0">
                <a:solidFill>
                  <a:srgbClr val="000089"/>
                </a:solidFill>
                <a:latin typeface="Consolas" panose="020B0609020204030204" pitchFamily="49" charset="0"/>
              </a:rPr>
              <a:t>      fprintf </a:t>
            </a:r>
            <a:r>
              <a:rPr lang="pt-BR" sz="1800">
                <a:solidFill>
                  <a:srgbClr val="000000"/>
                </a:solidFill>
                <a:latin typeface="Consolas" panose="020B0609020204030204" pitchFamily="49" charset="0"/>
              </a:rPr>
              <a:t>(</a:t>
            </a:r>
            <a:r>
              <a:rPr lang="pt-BR" sz="1800">
                <a:solidFill>
                  <a:srgbClr val="000089"/>
                </a:solidFill>
                <a:latin typeface="Consolas" panose="020B0609020204030204" pitchFamily="49" charset="0"/>
              </a:rPr>
              <a:t>stderr</a:t>
            </a:r>
            <a:r>
              <a:rPr lang="pt-BR" sz="1800">
                <a:solidFill>
                  <a:srgbClr val="000000"/>
                </a:solidFill>
                <a:latin typeface="Consolas" panose="020B0609020204030204" pitchFamily="49" charset="0"/>
              </a:rPr>
              <a:t>, </a:t>
            </a:r>
            <a:r>
              <a:rPr lang="pt-BR" sz="1800">
                <a:solidFill>
                  <a:srgbClr val="CD3300"/>
                </a:solidFill>
                <a:latin typeface="Consolas" panose="020B0609020204030204" pitchFamily="49" charset="0"/>
              </a:rPr>
              <a:t>"I/O error on %d!</a:t>
            </a:r>
            <a:r>
              <a:rPr lang="pt-BR" sz="1800" b="1">
                <a:solidFill>
                  <a:srgbClr val="CD3300"/>
                </a:solidFill>
                <a:latin typeface="Consolas" panose="020B0609020204030204" pitchFamily="49" charset="0"/>
              </a:rPr>
              <a:t>\n</a:t>
            </a:r>
            <a:r>
              <a:rPr lang="pt-BR" sz="1800">
                <a:solidFill>
                  <a:srgbClr val="CD3300"/>
                </a:solidFill>
                <a:latin typeface="Consolas" panose="020B0609020204030204" pitchFamily="49" charset="0"/>
              </a:rPr>
              <a:t>"</a:t>
            </a:r>
            <a:r>
              <a:rPr lang="pt-BR" sz="1800">
                <a:solidFill>
                  <a:srgbClr val="000000"/>
                </a:solidFill>
                <a:latin typeface="Consolas" panose="020B0609020204030204" pitchFamily="49" charset="0"/>
              </a:rPr>
              <a:t>, </a:t>
            </a:r>
            <a:r>
              <a:rPr lang="pt-BR" sz="1800">
                <a:solidFill>
                  <a:srgbClr val="000089"/>
                </a:solidFill>
                <a:latin typeface="Consolas" panose="020B0609020204030204" pitchFamily="49" charset="0"/>
              </a:rPr>
              <a:t>fd</a:t>
            </a:r>
            <a:r>
              <a:rPr lang="pt-BR" sz="1800">
                <a:solidFill>
                  <a:srgbClr val="000000"/>
                </a:solidFill>
                <a:latin typeface="Consolas" panose="020B0609020204030204" pitchFamily="49" charset="0"/>
              </a:rPr>
              <a:t>);</a:t>
            </a:r>
          </a:p>
          <a:p>
            <a:pPr marL="914400" lvl="1" indent="-457200">
              <a:buFont typeface="+mj-lt"/>
              <a:buAutoNum type="arabicPeriod"/>
            </a:pPr>
            <a:r>
              <a:rPr lang="en-US" sz="1800" smtClean="0">
                <a:solidFill>
                  <a:srgbClr val="000089"/>
                </a:solidFill>
                <a:latin typeface="Consolas" panose="020B0609020204030204" pitchFamily="49" charset="0"/>
              </a:rPr>
              <a:t>      exit </a:t>
            </a:r>
            <a:r>
              <a:rPr lang="en-US" sz="1800">
                <a:solidFill>
                  <a:srgbClr val="000000"/>
                </a:solidFill>
                <a:latin typeface="Consolas" panose="020B0609020204030204" pitchFamily="49" charset="0"/>
              </a:rPr>
              <a:t>(</a:t>
            </a:r>
            <a:r>
              <a:rPr lang="en-US" sz="1800">
                <a:solidFill>
                  <a:srgbClr val="000089"/>
                </a:solidFill>
                <a:latin typeface="Consolas" panose="020B0609020204030204" pitchFamily="49" charset="0"/>
              </a:rPr>
              <a:t>EXIT_FAILURE</a:t>
            </a:r>
            <a:r>
              <a:rPr lang="en-US" sz="1800">
                <a:solidFill>
                  <a:srgbClr val="000000"/>
                </a:solidFill>
                <a:latin typeface="Consolas" panose="020B0609020204030204" pitchFamily="49" charset="0"/>
              </a:rPr>
              <a:t>);</a:t>
            </a:r>
          </a:p>
          <a:p>
            <a:pPr marL="914400" lvl="1" indent="-457200">
              <a:buFont typeface="+mj-lt"/>
              <a:buAutoNum type="arabicPeriod"/>
            </a:pPr>
            <a:r>
              <a:rPr lang="en-US" sz="1800" smtClean="0">
                <a:solidFill>
                  <a:srgbClr val="000000"/>
                </a:solidFill>
                <a:latin typeface="Consolas" panose="020B0609020204030204" pitchFamily="49" charset="0"/>
              </a:rPr>
              <a:t>   }</a:t>
            </a:r>
            <a:endParaRPr lang="en-US" sz="1800">
              <a:solidFill>
                <a:srgbClr val="000000"/>
              </a:solidFill>
              <a:latin typeface="Consolas" panose="020B0609020204030204" pitchFamily="49" charset="0"/>
            </a:endParaRPr>
          </a:p>
          <a:p>
            <a:pPr marL="914400" lvl="1" indent="-457200">
              <a:buFont typeface="+mj-lt"/>
              <a:buAutoNum type="arabicPeriod"/>
            </a:pPr>
            <a:r>
              <a:rPr lang="en-US" sz="1800">
                <a:solidFill>
                  <a:srgbClr val="000000"/>
                </a:solidFill>
                <a:latin typeface="Consolas" panose="020B0609020204030204" pitchFamily="49" charset="0"/>
              </a:rPr>
              <a:t>}</a:t>
            </a:r>
            <a:endParaRPr lang="en-US" sz="6000" smtClean="0">
              <a:solidFill>
                <a:schemeClr val="tx1">
                  <a:lumMod val="75000"/>
                  <a:lumOff val="25000"/>
                </a:schemeClr>
              </a:solidFill>
              <a:latin typeface="Consolas" panose="020B0609020204030204" pitchFamily="49" charset="0"/>
            </a:endParaRPr>
          </a:p>
        </p:txBody>
      </p:sp>
      <p:sp>
        <p:nvSpPr>
          <p:cNvPr id="9" name="아래쪽 화살표 8"/>
          <p:cNvSpPr/>
          <p:nvPr/>
        </p:nvSpPr>
        <p:spPr>
          <a:xfrm>
            <a:off x="7777191" y="2286429"/>
            <a:ext cx="1115568" cy="147218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바닥글 개체 틀 9"/>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6972509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541324" y="3177177"/>
            <a:ext cx="4657235" cy="1692656"/>
          </a:xfrm>
        </p:spPr>
        <p:txBody>
          <a:bodyPr/>
          <a:lstStyle/>
          <a:p>
            <a:r>
              <a:rPr lang="en-US" smtClean="0"/>
              <a:t>FILE I/O</a:t>
            </a:r>
            <a:endParaRPr lang="en-US"/>
          </a:p>
        </p:txBody>
      </p:sp>
      <p:sp>
        <p:nvSpPr>
          <p:cNvPr id="3" name="부제목 2"/>
          <p:cNvSpPr>
            <a:spLocks noGrp="1"/>
          </p:cNvSpPr>
          <p:nvPr>
            <p:ph type="subTitle" idx="1"/>
          </p:nvPr>
        </p:nvSpPr>
        <p:spPr>
          <a:xfrm>
            <a:off x="3485660" y="1774109"/>
            <a:ext cx="2768564" cy="649922"/>
          </a:xfrm>
        </p:spPr>
        <p:txBody>
          <a:bodyPr/>
          <a:lstStyle/>
          <a:p>
            <a:r>
              <a:rPr lang="en-US" smtClean="0"/>
              <a:t>CHAPTER 2</a:t>
            </a:r>
            <a:endParaRPr lang="en-US"/>
          </a:p>
        </p:txBody>
      </p:sp>
    </p:spTree>
    <p:extLst>
      <p:ext uri="{BB962C8B-B14F-4D97-AF65-F5344CB8AC3E}">
        <p14:creationId xmlns:p14="http://schemas.microsoft.com/office/powerpoint/2010/main" val="31734938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Chapter Overview (p. 25)</a:t>
            </a:r>
            <a:endParaRPr lang="en-US"/>
          </a:p>
        </p:txBody>
      </p:sp>
      <p:sp>
        <p:nvSpPr>
          <p:cNvPr id="3" name="내용 개체 틀 2"/>
          <p:cNvSpPr>
            <a:spLocks noGrp="1"/>
          </p:cNvSpPr>
          <p:nvPr>
            <p:ph idx="1"/>
          </p:nvPr>
        </p:nvSpPr>
        <p:spPr>
          <a:ln>
            <a:solidFill>
              <a:schemeClr val="bg1">
                <a:lumMod val="75000"/>
              </a:schemeClr>
            </a:solidFill>
            <a:prstDash val="sysDash"/>
          </a:ln>
        </p:spPr>
        <p:txBody>
          <a:bodyPr anchor="t">
            <a:normAutofit/>
          </a:bodyPr>
          <a:lstStyle/>
          <a:p>
            <a:pPr marL="457200" indent="-457200">
              <a:buFont typeface="Wingdings" panose="05000000000000000000" pitchFamily="2" charset="2"/>
              <a:buChar char="q"/>
            </a:pPr>
            <a:endParaRPr lang="en-US" smtClean="0"/>
          </a:p>
          <a:p>
            <a:pPr marL="457200" indent="-457200">
              <a:buFont typeface="Wingdings" panose="05000000000000000000" pitchFamily="2" charset="2"/>
              <a:buChar char="q"/>
            </a:pPr>
            <a:r>
              <a:rPr lang="en-US" smtClean="0"/>
              <a:t>This </a:t>
            </a:r>
            <a:r>
              <a:rPr lang="en-US"/>
              <a:t>and the subsequent three chapters cover </a:t>
            </a:r>
            <a:r>
              <a:rPr lang="en-US" i="1" smtClean="0"/>
              <a:t>files</a:t>
            </a:r>
            <a:r>
              <a:rPr lang="en-US" smtClean="0"/>
              <a:t>.</a:t>
            </a:r>
          </a:p>
          <a:p>
            <a:pPr marL="457200" indent="-457200">
              <a:buFont typeface="Wingdings" panose="05000000000000000000" pitchFamily="2" charset="2"/>
              <a:buChar char="q"/>
            </a:pPr>
            <a:r>
              <a:rPr lang="en-US" smtClean="0"/>
              <a:t>This chapter covers </a:t>
            </a:r>
            <a:r>
              <a:rPr lang="en-US"/>
              <a:t>the basics of file </a:t>
            </a:r>
            <a:r>
              <a:rPr lang="en-US" smtClean="0"/>
              <a:t>I/O.</a:t>
            </a:r>
          </a:p>
          <a:p>
            <a:pPr marL="457200" indent="-457200">
              <a:buFont typeface="Wingdings" panose="05000000000000000000" pitchFamily="2" charset="2"/>
              <a:buChar char="q"/>
            </a:pPr>
            <a:r>
              <a:rPr lang="en-US" smtClean="0"/>
              <a:t>Chapter 3</a:t>
            </a:r>
          </a:p>
          <a:p>
            <a:pPr lvl="2" indent="-514350">
              <a:buFont typeface="Wingdings" panose="05000000000000000000" pitchFamily="2" charset="2"/>
              <a:buChar char="ü"/>
            </a:pPr>
            <a:r>
              <a:rPr lang="en-US" smtClean="0"/>
              <a:t>standard </a:t>
            </a:r>
            <a:r>
              <a:rPr lang="en-US"/>
              <a:t>I/O </a:t>
            </a:r>
            <a:r>
              <a:rPr lang="en-US" smtClean="0"/>
              <a:t>from the </a:t>
            </a:r>
            <a:r>
              <a:rPr lang="en-US"/>
              <a:t>standard C </a:t>
            </a:r>
            <a:r>
              <a:rPr lang="en-US" smtClean="0"/>
              <a:t>library</a:t>
            </a:r>
            <a:r>
              <a:rPr lang="en-US"/>
              <a:t>.</a:t>
            </a:r>
            <a:endParaRPr lang="en-US" smtClean="0"/>
          </a:p>
          <a:p>
            <a:pPr marL="457200" indent="-457200">
              <a:buFont typeface="Wingdings" panose="05000000000000000000" pitchFamily="2" charset="2"/>
              <a:buChar char="q"/>
            </a:pPr>
            <a:r>
              <a:rPr lang="en-US" smtClean="0"/>
              <a:t>Chapter 4</a:t>
            </a:r>
          </a:p>
          <a:p>
            <a:pPr marL="1085850" lvl="2" indent="-457200">
              <a:buFont typeface="Wingdings" panose="05000000000000000000" pitchFamily="2" charset="2"/>
              <a:buChar char="ü"/>
            </a:pPr>
            <a:r>
              <a:rPr lang="en-US" smtClean="0"/>
              <a:t>the more advanced and specialized file I/O.</a:t>
            </a:r>
          </a:p>
          <a:p>
            <a:pPr marL="457200" indent="-457200">
              <a:buFont typeface="Wingdings" panose="05000000000000000000" pitchFamily="2" charset="2"/>
              <a:buChar char="q"/>
            </a:pPr>
            <a:r>
              <a:rPr lang="en-US" smtClean="0"/>
              <a:t>Chapter 8</a:t>
            </a:r>
          </a:p>
          <a:p>
            <a:pPr marL="1085850" lvl="2" indent="-457200">
              <a:buFont typeface="Wingdings" panose="05000000000000000000" pitchFamily="2" charset="2"/>
              <a:buChar char="ü"/>
            </a:pPr>
            <a:r>
              <a:rPr lang="en-US" smtClean="0"/>
              <a:t>file </a:t>
            </a:r>
            <a:r>
              <a:rPr lang="en-US"/>
              <a:t>and directory manipulation.</a:t>
            </a:r>
          </a:p>
        </p:txBody>
      </p:sp>
      <p:sp>
        <p:nvSpPr>
          <p:cNvPr id="4" name="날짜 개체 틀 3"/>
          <p:cNvSpPr>
            <a:spLocks noGrp="1"/>
          </p:cNvSpPr>
          <p:nvPr>
            <p:ph type="dt" sz="half" idx="10"/>
          </p:nvPr>
        </p:nvSpPr>
        <p:spPr/>
        <p:txBody>
          <a:bodyPr/>
          <a:lstStyle/>
          <a:p>
            <a:fld id="{B069AF08-4575-44F0-86BD-ECE1B5B846C1}"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43</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5487167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lstStyle/>
          <a:p>
            <a:r>
              <a:rPr lang="en-US" smtClean="0"/>
              <a:t>File descriptor 1/3 (p. 25)</a:t>
            </a:r>
            <a:endParaRPr lang="en-US"/>
          </a:p>
        </p:txBody>
      </p:sp>
      <p:sp>
        <p:nvSpPr>
          <p:cNvPr id="3" name="내용 개체 틀 2"/>
          <p:cNvSpPr>
            <a:spLocks noGrp="1"/>
          </p:cNvSpPr>
          <p:nvPr>
            <p:ph idx="1"/>
          </p:nvPr>
        </p:nvSpPr>
        <p:spPr>
          <a:ln>
            <a:solidFill>
              <a:schemeClr val="bg1">
                <a:lumMod val="75000"/>
              </a:schemeClr>
            </a:solidFill>
            <a:prstDash val="sysDash"/>
          </a:ln>
        </p:spPr>
        <p:txBody>
          <a:bodyPr anchor="ctr">
            <a:normAutofit/>
          </a:bodyPr>
          <a:lstStyle/>
          <a:p>
            <a:r>
              <a:rPr lang="en-US"/>
              <a:t>Before a file can be read from or written to, it must be </a:t>
            </a:r>
            <a:r>
              <a:rPr lang="en-US" smtClean="0"/>
              <a:t>opened.</a:t>
            </a:r>
          </a:p>
          <a:p>
            <a:r>
              <a:rPr lang="en-US" smtClean="0"/>
              <a:t>The </a:t>
            </a:r>
            <a:r>
              <a:rPr lang="en-US"/>
              <a:t>kernel maintains </a:t>
            </a:r>
            <a:r>
              <a:rPr lang="en-US" smtClean="0"/>
              <a:t>a per-process </a:t>
            </a:r>
            <a:r>
              <a:rPr lang="en-US"/>
              <a:t>list of open files</a:t>
            </a:r>
            <a:r>
              <a:rPr lang="en-US" smtClean="0"/>
              <a:t>, called </a:t>
            </a:r>
            <a:r>
              <a:rPr lang="en-US"/>
              <a:t>the </a:t>
            </a:r>
            <a:r>
              <a:rPr lang="en-US" i="1"/>
              <a:t>file </a:t>
            </a:r>
            <a:r>
              <a:rPr lang="en-US" i="1" smtClean="0"/>
              <a:t>table</a:t>
            </a:r>
            <a:r>
              <a:rPr lang="en-US" smtClean="0"/>
              <a:t>.</a:t>
            </a:r>
          </a:p>
          <a:p>
            <a:r>
              <a:rPr lang="en-US" smtClean="0"/>
              <a:t>This </a:t>
            </a:r>
            <a:r>
              <a:rPr lang="en-US"/>
              <a:t>table is indexed via </a:t>
            </a:r>
            <a:r>
              <a:rPr lang="en-US" smtClean="0"/>
              <a:t>nonnegative integers </a:t>
            </a:r>
            <a:r>
              <a:rPr lang="en-US"/>
              <a:t>known as </a:t>
            </a:r>
            <a:r>
              <a:rPr lang="en-US" i="1"/>
              <a:t>file </a:t>
            </a:r>
            <a:r>
              <a:rPr lang="en-US" i="1" smtClean="0"/>
              <a:t>descriptors </a:t>
            </a:r>
            <a:r>
              <a:rPr lang="en-US" smtClean="0"/>
              <a:t>(</a:t>
            </a:r>
            <a:r>
              <a:rPr lang="en-US" i="1" smtClean="0"/>
              <a:t>fds</a:t>
            </a:r>
            <a:r>
              <a:rPr lang="en-US" smtClean="0"/>
              <a:t>).</a:t>
            </a:r>
          </a:p>
          <a:p>
            <a:r>
              <a:rPr lang="en-US" smtClean="0"/>
              <a:t>Each </a:t>
            </a:r>
            <a:r>
              <a:rPr lang="en-US"/>
              <a:t>entry in the list </a:t>
            </a:r>
            <a:r>
              <a:rPr lang="en-US" smtClean="0"/>
              <a:t>contains information </a:t>
            </a:r>
            <a:r>
              <a:rPr lang="en-US"/>
              <a:t>about an open file, including a pointer to an in-memory copy of the </a:t>
            </a:r>
            <a:r>
              <a:rPr lang="en-US" smtClean="0"/>
              <a:t>file’s backing </a:t>
            </a:r>
            <a:r>
              <a:rPr lang="en-US"/>
              <a:t>inode and associated metadata, such as the file position and access modes</a:t>
            </a:r>
            <a:r>
              <a:rPr lang="en-US" smtClean="0"/>
              <a:t>.</a:t>
            </a:r>
            <a:endParaRPr lang="en-US"/>
          </a:p>
        </p:txBody>
      </p:sp>
      <p:sp>
        <p:nvSpPr>
          <p:cNvPr id="4" name="날짜 개체 틀 3"/>
          <p:cNvSpPr>
            <a:spLocks noGrp="1"/>
          </p:cNvSpPr>
          <p:nvPr>
            <p:ph type="dt" sz="half" idx="10"/>
          </p:nvPr>
        </p:nvSpPr>
        <p:spPr/>
        <p:txBody>
          <a:bodyPr/>
          <a:lstStyle/>
          <a:p>
            <a:fld id="{5E3B24DB-BEAF-43C6-AD17-EE4690A92048}"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44</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3037561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lstStyle/>
          <a:p>
            <a:r>
              <a:rPr lang="en-US" smtClean="0"/>
              <a:t>File descriptor 2/3 (p. 25)</a:t>
            </a:r>
            <a:endParaRPr lang="en-US"/>
          </a:p>
        </p:txBody>
      </p:sp>
      <p:sp>
        <p:nvSpPr>
          <p:cNvPr id="3" name="내용 개체 틀 2"/>
          <p:cNvSpPr>
            <a:spLocks noGrp="1"/>
          </p:cNvSpPr>
          <p:nvPr>
            <p:ph idx="1"/>
          </p:nvPr>
        </p:nvSpPr>
        <p:spPr>
          <a:ln>
            <a:solidFill>
              <a:schemeClr val="bg1">
                <a:lumMod val="75000"/>
              </a:schemeClr>
            </a:solidFill>
            <a:prstDash val="sysDash"/>
          </a:ln>
        </p:spPr>
        <p:txBody>
          <a:bodyPr anchor="t">
            <a:normAutofit fontScale="62500" lnSpcReduction="20000"/>
          </a:bodyPr>
          <a:lstStyle/>
          <a:p>
            <a:pPr>
              <a:lnSpc>
                <a:spcPct val="120000"/>
              </a:lnSpc>
            </a:pPr>
            <a:r>
              <a:rPr lang="en-US" smtClean="0"/>
              <a:t>Because </a:t>
            </a:r>
            <a:r>
              <a:rPr lang="en-US"/>
              <a:t>negative values are not legal file descriptors, −1 is often used </a:t>
            </a:r>
            <a:r>
              <a:rPr lang="en-US" smtClean="0"/>
              <a:t>to indicate </a:t>
            </a:r>
            <a:r>
              <a:rPr lang="en-US"/>
              <a:t>an error from a </a:t>
            </a:r>
            <a:r>
              <a:rPr lang="en-US" smtClean="0"/>
              <a:t>function.</a:t>
            </a:r>
          </a:p>
          <a:p>
            <a:pPr>
              <a:lnSpc>
                <a:spcPct val="120000"/>
              </a:lnSpc>
            </a:pPr>
            <a:r>
              <a:rPr lang="en-US"/>
              <a:t>Unless the process explicitly closes them, every process by convention has at least </a:t>
            </a:r>
            <a:r>
              <a:rPr lang="en-US" smtClean="0"/>
              <a:t>three file </a:t>
            </a:r>
            <a:r>
              <a:rPr lang="en-US"/>
              <a:t>descriptors open: 0, 1, and </a:t>
            </a:r>
            <a:r>
              <a:rPr lang="en-US" smtClean="0"/>
              <a:t>2.</a:t>
            </a:r>
          </a:p>
          <a:p>
            <a:pPr>
              <a:lnSpc>
                <a:spcPct val="120000"/>
              </a:lnSpc>
            </a:pPr>
            <a:r>
              <a:rPr lang="en-US" smtClean="0"/>
              <a:t>File </a:t>
            </a:r>
            <a:r>
              <a:rPr lang="en-US"/>
              <a:t>descriptor 0 is </a:t>
            </a:r>
            <a:r>
              <a:rPr lang="en-US" i="1"/>
              <a:t>standard in </a:t>
            </a:r>
            <a:r>
              <a:rPr lang="en-US"/>
              <a:t>(</a:t>
            </a:r>
            <a:r>
              <a:rPr lang="en-US" i="1"/>
              <a:t>stdin</a:t>
            </a:r>
            <a:r>
              <a:rPr lang="en-US"/>
              <a:t>), file </a:t>
            </a:r>
            <a:r>
              <a:rPr lang="en-US" smtClean="0"/>
              <a:t>descriptor 1 </a:t>
            </a:r>
            <a:r>
              <a:rPr lang="en-US"/>
              <a:t>is </a:t>
            </a:r>
            <a:r>
              <a:rPr lang="en-US" i="1"/>
              <a:t>standard out </a:t>
            </a:r>
            <a:r>
              <a:rPr lang="en-US"/>
              <a:t>(</a:t>
            </a:r>
            <a:r>
              <a:rPr lang="en-US" i="1"/>
              <a:t>stdout</a:t>
            </a:r>
            <a:r>
              <a:rPr lang="en-US"/>
              <a:t>), and file descriptor 2 is </a:t>
            </a:r>
            <a:r>
              <a:rPr lang="en-US" i="1"/>
              <a:t>standard error </a:t>
            </a:r>
            <a:r>
              <a:rPr lang="en-US"/>
              <a:t>(</a:t>
            </a:r>
            <a:r>
              <a:rPr lang="en-US" i="1"/>
              <a:t>stderr</a:t>
            </a:r>
            <a:r>
              <a:rPr lang="en-US" smtClean="0"/>
              <a:t>).</a:t>
            </a:r>
          </a:p>
          <a:p>
            <a:pPr>
              <a:lnSpc>
                <a:spcPct val="120000"/>
              </a:lnSpc>
            </a:pPr>
            <a:r>
              <a:rPr lang="en-US" smtClean="0"/>
              <a:t>Instead of referencing </a:t>
            </a:r>
            <a:r>
              <a:rPr lang="en-US"/>
              <a:t>these integers directly, the C library provides the preprocessor </a:t>
            </a:r>
            <a:r>
              <a:rPr lang="en-US" smtClean="0"/>
              <a:t>defines STDIN_FILENO</a:t>
            </a:r>
            <a:r>
              <a:rPr lang="en-US"/>
              <a:t>, STDOUT_FILENO, and STDERR_FILENO, </a:t>
            </a:r>
            <a:r>
              <a:rPr lang="en-US" smtClean="0"/>
              <a:t>respectively.</a:t>
            </a:r>
          </a:p>
          <a:p>
            <a:pPr>
              <a:lnSpc>
                <a:spcPct val="120000"/>
              </a:lnSpc>
            </a:pPr>
            <a:r>
              <a:rPr lang="en-US" smtClean="0"/>
              <a:t>Normally</a:t>
            </a:r>
            <a:r>
              <a:rPr lang="en-US"/>
              <a:t>, stdin </a:t>
            </a:r>
            <a:r>
              <a:rPr lang="en-US" smtClean="0"/>
              <a:t>is connected </a:t>
            </a:r>
            <a:r>
              <a:rPr lang="en-US"/>
              <a:t>to the terminal’s input device </a:t>
            </a:r>
            <a:r>
              <a:rPr lang="en-US" smtClean="0"/>
              <a:t>(keyboard) and stdout and stderr </a:t>
            </a:r>
            <a:r>
              <a:rPr lang="en-US"/>
              <a:t>are connected to the terminal’s </a:t>
            </a:r>
            <a:r>
              <a:rPr lang="en-US" smtClean="0"/>
              <a:t>display.</a:t>
            </a:r>
          </a:p>
          <a:p>
            <a:pPr>
              <a:lnSpc>
                <a:spcPct val="120000"/>
              </a:lnSpc>
            </a:pPr>
            <a:r>
              <a:rPr lang="en-US" smtClean="0"/>
              <a:t>Users </a:t>
            </a:r>
            <a:r>
              <a:rPr lang="en-US"/>
              <a:t>can </a:t>
            </a:r>
            <a:r>
              <a:rPr lang="en-US" i="1"/>
              <a:t>redirect </a:t>
            </a:r>
            <a:r>
              <a:rPr lang="en-US"/>
              <a:t>these standard </a:t>
            </a:r>
            <a:r>
              <a:rPr lang="en-US" smtClean="0"/>
              <a:t>file descriptors </a:t>
            </a:r>
            <a:r>
              <a:rPr lang="en-US"/>
              <a:t>and even pipe the output of one program into the input of another. This </a:t>
            </a:r>
            <a:r>
              <a:rPr lang="en-US" smtClean="0"/>
              <a:t>is how </a:t>
            </a:r>
            <a:r>
              <a:rPr lang="en-US"/>
              <a:t>the shell implements redirections and pipes.</a:t>
            </a:r>
          </a:p>
        </p:txBody>
      </p:sp>
      <p:sp>
        <p:nvSpPr>
          <p:cNvPr id="4" name="날짜 개체 틀 3"/>
          <p:cNvSpPr>
            <a:spLocks noGrp="1"/>
          </p:cNvSpPr>
          <p:nvPr>
            <p:ph type="dt" sz="half" idx="10"/>
          </p:nvPr>
        </p:nvSpPr>
        <p:spPr/>
        <p:txBody>
          <a:bodyPr/>
          <a:lstStyle/>
          <a:p>
            <a:fld id="{C6FCB8F3-9CCB-46BD-A7BE-F17B06A5AAC8}"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45</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6847905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lstStyle/>
          <a:p>
            <a:r>
              <a:rPr lang="en-US" smtClean="0"/>
              <a:t>File descriptor 3/3 (p. 26)</a:t>
            </a:r>
            <a:endParaRPr lang="en-US"/>
          </a:p>
        </p:txBody>
      </p:sp>
      <p:sp>
        <p:nvSpPr>
          <p:cNvPr id="3" name="내용 개체 틀 2"/>
          <p:cNvSpPr>
            <a:spLocks noGrp="1"/>
          </p:cNvSpPr>
          <p:nvPr>
            <p:ph idx="1"/>
          </p:nvPr>
        </p:nvSpPr>
        <p:spPr>
          <a:ln>
            <a:solidFill>
              <a:schemeClr val="bg1">
                <a:lumMod val="75000"/>
              </a:schemeClr>
            </a:solidFill>
            <a:prstDash val="sysDash"/>
          </a:ln>
        </p:spPr>
        <p:txBody>
          <a:bodyPr anchor="t">
            <a:normAutofit/>
          </a:bodyPr>
          <a:lstStyle/>
          <a:p>
            <a:pPr>
              <a:lnSpc>
                <a:spcPct val="120000"/>
              </a:lnSpc>
            </a:pPr>
            <a:r>
              <a:rPr lang="en-US" sz="2400"/>
              <a:t>File descriptors can reference more than just regular </a:t>
            </a:r>
            <a:r>
              <a:rPr lang="en-US" sz="2400" smtClean="0"/>
              <a:t>files.</a:t>
            </a:r>
          </a:p>
          <a:p>
            <a:pPr>
              <a:lnSpc>
                <a:spcPct val="120000"/>
              </a:lnSpc>
            </a:pPr>
            <a:r>
              <a:rPr lang="en-US" sz="2400" smtClean="0"/>
              <a:t>File </a:t>
            </a:r>
            <a:r>
              <a:rPr lang="en-US" sz="2400"/>
              <a:t>descriptors </a:t>
            </a:r>
            <a:r>
              <a:rPr lang="en-US" sz="2400" smtClean="0"/>
              <a:t>are used </a:t>
            </a:r>
            <a:r>
              <a:rPr lang="en-US" sz="2400"/>
              <a:t>for accessing device files and pipes, directories and futexes, FIFOs and </a:t>
            </a:r>
            <a:r>
              <a:rPr lang="en-US" sz="2400" smtClean="0"/>
              <a:t>sockets.</a:t>
            </a:r>
          </a:p>
          <a:p>
            <a:pPr>
              <a:lnSpc>
                <a:spcPct val="120000"/>
              </a:lnSpc>
            </a:pPr>
            <a:r>
              <a:rPr lang="en-US" sz="2400" smtClean="0"/>
              <a:t>It follows </a:t>
            </a:r>
            <a:r>
              <a:rPr lang="en-US" sz="2400"/>
              <a:t>the everything-is-a-file </a:t>
            </a:r>
            <a:r>
              <a:rPr lang="en-US" sz="2400" smtClean="0"/>
              <a:t>philosophy.</a:t>
            </a:r>
          </a:p>
          <a:p>
            <a:pPr>
              <a:lnSpc>
                <a:spcPct val="120000"/>
              </a:lnSpc>
            </a:pPr>
            <a:r>
              <a:rPr lang="en-US" sz="2400" smtClean="0"/>
              <a:t>Anything </a:t>
            </a:r>
            <a:r>
              <a:rPr lang="en-US" sz="2400"/>
              <a:t>you can read or </a:t>
            </a:r>
            <a:r>
              <a:rPr lang="en-US" sz="2400" smtClean="0"/>
              <a:t>write is </a:t>
            </a:r>
            <a:r>
              <a:rPr lang="en-US" sz="2400"/>
              <a:t>accessible via a file descriptor.</a:t>
            </a:r>
          </a:p>
        </p:txBody>
      </p:sp>
      <p:sp>
        <p:nvSpPr>
          <p:cNvPr id="4" name="날짜 개체 틀 3"/>
          <p:cNvSpPr>
            <a:spLocks noGrp="1"/>
          </p:cNvSpPr>
          <p:nvPr>
            <p:ph type="dt" sz="half" idx="10"/>
          </p:nvPr>
        </p:nvSpPr>
        <p:spPr/>
        <p:txBody>
          <a:bodyPr/>
          <a:lstStyle/>
          <a:p>
            <a:fld id="{727CE660-9AEA-4401-A95C-A2535F9AD354}"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46</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3534658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1038" y="367626"/>
            <a:ext cx="8543925" cy="473622"/>
          </a:xfrm>
        </p:spPr>
        <p:txBody>
          <a:bodyPr>
            <a:noAutofit/>
          </a:bodyPr>
          <a:lstStyle/>
          <a:p>
            <a:r>
              <a:rPr lang="en-US" sz="3200" smtClean="0"/>
              <a:t>Opening Files (p. 26)</a:t>
            </a:r>
            <a:endParaRPr lang="en-US" sz="3200"/>
          </a:p>
        </p:txBody>
      </p:sp>
      <p:sp>
        <p:nvSpPr>
          <p:cNvPr id="3" name="내용 개체 틀 2"/>
          <p:cNvSpPr>
            <a:spLocks noGrp="1"/>
          </p:cNvSpPr>
          <p:nvPr>
            <p:ph idx="1"/>
          </p:nvPr>
        </p:nvSpPr>
        <p:spPr>
          <a:xfrm>
            <a:off x="681038" y="948311"/>
            <a:ext cx="8543925" cy="5300977"/>
          </a:xfrm>
          <a:ln>
            <a:solidFill>
              <a:schemeClr val="accent1"/>
            </a:solidFill>
          </a:ln>
        </p:spPr>
        <p:txBody>
          <a:bodyPr anchor="t">
            <a:noAutofit/>
          </a:bodyPr>
          <a:lstStyle/>
          <a:p>
            <a:r>
              <a:rPr lang="en-US" sz="1600">
                <a:solidFill>
                  <a:srgbClr val="009A9A"/>
                </a:solidFill>
                <a:latin typeface="Consolas" panose="020B0609020204030204" pitchFamily="49" charset="0"/>
              </a:rPr>
              <a:t>#include &lt;sys/types.h&gt;</a:t>
            </a:r>
          </a:p>
          <a:p>
            <a:r>
              <a:rPr lang="en-US" sz="1600">
                <a:solidFill>
                  <a:srgbClr val="009A9A"/>
                </a:solidFill>
                <a:latin typeface="Consolas" panose="020B0609020204030204" pitchFamily="49" charset="0"/>
              </a:rPr>
              <a:t>#include &lt;sys/stat.h&gt;</a:t>
            </a:r>
          </a:p>
          <a:p>
            <a:r>
              <a:rPr lang="en-US" sz="1600" smtClean="0">
                <a:solidFill>
                  <a:srgbClr val="009A9A"/>
                </a:solidFill>
                <a:latin typeface="Consolas" panose="020B0609020204030204" pitchFamily="49" charset="0"/>
              </a:rPr>
              <a:t>#include </a:t>
            </a:r>
            <a:r>
              <a:rPr lang="en-US" sz="1600">
                <a:solidFill>
                  <a:srgbClr val="009A9A"/>
                </a:solidFill>
                <a:latin typeface="Consolas" panose="020B0609020204030204" pitchFamily="49" charset="0"/>
              </a:rPr>
              <a:t>&lt;fcntl.h</a:t>
            </a:r>
            <a:r>
              <a:rPr lang="en-US" sz="1600" smtClean="0">
                <a:solidFill>
                  <a:srgbClr val="009A9A"/>
                </a:solidFill>
                <a:latin typeface="Consolas" panose="020B0609020204030204" pitchFamily="49" charset="0"/>
              </a:rPr>
              <a:t>&gt;</a:t>
            </a:r>
          </a:p>
          <a:p>
            <a:r>
              <a:rPr lang="en-US" sz="1600">
                <a:solidFill>
                  <a:srgbClr val="009A9A"/>
                </a:solidFill>
                <a:latin typeface="Consolas" panose="020B0609020204030204" pitchFamily="49" charset="0"/>
              </a:rPr>
              <a:t>#include &lt;unistd.h</a:t>
            </a:r>
            <a:r>
              <a:rPr lang="en-US" sz="1600" smtClean="0">
                <a:solidFill>
                  <a:srgbClr val="009A9A"/>
                </a:solidFill>
                <a:latin typeface="Consolas" panose="020B0609020204030204" pitchFamily="49" charset="0"/>
              </a:rPr>
              <a:t>&gt;</a:t>
            </a:r>
          </a:p>
          <a:p>
            <a:r>
              <a:rPr lang="en-US" sz="1600" smtClean="0">
                <a:solidFill>
                  <a:srgbClr val="009A9A"/>
                </a:solidFill>
                <a:latin typeface="Consolas" panose="020B0609020204030204" pitchFamily="49" charset="0"/>
              </a:rPr>
              <a:t>int main( int argc , char ** argv ) {</a:t>
            </a:r>
          </a:p>
          <a:p>
            <a:r>
              <a:rPr lang="en-US" sz="1600" b="1" smtClean="0">
                <a:solidFill>
                  <a:srgbClr val="007888"/>
                </a:solidFill>
                <a:latin typeface="Consolas" panose="020B0609020204030204" pitchFamily="49" charset="0"/>
              </a:rPr>
              <a:t>   int </a:t>
            </a:r>
            <a:r>
              <a:rPr lang="en-US" sz="1600" smtClean="0">
                <a:solidFill>
                  <a:srgbClr val="000088"/>
                </a:solidFill>
                <a:latin typeface="Consolas" panose="020B0609020204030204" pitchFamily="49" charset="0"/>
              </a:rPr>
              <a:t>fd = -1</a:t>
            </a:r>
            <a:r>
              <a:rPr lang="en-US" sz="1600" smtClean="0">
                <a:solidFill>
                  <a:srgbClr val="000000"/>
                </a:solidFill>
                <a:latin typeface="Consolas" panose="020B0609020204030204" pitchFamily="49" charset="0"/>
              </a:rPr>
              <a:t>;</a:t>
            </a:r>
            <a:endParaRPr lang="en-US" sz="1600">
              <a:solidFill>
                <a:srgbClr val="000000"/>
              </a:solidFill>
              <a:latin typeface="Consolas" panose="020B0609020204030204" pitchFamily="49" charset="0"/>
            </a:endParaRPr>
          </a:p>
          <a:p>
            <a:r>
              <a:rPr lang="en-US" sz="1600" smtClean="0">
                <a:solidFill>
                  <a:srgbClr val="000088"/>
                </a:solidFill>
                <a:latin typeface="Consolas" panose="020B0609020204030204" pitchFamily="49" charset="0"/>
              </a:rPr>
              <a:t>   fd </a:t>
            </a:r>
            <a:r>
              <a:rPr lang="en-US" sz="1600">
                <a:solidFill>
                  <a:srgbClr val="555555"/>
                </a:solidFill>
                <a:latin typeface="Consolas" panose="020B0609020204030204" pitchFamily="49" charset="0"/>
              </a:rPr>
              <a:t>= </a:t>
            </a:r>
            <a:r>
              <a:rPr lang="en-US" sz="1600" smtClean="0">
                <a:solidFill>
                  <a:srgbClr val="000088"/>
                </a:solidFill>
                <a:latin typeface="Consolas" panose="020B0609020204030204" pitchFamily="49" charset="0"/>
              </a:rPr>
              <a:t>open</a:t>
            </a:r>
            <a:r>
              <a:rPr lang="en-US" sz="1600" smtClean="0">
                <a:solidFill>
                  <a:srgbClr val="000000"/>
                </a:solidFill>
                <a:latin typeface="Consolas" panose="020B0609020204030204" pitchFamily="49" charset="0"/>
              </a:rPr>
              <a:t>(</a:t>
            </a:r>
            <a:r>
              <a:rPr lang="en-US" sz="1600" smtClean="0">
                <a:solidFill>
                  <a:srgbClr val="CD3300"/>
                </a:solidFill>
                <a:latin typeface="Consolas" panose="020B0609020204030204" pitchFamily="49" charset="0"/>
              </a:rPr>
              <a:t>"/</a:t>
            </a:r>
            <a:r>
              <a:rPr lang="en-US" sz="1600">
                <a:solidFill>
                  <a:srgbClr val="CD3300"/>
                </a:solidFill>
                <a:latin typeface="Consolas" panose="020B0609020204030204" pitchFamily="49" charset="0"/>
              </a:rPr>
              <a:t>home/kidd/madagascar"</a:t>
            </a:r>
            <a:r>
              <a:rPr lang="en-US" sz="1600">
                <a:solidFill>
                  <a:srgbClr val="000000"/>
                </a:solidFill>
                <a:latin typeface="Consolas" panose="020B0609020204030204" pitchFamily="49" charset="0"/>
              </a:rPr>
              <a:t>, </a:t>
            </a:r>
            <a:r>
              <a:rPr lang="en-US" sz="1600">
                <a:solidFill>
                  <a:srgbClr val="000088"/>
                </a:solidFill>
                <a:latin typeface="Consolas" panose="020B0609020204030204" pitchFamily="49" charset="0"/>
              </a:rPr>
              <a:t>O_RDONLY</a:t>
            </a:r>
            <a:r>
              <a:rPr lang="en-US" sz="1600" smtClean="0">
                <a:solidFill>
                  <a:srgbClr val="000000"/>
                </a:solidFill>
                <a:latin typeface="Consolas" panose="020B0609020204030204" pitchFamily="49" charset="0"/>
              </a:rPr>
              <a:t>);</a:t>
            </a:r>
          </a:p>
          <a:p>
            <a:r>
              <a:rPr lang="en-US" sz="1600" smtClean="0">
                <a:solidFill>
                  <a:srgbClr val="000000"/>
                </a:solidFill>
                <a:latin typeface="Consolas" panose="020B0609020204030204" pitchFamily="49" charset="0"/>
              </a:rPr>
              <a:t>   </a:t>
            </a:r>
            <a:r>
              <a:rPr lang="en-US" sz="1600" b="1" smtClean="0">
                <a:solidFill>
                  <a:srgbClr val="00669A"/>
                </a:solidFill>
                <a:latin typeface="Consolas" panose="020B0609020204030204" pitchFamily="49" charset="0"/>
              </a:rPr>
              <a:t>if </a:t>
            </a:r>
            <a:r>
              <a:rPr lang="en-US" sz="1600" smtClean="0">
                <a:solidFill>
                  <a:srgbClr val="000000"/>
                </a:solidFill>
                <a:latin typeface="Consolas" panose="020B0609020204030204" pitchFamily="49" charset="0"/>
              </a:rPr>
              <a:t>( -1 == </a:t>
            </a:r>
            <a:r>
              <a:rPr lang="en-US" sz="1600" smtClean="0">
                <a:solidFill>
                  <a:srgbClr val="000089"/>
                </a:solidFill>
                <a:latin typeface="Consolas" panose="020B0609020204030204" pitchFamily="49" charset="0"/>
              </a:rPr>
              <a:t>fd </a:t>
            </a:r>
            <a:r>
              <a:rPr lang="en-US" sz="1600" smtClean="0">
                <a:solidFill>
                  <a:srgbClr val="000000"/>
                </a:solidFill>
                <a:latin typeface="Consolas" panose="020B0609020204030204" pitchFamily="49" charset="0"/>
              </a:rPr>
              <a:t>) {</a:t>
            </a:r>
            <a:endParaRPr lang="en-US" sz="1600">
              <a:solidFill>
                <a:srgbClr val="000000"/>
              </a:solidFill>
              <a:latin typeface="Consolas" panose="020B0609020204030204" pitchFamily="49" charset="0"/>
            </a:endParaRPr>
          </a:p>
          <a:p>
            <a:r>
              <a:rPr lang="en-US" sz="1600" i="1" smtClean="0">
                <a:solidFill>
                  <a:srgbClr val="35586C"/>
                </a:solidFill>
                <a:latin typeface="Consolas" panose="020B0609020204030204" pitchFamily="49" charset="0"/>
              </a:rPr>
              <a:t>        /* </a:t>
            </a:r>
            <a:r>
              <a:rPr lang="en-US" sz="1600" i="1">
                <a:solidFill>
                  <a:srgbClr val="35586C"/>
                </a:solidFill>
                <a:latin typeface="Consolas" panose="020B0609020204030204" pitchFamily="49" charset="0"/>
              </a:rPr>
              <a:t>error </a:t>
            </a:r>
            <a:r>
              <a:rPr lang="en-US" sz="1600" i="1" smtClean="0">
                <a:solidFill>
                  <a:srgbClr val="35586C"/>
                </a:solidFill>
                <a:latin typeface="Consolas" panose="020B0609020204030204" pitchFamily="49" charset="0"/>
              </a:rPr>
              <a:t>*/</a:t>
            </a:r>
          </a:p>
          <a:p>
            <a:r>
              <a:rPr lang="en-US" sz="1600" i="1">
                <a:solidFill>
                  <a:srgbClr val="35586C"/>
                </a:solidFill>
                <a:latin typeface="Consolas" panose="020B0609020204030204" pitchFamily="49" charset="0"/>
              </a:rPr>
              <a:t> </a:t>
            </a:r>
            <a:r>
              <a:rPr lang="en-US" sz="1600" i="1" smtClean="0">
                <a:solidFill>
                  <a:srgbClr val="35586C"/>
                </a:solidFill>
                <a:latin typeface="Consolas" panose="020B0609020204030204" pitchFamily="49" charset="0"/>
              </a:rPr>
              <a:t>       </a:t>
            </a:r>
            <a:r>
              <a:rPr lang="en-US" sz="1600" smtClean="0">
                <a:solidFill>
                  <a:srgbClr val="35586C"/>
                </a:solidFill>
                <a:latin typeface="Consolas" panose="020B0609020204030204" pitchFamily="49" charset="0"/>
              </a:rPr>
              <a:t>fprintf( stdout, "file open error/" );</a:t>
            </a:r>
            <a:endParaRPr lang="en-US" sz="1200" smtClean="0">
              <a:solidFill>
                <a:srgbClr val="35586C"/>
              </a:solidFill>
              <a:latin typeface="Consolas" panose="020B0609020204030204" pitchFamily="49" charset="0"/>
            </a:endParaRPr>
          </a:p>
          <a:p>
            <a:r>
              <a:rPr lang="en-US" sz="1600">
                <a:solidFill>
                  <a:srgbClr val="35586C"/>
                </a:solidFill>
                <a:latin typeface="Consolas" panose="020B0609020204030204" pitchFamily="49" charset="0"/>
              </a:rPr>
              <a:t> </a:t>
            </a:r>
            <a:r>
              <a:rPr lang="en-US" sz="1600" smtClean="0">
                <a:solidFill>
                  <a:srgbClr val="35586C"/>
                </a:solidFill>
                <a:latin typeface="Consolas" panose="020B0609020204030204" pitchFamily="49" charset="0"/>
              </a:rPr>
              <a:t>  } else {</a:t>
            </a:r>
          </a:p>
          <a:p>
            <a:r>
              <a:rPr lang="en-US" sz="1600" smtClean="0">
                <a:solidFill>
                  <a:srgbClr val="35586C"/>
                </a:solidFill>
                <a:latin typeface="Consolas" panose="020B0609020204030204" pitchFamily="49" charset="0"/>
              </a:rPr>
              <a:t>        fprintf</a:t>
            </a:r>
            <a:r>
              <a:rPr lang="en-US" sz="1600">
                <a:solidFill>
                  <a:srgbClr val="35586C"/>
                </a:solidFill>
                <a:latin typeface="Consolas" panose="020B0609020204030204" pitchFamily="49" charset="0"/>
              </a:rPr>
              <a:t>( stdout, "file open </a:t>
            </a:r>
            <a:r>
              <a:rPr lang="en-US" sz="1600" smtClean="0">
                <a:solidFill>
                  <a:srgbClr val="35586C"/>
                </a:solidFill>
                <a:latin typeface="Consolas" panose="020B0609020204030204" pitchFamily="49" charset="0"/>
              </a:rPr>
              <a:t>success." );</a:t>
            </a:r>
          </a:p>
          <a:p>
            <a:r>
              <a:rPr lang="en-US" sz="1600">
                <a:solidFill>
                  <a:srgbClr val="35586C"/>
                </a:solidFill>
                <a:latin typeface="Consolas" panose="020B0609020204030204" pitchFamily="49" charset="0"/>
              </a:rPr>
              <a:t>        // closes a file </a:t>
            </a:r>
            <a:r>
              <a:rPr lang="en-US" sz="1600" smtClean="0">
                <a:solidFill>
                  <a:srgbClr val="35586C"/>
                </a:solidFill>
                <a:latin typeface="Consolas" panose="020B0609020204030204" pitchFamily="49" charset="0"/>
              </a:rPr>
              <a:t>descriptor and may </a:t>
            </a:r>
            <a:r>
              <a:rPr lang="en-US" sz="1600">
                <a:solidFill>
                  <a:srgbClr val="35586C"/>
                </a:solidFill>
                <a:latin typeface="Consolas" panose="020B0609020204030204" pitchFamily="49" charset="0"/>
              </a:rPr>
              <a:t>be reused. </a:t>
            </a:r>
          </a:p>
          <a:p>
            <a:r>
              <a:rPr lang="en-US" sz="1600">
                <a:solidFill>
                  <a:srgbClr val="35586C"/>
                </a:solidFill>
                <a:latin typeface="Consolas" panose="020B0609020204030204" pitchFamily="49" charset="0"/>
              </a:rPr>
              <a:t> </a:t>
            </a:r>
            <a:r>
              <a:rPr lang="en-US" sz="1600" smtClean="0">
                <a:solidFill>
                  <a:srgbClr val="35586C"/>
                </a:solidFill>
                <a:latin typeface="Consolas" panose="020B0609020204030204" pitchFamily="49" charset="0"/>
              </a:rPr>
              <a:t>       close( fd );</a:t>
            </a:r>
          </a:p>
          <a:p>
            <a:r>
              <a:rPr lang="en-US" sz="1600">
                <a:solidFill>
                  <a:srgbClr val="35586C"/>
                </a:solidFill>
                <a:latin typeface="Consolas" panose="020B0609020204030204" pitchFamily="49" charset="0"/>
              </a:rPr>
              <a:t> </a:t>
            </a:r>
            <a:r>
              <a:rPr lang="en-US" sz="1600" smtClean="0">
                <a:solidFill>
                  <a:srgbClr val="35586C"/>
                </a:solidFill>
                <a:latin typeface="Consolas" panose="020B0609020204030204" pitchFamily="49" charset="0"/>
              </a:rPr>
              <a:t>  }</a:t>
            </a:r>
            <a:endParaRPr lang="en-US" sz="1600" smtClean="0">
              <a:solidFill>
                <a:srgbClr val="000000"/>
              </a:solidFill>
              <a:latin typeface="Consolas" panose="020B0609020204030204" pitchFamily="49" charset="0"/>
            </a:endParaRPr>
          </a:p>
          <a:p>
            <a:r>
              <a:rPr lang="en-US" sz="1600" smtClean="0">
                <a:solidFill>
                  <a:srgbClr val="009A9A"/>
                </a:solidFill>
                <a:latin typeface="Consolas" panose="020B0609020204030204" pitchFamily="49" charset="0"/>
              </a:rPr>
              <a:t>}</a:t>
            </a:r>
            <a:endParaRPr lang="en-US" sz="1600" b="1">
              <a:solidFill>
                <a:srgbClr val="D4D4D4"/>
              </a:solidFill>
              <a:latin typeface="Consolas" panose="020B0609020204030204" pitchFamily="49" charset="0"/>
            </a:endParaRPr>
          </a:p>
        </p:txBody>
      </p:sp>
      <p:sp>
        <p:nvSpPr>
          <p:cNvPr id="4" name="날짜 개체 틀 3"/>
          <p:cNvSpPr>
            <a:spLocks noGrp="1"/>
          </p:cNvSpPr>
          <p:nvPr>
            <p:ph type="dt" sz="half" idx="10"/>
          </p:nvPr>
        </p:nvSpPr>
        <p:spPr/>
        <p:txBody>
          <a:bodyPr/>
          <a:lstStyle/>
          <a:p>
            <a:fld id="{F2EE8E33-4FB0-4648-A25F-9A887DEB4824}"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47</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4529634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open (p. 26)</a:t>
            </a:r>
            <a:endParaRPr lang="en-US"/>
          </a:p>
        </p:txBody>
      </p:sp>
      <p:sp>
        <p:nvSpPr>
          <p:cNvPr id="4" name="날짜 개체 틀 3"/>
          <p:cNvSpPr>
            <a:spLocks noGrp="1"/>
          </p:cNvSpPr>
          <p:nvPr>
            <p:ph type="dt" sz="half" idx="10"/>
          </p:nvPr>
        </p:nvSpPr>
        <p:spPr/>
        <p:txBody>
          <a:bodyPr/>
          <a:lstStyle/>
          <a:p>
            <a:fld id="{DE356D5F-77ED-44EB-B1B0-E7108C44642C}"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48</a:t>
            </a:fld>
            <a:endParaRPr lang="en-US"/>
          </a:p>
        </p:txBody>
      </p:sp>
      <p:graphicFrame>
        <p:nvGraphicFramePr>
          <p:cNvPr id="8" name="내용 개체 틀 7"/>
          <p:cNvGraphicFramePr>
            <a:graphicFrameLocks noGrp="1"/>
          </p:cNvGraphicFramePr>
          <p:nvPr>
            <p:ph idx="1"/>
            <p:extLst>
              <p:ext uri="{D42A27DB-BD31-4B8C-83A1-F6EECF244321}">
                <p14:modId xmlns:p14="http://schemas.microsoft.com/office/powerpoint/2010/main" val="2431549534"/>
              </p:ext>
            </p:extLst>
          </p:nvPr>
        </p:nvGraphicFramePr>
        <p:xfrm>
          <a:off x="681038" y="1255712"/>
          <a:ext cx="8543926" cy="4928778"/>
        </p:xfrm>
        <a:graphic>
          <a:graphicData uri="http://schemas.openxmlformats.org/drawingml/2006/table">
            <a:tbl>
              <a:tblPr firstRow="1" bandRow="1">
                <a:tableStyleId>{5C22544A-7EE6-4342-B048-85BDC9FD1C3A}</a:tableStyleId>
              </a:tblPr>
              <a:tblGrid>
                <a:gridCol w="1039607">
                  <a:extLst>
                    <a:ext uri="{9D8B030D-6E8A-4147-A177-3AD203B41FA5}">
                      <a16:colId xmlns:a16="http://schemas.microsoft.com/office/drawing/2014/main" val="2913425130"/>
                    </a:ext>
                  </a:extLst>
                </a:gridCol>
                <a:gridCol w="7504319">
                  <a:extLst>
                    <a:ext uri="{9D8B030D-6E8A-4147-A177-3AD203B41FA5}">
                      <a16:colId xmlns:a16="http://schemas.microsoft.com/office/drawing/2014/main" val="3542284699"/>
                    </a:ext>
                  </a:extLst>
                </a:gridCol>
              </a:tblGrid>
              <a:tr h="502752">
                <a:tc>
                  <a:txBody>
                    <a:bodyPr/>
                    <a:lstStyle/>
                    <a:p>
                      <a:pPr algn="ctr"/>
                      <a:r>
                        <a:rPr lang="en-US" sz="1800" smtClean="0">
                          <a:latin typeface="Times New Roman" panose="02020603050405020304" pitchFamily="18" charset="0"/>
                          <a:cs typeface="Times New Roman" panose="02020603050405020304" pitchFamily="18" charset="0"/>
                        </a:rPr>
                        <a:t>Name</a:t>
                      </a:r>
                      <a:endParaRPr lang="en-US" sz="1800">
                        <a:latin typeface="Times New Roman" panose="02020603050405020304" pitchFamily="18" charset="0"/>
                        <a:cs typeface="Times New Roman" panose="02020603050405020304" pitchFamily="18" charset="0"/>
                      </a:endParaRPr>
                    </a:p>
                  </a:txBody>
                  <a:tcPr anchor="ctr"/>
                </a:tc>
                <a:tc>
                  <a:txBody>
                    <a:bodyPr/>
                    <a:lstStyle/>
                    <a:p>
                      <a:r>
                        <a:rPr lang="en-US" sz="1800" smtClean="0">
                          <a:latin typeface="Times New Roman" panose="02020603050405020304" pitchFamily="18" charset="0"/>
                          <a:cs typeface="Times New Roman" panose="02020603050405020304" pitchFamily="18" charset="0"/>
                        </a:rPr>
                        <a:t>open ( )</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6935867"/>
                  </a:ext>
                </a:extLst>
              </a:tr>
              <a:tr h="970342">
                <a:tc>
                  <a:txBody>
                    <a:bodyPr/>
                    <a:lstStyle/>
                    <a:p>
                      <a:pPr algn="ctr"/>
                      <a:r>
                        <a:rPr lang="en-US" sz="1800" smtClean="0">
                          <a:latin typeface="Times New Roman" panose="02020603050405020304" pitchFamily="18" charset="0"/>
                          <a:cs typeface="Times New Roman" panose="02020603050405020304" pitchFamily="18" charset="0"/>
                        </a:rPr>
                        <a:t>Desc</a:t>
                      </a:r>
                      <a:endParaRPr lang="en-US" sz="18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mtClean="0">
                          <a:latin typeface="Times New Roman" panose="02020603050405020304" pitchFamily="18" charset="0"/>
                          <a:cs typeface="Times New Roman" panose="02020603050405020304" pitchFamily="18" charset="0"/>
                        </a:rPr>
                        <a:t>A file is opened and a file descriptor is obtained. If the specified file does not exist, it may optionally (if O_CREAT is specified in flags) be created by open(). </a:t>
                      </a:r>
                      <a:endParaRPr lang="en-US" sz="1800" baseline="0" smtClean="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30080539"/>
                  </a:ext>
                </a:extLst>
              </a:tr>
              <a:tr h="1552547">
                <a:tc>
                  <a:txBody>
                    <a:bodyPr/>
                    <a:lstStyle/>
                    <a:p>
                      <a:pPr algn="ctr"/>
                      <a:r>
                        <a:rPr lang="en-US" sz="1800" smtClean="0">
                          <a:latin typeface="Times New Roman" panose="02020603050405020304" pitchFamily="18" charset="0"/>
                          <a:cs typeface="Times New Roman" panose="02020603050405020304" pitchFamily="18" charset="0"/>
                        </a:rPr>
                        <a:t>Synopsis</a:t>
                      </a:r>
                      <a:endParaRPr lang="en-US" sz="1800">
                        <a:latin typeface="Times New Roman" panose="02020603050405020304" pitchFamily="18" charset="0"/>
                        <a:cs typeface="Times New Roman" panose="02020603050405020304" pitchFamily="18" charset="0"/>
                      </a:endParaRPr>
                    </a:p>
                  </a:txBody>
                  <a:tcPr anchor="ctr"/>
                </a:tc>
                <a:tc>
                  <a:txBody>
                    <a:bodyPr/>
                    <a:lstStyle/>
                    <a:p>
                      <a:pPr algn="l"/>
                      <a:r>
                        <a:rPr lang="en-US" sz="1800" b="0" i="0" u="none" strike="noStrike" baseline="0" smtClean="0">
                          <a:solidFill>
                            <a:srgbClr val="009A9A"/>
                          </a:solidFill>
                          <a:latin typeface="Consolas" panose="020B0609020204030204" pitchFamily="49" charset="0"/>
                        </a:rPr>
                        <a:t>#include &lt;sys/types.h&gt;</a:t>
                      </a:r>
                    </a:p>
                    <a:p>
                      <a:pPr algn="l"/>
                      <a:r>
                        <a:rPr lang="en-US" sz="1800" b="0" i="0" u="none" strike="noStrike" baseline="0" smtClean="0">
                          <a:solidFill>
                            <a:srgbClr val="009A9A"/>
                          </a:solidFill>
                          <a:latin typeface="Consolas" panose="020B0609020204030204" pitchFamily="49" charset="0"/>
                        </a:rPr>
                        <a:t>#include &lt;sys/stat.h&gt;</a:t>
                      </a:r>
                    </a:p>
                    <a:p>
                      <a:pPr algn="l"/>
                      <a:r>
                        <a:rPr lang="en-US" sz="1800" b="0" i="0" u="none" strike="noStrike" baseline="0" smtClean="0">
                          <a:solidFill>
                            <a:srgbClr val="009A9A"/>
                          </a:solidFill>
                          <a:latin typeface="Consolas" panose="020B0609020204030204" pitchFamily="49" charset="0"/>
                        </a:rPr>
                        <a:t>#include &lt;fcntl.h&gt;</a:t>
                      </a:r>
                    </a:p>
                    <a:p>
                      <a:pPr algn="l"/>
                      <a:r>
                        <a:rPr lang="en-US" sz="1800" b="1" i="0" u="none" strike="noStrike" baseline="0" smtClean="0">
                          <a:solidFill>
                            <a:srgbClr val="007888"/>
                          </a:solidFill>
                          <a:latin typeface="Consolas" panose="020B0609020204030204" pitchFamily="49" charset="0"/>
                        </a:rPr>
                        <a:t>int </a:t>
                      </a:r>
                      <a:r>
                        <a:rPr lang="en-US" sz="1800" b="0" i="0" u="none" strike="noStrike" baseline="0" smtClean="0">
                          <a:solidFill>
                            <a:srgbClr val="000088"/>
                          </a:solidFill>
                          <a:latin typeface="Consolas" panose="020B0609020204030204" pitchFamily="49" charset="0"/>
                        </a:rPr>
                        <a:t>open</a:t>
                      </a:r>
                      <a:r>
                        <a:rPr lang="en-US" sz="1800" b="0" i="0" u="none" strike="noStrike" baseline="0" smtClean="0">
                          <a:solidFill>
                            <a:srgbClr val="000000"/>
                          </a:solidFill>
                          <a:latin typeface="Consolas" panose="020B0609020204030204" pitchFamily="49" charset="0"/>
                        </a:rPr>
                        <a:t>(</a:t>
                      </a:r>
                      <a:r>
                        <a:rPr lang="en-US" sz="1800" b="1" i="0" u="none" strike="noStrike" baseline="0" smtClean="0">
                          <a:solidFill>
                            <a:srgbClr val="00669A"/>
                          </a:solidFill>
                          <a:latin typeface="Consolas" panose="020B0609020204030204" pitchFamily="49" charset="0"/>
                        </a:rPr>
                        <a:t>const </a:t>
                      </a:r>
                      <a:r>
                        <a:rPr lang="en-US" sz="1800" b="1" i="0" u="none" strike="noStrike" baseline="0" smtClean="0">
                          <a:solidFill>
                            <a:srgbClr val="007888"/>
                          </a:solidFill>
                          <a:latin typeface="Consolas" panose="020B0609020204030204" pitchFamily="49" charset="0"/>
                        </a:rPr>
                        <a:t>char </a:t>
                      </a:r>
                      <a:r>
                        <a:rPr lang="en-US" sz="1800" b="0" i="0" u="none" strike="noStrike" baseline="0" smtClean="0">
                          <a:solidFill>
                            <a:srgbClr val="555555"/>
                          </a:solidFill>
                          <a:latin typeface="Consolas" panose="020B0609020204030204" pitchFamily="49" charset="0"/>
                        </a:rPr>
                        <a:t>*</a:t>
                      </a:r>
                      <a:r>
                        <a:rPr lang="en-US" sz="1800" b="0" i="0" u="none" strike="noStrike" baseline="0" smtClean="0">
                          <a:solidFill>
                            <a:srgbClr val="000088"/>
                          </a:solidFill>
                          <a:latin typeface="Consolas" panose="020B0609020204030204" pitchFamily="49" charset="0"/>
                        </a:rPr>
                        <a:t>name</a:t>
                      </a:r>
                      <a:r>
                        <a:rPr lang="en-US" sz="1800" b="0" i="0" u="none" strike="noStrike" baseline="0" smtClean="0">
                          <a:solidFill>
                            <a:srgbClr val="000000"/>
                          </a:solidFill>
                          <a:latin typeface="Consolas" panose="020B0609020204030204" pitchFamily="49" charset="0"/>
                        </a:rPr>
                        <a:t>, </a:t>
                      </a:r>
                      <a:r>
                        <a:rPr lang="en-US" sz="1800" b="1" i="0" u="none" strike="noStrike" baseline="0" smtClean="0">
                          <a:solidFill>
                            <a:srgbClr val="007888"/>
                          </a:solidFill>
                          <a:latin typeface="Consolas" panose="020B0609020204030204" pitchFamily="49" charset="0"/>
                        </a:rPr>
                        <a:t>int </a:t>
                      </a:r>
                      <a:r>
                        <a:rPr lang="en-US" sz="1800" b="0" i="0" u="none" strike="noStrike" baseline="0" smtClean="0">
                          <a:solidFill>
                            <a:srgbClr val="000088"/>
                          </a:solidFill>
                          <a:latin typeface="Consolas" panose="020B0609020204030204" pitchFamily="49" charset="0"/>
                        </a:rPr>
                        <a:t>flags</a:t>
                      </a:r>
                      <a:r>
                        <a:rPr lang="en-US" sz="1800" b="0" i="0" u="none" strike="noStrike" baseline="0" smtClean="0">
                          <a:solidFill>
                            <a:srgbClr val="000000"/>
                          </a:solidFill>
                          <a:latin typeface="Consolas" panose="020B0609020204030204" pitchFamily="49" charset="0"/>
                        </a:rPr>
                        <a:t>);</a:t>
                      </a:r>
                    </a:p>
                    <a:p>
                      <a:pPr algn="l"/>
                      <a:r>
                        <a:rPr lang="fr-FR" sz="1800" b="1" i="0" u="none" strike="noStrike" baseline="0" smtClean="0">
                          <a:solidFill>
                            <a:srgbClr val="007888"/>
                          </a:solidFill>
                          <a:latin typeface="Consolas" panose="020B0609020204030204" pitchFamily="49" charset="0"/>
                        </a:rPr>
                        <a:t>int </a:t>
                      </a:r>
                      <a:r>
                        <a:rPr lang="fr-FR" sz="1800" b="0" i="0" u="none" strike="noStrike" baseline="0" smtClean="0">
                          <a:solidFill>
                            <a:srgbClr val="000088"/>
                          </a:solidFill>
                          <a:latin typeface="Consolas" panose="020B0609020204030204" pitchFamily="49" charset="0"/>
                        </a:rPr>
                        <a:t>open</a:t>
                      </a:r>
                      <a:r>
                        <a:rPr lang="fr-FR" sz="1800" b="0" i="0" u="none" strike="noStrike" baseline="0" smtClean="0">
                          <a:solidFill>
                            <a:srgbClr val="000000"/>
                          </a:solidFill>
                          <a:latin typeface="Consolas" panose="020B0609020204030204" pitchFamily="49" charset="0"/>
                        </a:rPr>
                        <a:t>(</a:t>
                      </a:r>
                      <a:r>
                        <a:rPr lang="fr-FR" sz="1800" b="1" i="0" u="none" strike="noStrike" baseline="0" smtClean="0">
                          <a:solidFill>
                            <a:srgbClr val="00669A"/>
                          </a:solidFill>
                          <a:latin typeface="Consolas" panose="020B0609020204030204" pitchFamily="49" charset="0"/>
                        </a:rPr>
                        <a:t>const </a:t>
                      </a:r>
                      <a:r>
                        <a:rPr lang="fr-FR" sz="1800" b="1" i="0" u="none" strike="noStrike" baseline="0" smtClean="0">
                          <a:solidFill>
                            <a:srgbClr val="007888"/>
                          </a:solidFill>
                          <a:latin typeface="Consolas" panose="020B0609020204030204" pitchFamily="49" charset="0"/>
                        </a:rPr>
                        <a:t>char </a:t>
                      </a:r>
                      <a:r>
                        <a:rPr lang="fr-FR" sz="1800" b="0" i="0" u="none" strike="noStrike" baseline="0" smtClean="0">
                          <a:solidFill>
                            <a:srgbClr val="555555"/>
                          </a:solidFill>
                          <a:latin typeface="Consolas" panose="020B0609020204030204" pitchFamily="49" charset="0"/>
                        </a:rPr>
                        <a:t>*</a:t>
                      </a:r>
                      <a:r>
                        <a:rPr lang="fr-FR" sz="1800" b="0" i="0" u="none" strike="noStrike" baseline="0" smtClean="0">
                          <a:solidFill>
                            <a:srgbClr val="000088"/>
                          </a:solidFill>
                          <a:latin typeface="Consolas" panose="020B0609020204030204" pitchFamily="49" charset="0"/>
                        </a:rPr>
                        <a:t>name</a:t>
                      </a:r>
                      <a:r>
                        <a:rPr lang="fr-FR" sz="1800" b="0" i="0" u="none" strike="noStrike" baseline="0" smtClean="0">
                          <a:solidFill>
                            <a:srgbClr val="000000"/>
                          </a:solidFill>
                          <a:latin typeface="Consolas" panose="020B0609020204030204" pitchFamily="49" charset="0"/>
                        </a:rPr>
                        <a:t>, </a:t>
                      </a:r>
                      <a:r>
                        <a:rPr lang="fr-FR" sz="1800" b="1" i="0" u="none" strike="noStrike" baseline="0" smtClean="0">
                          <a:solidFill>
                            <a:srgbClr val="007888"/>
                          </a:solidFill>
                          <a:latin typeface="Consolas" panose="020B0609020204030204" pitchFamily="49" charset="0"/>
                        </a:rPr>
                        <a:t>int </a:t>
                      </a:r>
                      <a:r>
                        <a:rPr lang="fr-FR" sz="1800" b="0" i="0" u="none" strike="noStrike" baseline="0" smtClean="0">
                          <a:solidFill>
                            <a:srgbClr val="000088"/>
                          </a:solidFill>
                          <a:latin typeface="Consolas" panose="020B0609020204030204" pitchFamily="49" charset="0"/>
                        </a:rPr>
                        <a:t>flags</a:t>
                      </a:r>
                      <a:r>
                        <a:rPr lang="fr-FR" sz="1800" b="0" i="0" u="none" strike="noStrike" baseline="0" smtClean="0">
                          <a:solidFill>
                            <a:srgbClr val="000000"/>
                          </a:solidFill>
                          <a:latin typeface="Consolas" panose="020B0609020204030204" pitchFamily="49" charset="0"/>
                        </a:rPr>
                        <a:t>, </a:t>
                      </a:r>
                      <a:r>
                        <a:rPr lang="fr-FR" sz="1800" b="0" i="0" u="none" strike="noStrike" baseline="0" smtClean="0">
                          <a:solidFill>
                            <a:srgbClr val="000088"/>
                          </a:solidFill>
                          <a:latin typeface="Consolas" panose="020B0609020204030204" pitchFamily="49" charset="0"/>
                        </a:rPr>
                        <a:t>mode_t mode</a:t>
                      </a:r>
                      <a:r>
                        <a:rPr lang="fr-FR" sz="1800" b="0" i="0" u="none" strike="noStrike" baseline="0" smtClean="0">
                          <a:solidFill>
                            <a:srgbClr val="000000"/>
                          </a:solidFill>
                          <a:latin typeface="Consolas" panose="020B0609020204030204" pitchFamily="49" charset="0"/>
                        </a:rPr>
                        <a:t>);</a:t>
                      </a:r>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381667179"/>
                  </a:ext>
                </a:extLst>
              </a:tr>
              <a:tr h="641693">
                <a:tc>
                  <a:txBody>
                    <a:bodyPr/>
                    <a:lstStyle/>
                    <a:p>
                      <a:pPr algn="ctr"/>
                      <a:r>
                        <a:rPr lang="en-US" sz="1800" smtClean="0">
                          <a:latin typeface="Times New Roman" panose="02020603050405020304" pitchFamily="18" charset="0"/>
                          <a:cs typeface="Times New Roman" panose="02020603050405020304" pitchFamily="18" charset="0"/>
                        </a:rPr>
                        <a:t>Return</a:t>
                      </a:r>
                      <a:endParaRPr lang="en-US" sz="18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mtClean="0">
                          <a:latin typeface="Times New Roman" panose="02020603050405020304" pitchFamily="18" charset="0"/>
                          <a:cs typeface="Times New Roman" panose="02020603050405020304" pitchFamily="18" charset="0"/>
                        </a:rPr>
                        <a:t>A file descriptor, a small, nonnegative integer.</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9730116"/>
                  </a:ext>
                </a:extLst>
              </a:tr>
              <a:tr h="1261444">
                <a:tc>
                  <a:txBody>
                    <a:bodyPr/>
                    <a:lstStyle/>
                    <a:p>
                      <a:pPr algn="ctr"/>
                      <a:r>
                        <a:rPr lang="en-US" sz="1800" smtClean="0">
                          <a:latin typeface="Times New Roman" panose="02020603050405020304" pitchFamily="18" charset="0"/>
                          <a:cs typeface="Times New Roman" panose="02020603050405020304" pitchFamily="18" charset="0"/>
                        </a:rPr>
                        <a:t>Example</a:t>
                      </a:r>
                      <a:endParaRPr lang="en-US" sz="1800">
                        <a:latin typeface="Times New Roman" panose="02020603050405020304" pitchFamily="18" charset="0"/>
                        <a:cs typeface="Times New Roman" panose="02020603050405020304" pitchFamily="18" charset="0"/>
                      </a:endParaRPr>
                    </a:p>
                  </a:txBody>
                  <a:tcPr anchor="ctr"/>
                </a:tc>
                <a:tc>
                  <a:txBody>
                    <a:bodyPr/>
                    <a:lstStyle/>
                    <a:p>
                      <a:pPr algn="l"/>
                      <a:r>
                        <a:rPr lang="en-US" sz="1800" b="1" i="0" u="none" strike="noStrike" baseline="0" smtClean="0">
                          <a:solidFill>
                            <a:srgbClr val="007888"/>
                          </a:solidFill>
                          <a:latin typeface="Consolas" panose="020B0609020204030204" pitchFamily="49" charset="0"/>
                        </a:rPr>
                        <a:t>int </a:t>
                      </a:r>
                      <a:r>
                        <a:rPr lang="en-US" sz="1800" b="0" i="0" u="none" strike="noStrike" baseline="0" smtClean="0">
                          <a:solidFill>
                            <a:srgbClr val="000088"/>
                          </a:solidFill>
                          <a:latin typeface="Consolas" panose="020B0609020204030204" pitchFamily="49" charset="0"/>
                        </a:rPr>
                        <a:t>fd </a:t>
                      </a:r>
                      <a:r>
                        <a:rPr lang="en-US" sz="1800" b="0" i="0" u="none" strike="noStrike" baseline="0" smtClean="0">
                          <a:solidFill>
                            <a:srgbClr val="555555"/>
                          </a:solidFill>
                          <a:latin typeface="Consolas" panose="020B0609020204030204" pitchFamily="49" charset="0"/>
                        </a:rPr>
                        <a:t>= </a:t>
                      </a:r>
                      <a:r>
                        <a:rPr lang="en-US" sz="1800" b="0" i="0" u="none" strike="noStrike" baseline="0" smtClean="0">
                          <a:solidFill>
                            <a:srgbClr val="000088"/>
                          </a:solidFill>
                          <a:latin typeface="Consolas" panose="020B0609020204030204" pitchFamily="49" charset="0"/>
                        </a:rPr>
                        <a:t>open</a:t>
                      </a:r>
                      <a:r>
                        <a:rPr lang="en-US" sz="1800" b="0" i="0" u="none" strike="noStrike" baseline="0" smtClean="0">
                          <a:solidFill>
                            <a:srgbClr val="000000"/>
                          </a:solidFill>
                          <a:latin typeface="Consolas" panose="020B0609020204030204" pitchFamily="49" charset="0"/>
                        </a:rPr>
                        <a:t>(</a:t>
                      </a:r>
                      <a:r>
                        <a:rPr lang="en-US" sz="1800" b="0" i="0" u="none" strike="noStrike" baseline="0" smtClean="0">
                          <a:solidFill>
                            <a:srgbClr val="CD3300"/>
                          </a:solidFill>
                          <a:latin typeface="Consolas" panose="020B0609020204030204" pitchFamily="49" charset="0"/>
                        </a:rPr>
                        <a:t>"/home/kidd/madagascar"</a:t>
                      </a:r>
                      <a:r>
                        <a:rPr lang="en-US" sz="1800" b="0" i="0" u="none" strike="noStrike" baseline="0" smtClean="0">
                          <a:solidFill>
                            <a:srgbClr val="000000"/>
                          </a:solidFill>
                          <a:latin typeface="Consolas" panose="020B0609020204030204" pitchFamily="49" charset="0"/>
                        </a:rPr>
                        <a:t>, </a:t>
                      </a:r>
                      <a:r>
                        <a:rPr lang="en-US" sz="1800" b="0" i="0" u="none" strike="noStrike" baseline="0" smtClean="0">
                          <a:solidFill>
                            <a:srgbClr val="000088"/>
                          </a:solidFill>
                          <a:latin typeface="Consolas" panose="020B0609020204030204" pitchFamily="49" charset="0"/>
                        </a:rPr>
                        <a:t>O_RDONLY</a:t>
                      </a:r>
                      <a:r>
                        <a:rPr lang="en-US" sz="1800" b="0" i="0" u="none" strike="noStrike" baseline="0" smtClean="0">
                          <a:solidFill>
                            <a:srgbClr val="000000"/>
                          </a:solidFill>
                          <a:latin typeface="Consolas" panose="020B0609020204030204" pitchFamily="49" charset="0"/>
                        </a:rPr>
                        <a:t>);</a:t>
                      </a:r>
                    </a:p>
                    <a:p>
                      <a:pPr algn="l"/>
                      <a:r>
                        <a:rPr lang="en-US" sz="1800" b="0" i="0" u="none" strike="noStrike" kern="1200" baseline="0" smtClean="0">
                          <a:solidFill>
                            <a:srgbClr val="000088"/>
                          </a:solidFill>
                          <a:latin typeface="Consolas" panose="020B0609020204030204" pitchFamily="49" charset="0"/>
                          <a:ea typeface="+mn-ea"/>
                          <a:cs typeface="+mn-cs"/>
                        </a:rPr>
                        <a:t>O_RDONLY</a:t>
                      </a:r>
                      <a:r>
                        <a:rPr lang="en-US" sz="1800" smtClean="0">
                          <a:latin typeface="Consolas" panose="020B0609020204030204" pitchFamily="49" charset="0"/>
                          <a:cs typeface="Times New Roman" panose="02020603050405020304" pitchFamily="18" charset="0"/>
                        </a:rPr>
                        <a:t> : reading only.</a:t>
                      </a:r>
                    </a:p>
                    <a:p>
                      <a:pPr algn="l"/>
                      <a:r>
                        <a:rPr lang="en-US" sz="1800" b="0" i="0" u="none" strike="noStrike" kern="1200" baseline="0" smtClean="0">
                          <a:solidFill>
                            <a:srgbClr val="000088"/>
                          </a:solidFill>
                          <a:latin typeface="Consolas" panose="020B0609020204030204" pitchFamily="49" charset="0"/>
                          <a:ea typeface="+mn-ea"/>
                          <a:cs typeface="+mn-cs"/>
                        </a:rPr>
                        <a:t>O_WRONLY</a:t>
                      </a:r>
                      <a:r>
                        <a:rPr lang="en-US" sz="1800" smtClean="0">
                          <a:latin typeface="Consolas" panose="020B0609020204030204" pitchFamily="49" charset="0"/>
                          <a:cs typeface="Times New Roman" panose="02020603050405020304" pitchFamily="18" charset="0"/>
                        </a:rPr>
                        <a:t> : writing only.</a:t>
                      </a:r>
                    </a:p>
                    <a:p>
                      <a:pPr algn="l"/>
                      <a:r>
                        <a:rPr lang="en-US" sz="1800" b="0" i="0" u="none" strike="noStrike" kern="1200" baseline="0" smtClean="0">
                          <a:solidFill>
                            <a:srgbClr val="000088"/>
                          </a:solidFill>
                          <a:latin typeface="Consolas" panose="020B0609020204030204" pitchFamily="49" charset="0"/>
                          <a:ea typeface="+mn-ea"/>
                          <a:cs typeface="+mn-cs"/>
                        </a:rPr>
                        <a:t>O_RDWR </a:t>
                      </a:r>
                      <a:r>
                        <a:rPr lang="en-US" sz="1800" smtClean="0">
                          <a:latin typeface="Consolas" panose="020B0609020204030204" pitchFamily="49" charset="0"/>
                          <a:cs typeface="Times New Roman" panose="02020603050405020304" pitchFamily="18" charset="0"/>
                        </a:rPr>
                        <a:t>  : reading and writing. </a:t>
                      </a:r>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2017850550"/>
                  </a:ext>
                </a:extLst>
              </a:tr>
            </a:tbl>
          </a:graphicData>
        </a:graphic>
      </p:graphicFrame>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40440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create (p. 31)</a:t>
            </a:r>
            <a:endParaRPr lang="en-US"/>
          </a:p>
        </p:txBody>
      </p:sp>
      <p:sp>
        <p:nvSpPr>
          <p:cNvPr id="4" name="날짜 개체 틀 3"/>
          <p:cNvSpPr>
            <a:spLocks noGrp="1"/>
          </p:cNvSpPr>
          <p:nvPr>
            <p:ph type="dt" sz="half" idx="10"/>
          </p:nvPr>
        </p:nvSpPr>
        <p:spPr/>
        <p:txBody>
          <a:bodyPr/>
          <a:lstStyle/>
          <a:p>
            <a:fld id="{14E42F86-E4AA-4AEF-A6C2-A65EE4F2EC0C}"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49</a:t>
            </a:fld>
            <a:endParaRPr lang="en-US"/>
          </a:p>
        </p:txBody>
      </p:sp>
      <p:graphicFrame>
        <p:nvGraphicFramePr>
          <p:cNvPr id="8" name="내용 개체 틀 7"/>
          <p:cNvGraphicFramePr>
            <a:graphicFrameLocks noGrp="1"/>
          </p:cNvGraphicFramePr>
          <p:nvPr>
            <p:ph idx="1"/>
            <p:extLst>
              <p:ext uri="{D42A27DB-BD31-4B8C-83A1-F6EECF244321}">
                <p14:modId xmlns:p14="http://schemas.microsoft.com/office/powerpoint/2010/main" val="1398420685"/>
              </p:ext>
            </p:extLst>
          </p:nvPr>
        </p:nvGraphicFramePr>
        <p:xfrm>
          <a:off x="681038" y="1287054"/>
          <a:ext cx="8543926" cy="4869785"/>
        </p:xfrm>
        <a:graphic>
          <a:graphicData uri="http://schemas.openxmlformats.org/drawingml/2006/table">
            <a:tbl>
              <a:tblPr firstRow="1" bandRow="1">
                <a:tableStyleId>{5C22544A-7EE6-4342-B048-85BDC9FD1C3A}</a:tableStyleId>
              </a:tblPr>
              <a:tblGrid>
                <a:gridCol w="1344407">
                  <a:extLst>
                    <a:ext uri="{9D8B030D-6E8A-4147-A177-3AD203B41FA5}">
                      <a16:colId xmlns:a16="http://schemas.microsoft.com/office/drawing/2014/main" val="2913425130"/>
                    </a:ext>
                  </a:extLst>
                </a:gridCol>
                <a:gridCol w="7199519">
                  <a:extLst>
                    <a:ext uri="{9D8B030D-6E8A-4147-A177-3AD203B41FA5}">
                      <a16:colId xmlns:a16="http://schemas.microsoft.com/office/drawing/2014/main" val="3542284699"/>
                    </a:ext>
                  </a:extLst>
                </a:gridCol>
              </a:tblGrid>
              <a:tr h="473768">
                <a:tc>
                  <a:txBody>
                    <a:bodyPr/>
                    <a:lstStyle/>
                    <a:p>
                      <a:pPr algn="ctr"/>
                      <a:r>
                        <a:rPr lang="en-US" sz="1800" smtClean="0">
                          <a:latin typeface="Times New Roman" panose="02020603050405020304" pitchFamily="18" charset="0"/>
                          <a:cs typeface="Times New Roman" panose="02020603050405020304" pitchFamily="18" charset="0"/>
                        </a:rPr>
                        <a:t>Name</a:t>
                      </a:r>
                      <a:endParaRPr lang="en-US" sz="1800">
                        <a:latin typeface="Times New Roman" panose="02020603050405020304" pitchFamily="18" charset="0"/>
                        <a:cs typeface="Times New Roman" panose="02020603050405020304" pitchFamily="18" charset="0"/>
                      </a:endParaRPr>
                    </a:p>
                  </a:txBody>
                  <a:tcPr anchor="ctr"/>
                </a:tc>
                <a:tc>
                  <a:txBody>
                    <a:bodyPr/>
                    <a:lstStyle/>
                    <a:p>
                      <a:r>
                        <a:rPr lang="en-US" sz="1800" smtClean="0">
                          <a:solidFill>
                            <a:srgbClr val="FF0000"/>
                          </a:solidFill>
                          <a:latin typeface="Times New Roman" panose="02020603050405020304" pitchFamily="18" charset="0"/>
                          <a:cs typeface="Times New Roman" panose="02020603050405020304" pitchFamily="18" charset="0"/>
                        </a:rPr>
                        <a:t>creat</a:t>
                      </a:r>
                      <a:r>
                        <a:rPr lang="en-US" sz="1800" smtClean="0">
                          <a:latin typeface="Times New Roman" panose="02020603050405020304" pitchFamily="18" charset="0"/>
                          <a:cs typeface="Times New Roman" panose="02020603050405020304" pitchFamily="18" charset="0"/>
                        </a:rPr>
                        <a:t>( )</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6935867"/>
                  </a:ext>
                </a:extLst>
              </a:tr>
              <a:tr h="473768">
                <a:tc>
                  <a:txBody>
                    <a:bodyPr/>
                    <a:lstStyle/>
                    <a:p>
                      <a:pPr algn="ctr"/>
                      <a:r>
                        <a:rPr lang="en-US" sz="1800" smtClean="0">
                          <a:latin typeface="Times New Roman" panose="02020603050405020304" pitchFamily="18" charset="0"/>
                          <a:cs typeface="Times New Roman" panose="02020603050405020304" pitchFamily="18" charset="0"/>
                        </a:rPr>
                        <a:t>Desc</a:t>
                      </a:r>
                      <a:endParaRPr lang="en-US" sz="1800">
                        <a:latin typeface="Times New Roman" panose="02020603050405020304" pitchFamily="18" charset="0"/>
                        <a:cs typeface="Times New Roman" panose="02020603050405020304" pitchFamily="18" charset="0"/>
                      </a:endParaRPr>
                    </a:p>
                  </a:txBody>
                  <a:tcPr anchor="ctr"/>
                </a:tc>
                <a:tc>
                  <a:txBody>
                    <a:bodyPr/>
                    <a:lstStyle/>
                    <a:p>
                      <a:r>
                        <a:rPr lang="en-US" sz="1800" smtClean="0">
                          <a:latin typeface="Times New Roman" panose="02020603050405020304" pitchFamily="18" charset="0"/>
                          <a:cs typeface="Times New Roman" panose="02020603050405020304" pitchFamily="18" charset="0"/>
                        </a:rPr>
                        <a:t>create a new file or rewrite an existing one</a:t>
                      </a:r>
                      <a:endParaRPr lang="en-US" sz="1800" baseline="0" smtClean="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30080539"/>
                  </a:ext>
                </a:extLst>
              </a:tr>
              <a:tr h="569855">
                <a:tc>
                  <a:txBody>
                    <a:bodyPr/>
                    <a:lstStyle/>
                    <a:p>
                      <a:pPr algn="ctr"/>
                      <a:r>
                        <a:rPr lang="en-US" sz="1800" smtClean="0">
                          <a:latin typeface="Times New Roman" panose="02020603050405020304" pitchFamily="18" charset="0"/>
                          <a:cs typeface="Times New Roman" panose="02020603050405020304" pitchFamily="18" charset="0"/>
                        </a:rPr>
                        <a:t>Desc</a:t>
                      </a:r>
                      <a:endParaRPr lang="en-US" sz="18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mtClean="0">
                          <a:latin typeface="Times New Roman" panose="02020603050405020304" pitchFamily="18" charset="0"/>
                          <a:cs typeface="Times New Roman" panose="02020603050405020304" pitchFamily="18" charset="0"/>
                        </a:rPr>
                        <a:t>The function call: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smtClean="0">
                          <a:latin typeface="Times New Roman" panose="02020603050405020304" pitchFamily="18" charset="0"/>
                          <a:cs typeface="Times New Roman" panose="02020603050405020304" pitchFamily="18" charset="0"/>
                        </a:rPr>
                        <a:t>         </a:t>
                      </a:r>
                      <a:r>
                        <a:rPr lang="en-US" sz="1800" smtClean="0">
                          <a:solidFill>
                            <a:schemeClr val="accent5">
                              <a:lumMod val="75000"/>
                            </a:schemeClr>
                          </a:solidFill>
                          <a:latin typeface="Consolas" panose="020B0609020204030204" pitchFamily="49" charset="0"/>
                          <a:cs typeface="Times New Roman" panose="02020603050405020304" pitchFamily="18" charset="0"/>
                        </a:rPr>
                        <a:t>creat(path,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smtClean="0">
                          <a:latin typeface="Times New Roman" panose="02020603050405020304" pitchFamily="18" charset="0"/>
                          <a:cs typeface="Times New Roman" panose="02020603050405020304" pitchFamily="18" charset="0"/>
                        </a:rPr>
                        <a:t>shall be equivalent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smtClean="0">
                          <a:latin typeface="Times New Roman" panose="02020603050405020304" pitchFamily="18" charset="0"/>
                          <a:cs typeface="Times New Roman" panose="02020603050405020304" pitchFamily="18" charset="0"/>
                        </a:rPr>
                        <a:t>         </a:t>
                      </a:r>
                      <a:r>
                        <a:rPr lang="en-US" sz="1800" smtClean="0">
                          <a:solidFill>
                            <a:schemeClr val="accent5">
                              <a:lumMod val="75000"/>
                            </a:schemeClr>
                          </a:solidFill>
                          <a:latin typeface="Consolas" panose="020B0609020204030204" pitchFamily="49" charset="0"/>
                          <a:cs typeface="Times New Roman" panose="02020603050405020304" pitchFamily="18" charset="0"/>
                        </a:rPr>
                        <a:t>open(path, O_WRONLY|O_CREAT|O_TRUNC, mode)</a:t>
                      </a:r>
                      <a:endParaRPr lang="en-US" sz="1800">
                        <a:solidFill>
                          <a:schemeClr val="accent5">
                            <a:lumMod val="75000"/>
                          </a:schemeClr>
                        </a:solidFill>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2291797061"/>
                  </a:ext>
                </a:extLst>
              </a:tr>
              <a:tr h="838205">
                <a:tc>
                  <a:txBody>
                    <a:bodyPr/>
                    <a:lstStyle/>
                    <a:p>
                      <a:pPr algn="ctr"/>
                      <a:r>
                        <a:rPr lang="en-US" sz="1800" smtClean="0">
                          <a:latin typeface="Times New Roman" panose="02020603050405020304" pitchFamily="18" charset="0"/>
                          <a:cs typeface="Times New Roman" panose="02020603050405020304" pitchFamily="18" charset="0"/>
                        </a:rPr>
                        <a:t>Synopsis</a:t>
                      </a:r>
                      <a:endParaRPr lang="en-US" sz="1800">
                        <a:latin typeface="Times New Roman" panose="02020603050405020304" pitchFamily="18" charset="0"/>
                        <a:cs typeface="Times New Roman" panose="02020603050405020304" pitchFamily="18" charset="0"/>
                      </a:endParaRPr>
                    </a:p>
                  </a:txBody>
                  <a:tcPr anchor="ctr"/>
                </a:tc>
                <a:tc>
                  <a:txBody>
                    <a:bodyPr/>
                    <a:lstStyle/>
                    <a:p>
                      <a:pPr algn="l"/>
                      <a:r>
                        <a:rPr lang="en-US" sz="1800" b="0" i="0" u="none" strike="noStrike" baseline="0" smtClean="0">
                          <a:solidFill>
                            <a:srgbClr val="009A9A"/>
                          </a:solidFill>
                          <a:latin typeface="Consolas" panose="020B0609020204030204" pitchFamily="49" charset="0"/>
                        </a:rPr>
                        <a:t>#include &lt;sys/types.h&gt;</a:t>
                      </a:r>
                    </a:p>
                    <a:p>
                      <a:pPr algn="l"/>
                      <a:r>
                        <a:rPr lang="en-US" sz="1800" b="0" i="0" u="none" strike="noStrike" baseline="0" smtClean="0">
                          <a:solidFill>
                            <a:srgbClr val="009A9A"/>
                          </a:solidFill>
                          <a:latin typeface="Consolas" panose="020B0609020204030204" pitchFamily="49" charset="0"/>
                        </a:rPr>
                        <a:t>#include &lt;sys/stat.h&gt;</a:t>
                      </a:r>
                    </a:p>
                    <a:p>
                      <a:pPr algn="l"/>
                      <a:r>
                        <a:rPr lang="en-US" sz="1800" b="0" i="0" u="none" strike="noStrike" baseline="0" smtClean="0">
                          <a:solidFill>
                            <a:srgbClr val="009A9A"/>
                          </a:solidFill>
                          <a:latin typeface="Consolas" panose="020B0609020204030204" pitchFamily="49" charset="0"/>
                        </a:rPr>
                        <a:t>#include &lt;fcntl.h&gt;</a:t>
                      </a:r>
                    </a:p>
                    <a:p>
                      <a:pPr algn="l"/>
                      <a:r>
                        <a:rPr lang="fr-FR" sz="1800" b="1" i="0" u="none" strike="noStrike" baseline="0" smtClean="0">
                          <a:solidFill>
                            <a:srgbClr val="007888"/>
                          </a:solidFill>
                          <a:latin typeface="Consolas" panose="020B0609020204030204" pitchFamily="49" charset="0"/>
                        </a:rPr>
                        <a:t>int </a:t>
                      </a:r>
                      <a:r>
                        <a:rPr lang="fr-FR" sz="1800" b="0" i="0" u="none" strike="noStrike" baseline="0" smtClean="0">
                          <a:solidFill>
                            <a:srgbClr val="000088"/>
                          </a:solidFill>
                          <a:latin typeface="Consolas" panose="020B0609020204030204" pitchFamily="49" charset="0"/>
                        </a:rPr>
                        <a:t>creat</a:t>
                      </a:r>
                      <a:r>
                        <a:rPr lang="fr-FR" sz="1800" b="0" i="0" u="none" strike="noStrike" baseline="0" smtClean="0">
                          <a:solidFill>
                            <a:srgbClr val="000000"/>
                          </a:solidFill>
                          <a:latin typeface="Consolas" panose="020B0609020204030204" pitchFamily="49" charset="0"/>
                        </a:rPr>
                        <a:t>(</a:t>
                      </a:r>
                      <a:r>
                        <a:rPr lang="fr-FR" sz="1800" b="1" i="0" u="none" strike="noStrike" baseline="0" smtClean="0">
                          <a:solidFill>
                            <a:srgbClr val="00669A"/>
                          </a:solidFill>
                          <a:latin typeface="Consolas" panose="020B0609020204030204" pitchFamily="49" charset="0"/>
                        </a:rPr>
                        <a:t>const </a:t>
                      </a:r>
                      <a:r>
                        <a:rPr lang="fr-FR" sz="1800" b="1" i="0" u="none" strike="noStrike" baseline="0" smtClean="0">
                          <a:solidFill>
                            <a:srgbClr val="007888"/>
                          </a:solidFill>
                          <a:latin typeface="Consolas" panose="020B0609020204030204" pitchFamily="49" charset="0"/>
                        </a:rPr>
                        <a:t>char </a:t>
                      </a:r>
                      <a:r>
                        <a:rPr lang="fr-FR" sz="1800" b="0" i="0" u="none" strike="noStrike" baseline="0" smtClean="0">
                          <a:solidFill>
                            <a:srgbClr val="555555"/>
                          </a:solidFill>
                          <a:latin typeface="Consolas" panose="020B0609020204030204" pitchFamily="49" charset="0"/>
                        </a:rPr>
                        <a:t>*</a:t>
                      </a:r>
                      <a:r>
                        <a:rPr lang="fr-FR" sz="1800" b="0" i="0" u="none" strike="noStrike" baseline="0" smtClean="0">
                          <a:solidFill>
                            <a:srgbClr val="000088"/>
                          </a:solidFill>
                          <a:latin typeface="Consolas" panose="020B0609020204030204" pitchFamily="49" charset="0"/>
                        </a:rPr>
                        <a:t>name</a:t>
                      </a:r>
                      <a:r>
                        <a:rPr lang="fr-FR" sz="1800" b="0" i="0" u="none" strike="noStrike" baseline="0" smtClean="0">
                          <a:solidFill>
                            <a:srgbClr val="000000"/>
                          </a:solidFill>
                          <a:latin typeface="Consolas" panose="020B0609020204030204" pitchFamily="49" charset="0"/>
                        </a:rPr>
                        <a:t> </a:t>
                      </a:r>
                      <a:r>
                        <a:rPr lang="fr-FR" sz="1800" b="0" i="0" u="none" strike="noStrike" baseline="0" smtClean="0">
                          <a:solidFill>
                            <a:srgbClr val="000088"/>
                          </a:solidFill>
                          <a:latin typeface="Consolas" panose="020B0609020204030204" pitchFamily="49" charset="0"/>
                        </a:rPr>
                        <a:t>mode_t mode</a:t>
                      </a:r>
                      <a:r>
                        <a:rPr lang="fr-FR" sz="1800" b="0" i="0" u="none" strike="noStrike" baseline="0" smtClean="0">
                          <a:solidFill>
                            <a:srgbClr val="000000"/>
                          </a:solidFill>
                          <a:latin typeface="Consolas" panose="020B0609020204030204" pitchFamily="49" charset="0"/>
                        </a:rPr>
                        <a:t>);</a:t>
                      </a:r>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381667179"/>
                  </a:ext>
                </a:extLst>
              </a:tr>
              <a:tr h="630409">
                <a:tc>
                  <a:txBody>
                    <a:bodyPr/>
                    <a:lstStyle/>
                    <a:p>
                      <a:pPr algn="ctr"/>
                      <a:r>
                        <a:rPr lang="en-US" sz="1800" smtClean="0">
                          <a:latin typeface="Times New Roman" panose="02020603050405020304" pitchFamily="18" charset="0"/>
                          <a:cs typeface="Times New Roman" panose="02020603050405020304" pitchFamily="18" charset="0"/>
                        </a:rPr>
                        <a:t>Return</a:t>
                      </a:r>
                      <a:endParaRPr lang="en-US" sz="18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mtClean="0">
                          <a:latin typeface="Times New Roman" panose="02020603050405020304" pitchFamily="18" charset="0"/>
                          <a:cs typeface="Times New Roman" panose="02020603050405020304" pitchFamily="18" charset="0"/>
                        </a:rPr>
                        <a:t>A file descriptor, a small, nonnegative integer.</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9730116"/>
                  </a:ext>
                </a:extLst>
              </a:tr>
              <a:tr h="473768">
                <a:tc>
                  <a:txBody>
                    <a:bodyPr/>
                    <a:lstStyle/>
                    <a:p>
                      <a:pPr algn="ctr"/>
                      <a:r>
                        <a:rPr lang="en-US" sz="1800" smtClean="0">
                          <a:latin typeface="Times New Roman" panose="02020603050405020304" pitchFamily="18" charset="0"/>
                          <a:cs typeface="Times New Roman" panose="02020603050405020304" pitchFamily="18" charset="0"/>
                        </a:rPr>
                        <a:t>Example</a:t>
                      </a:r>
                      <a:endParaRPr lang="en-US" sz="1800">
                        <a:latin typeface="Times New Roman" panose="02020603050405020304" pitchFamily="18" charset="0"/>
                        <a:cs typeface="Times New Roman" panose="02020603050405020304" pitchFamily="18" charset="0"/>
                      </a:endParaRPr>
                    </a:p>
                  </a:txBody>
                  <a:tcPr anchor="ctr"/>
                </a:tc>
                <a:tc>
                  <a:txBody>
                    <a:bodyPr/>
                    <a:lstStyle/>
                    <a:p>
                      <a:pPr algn="l"/>
                      <a:r>
                        <a:rPr lang="en-US" sz="1800" b="1" i="0" u="none" strike="noStrike" baseline="0" smtClean="0">
                          <a:solidFill>
                            <a:srgbClr val="007888"/>
                          </a:solidFill>
                          <a:latin typeface="Consolas" panose="020B0609020204030204" pitchFamily="49" charset="0"/>
                        </a:rPr>
                        <a:t>int </a:t>
                      </a:r>
                      <a:r>
                        <a:rPr lang="en-US" sz="1800" b="0" i="0" u="none" strike="noStrike" baseline="0" smtClean="0">
                          <a:solidFill>
                            <a:srgbClr val="000088"/>
                          </a:solidFill>
                          <a:latin typeface="Consolas" panose="020B0609020204030204" pitchFamily="49" charset="0"/>
                        </a:rPr>
                        <a:t>fd </a:t>
                      </a:r>
                      <a:r>
                        <a:rPr lang="en-US" sz="1800" b="0" i="0" u="none" strike="noStrike" baseline="0" smtClean="0">
                          <a:solidFill>
                            <a:srgbClr val="555555"/>
                          </a:solidFill>
                          <a:latin typeface="Consolas" panose="020B0609020204030204" pitchFamily="49" charset="0"/>
                        </a:rPr>
                        <a:t>= </a:t>
                      </a:r>
                      <a:r>
                        <a:rPr lang="en-US" sz="1800" b="0" i="0" u="none" strike="noStrike" baseline="0" smtClean="0">
                          <a:solidFill>
                            <a:srgbClr val="000088"/>
                          </a:solidFill>
                          <a:latin typeface="Consolas" panose="020B0609020204030204" pitchFamily="49" charset="0"/>
                        </a:rPr>
                        <a:t>creat</a:t>
                      </a:r>
                      <a:r>
                        <a:rPr lang="en-US" sz="1800" b="0" i="0" u="none" strike="noStrike" baseline="0" smtClean="0">
                          <a:solidFill>
                            <a:srgbClr val="000000"/>
                          </a:solidFill>
                          <a:latin typeface="Consolas" panose="020B0609020204030204" pitchFamily="49" charset="0"/>
                        </a:rPr>
                        <a:t>(</a:t>
                      </a:r>
                      <a:r>
                        <a:rPr lang="en-US" sz="1800" b="0" i="0" u="none" strike="noStrike" baseline="0" smtClean="0">
                          <a:solidFill>
                            <a:srgbClr val="000088"/>
                          </a:solidFill>
                          <a:latin typeface="Consolas" panose="020B0609020204030204" pitchFamily="49" charset="0"/>
                        </a:rPr>
                        <a:t> filename, </a:t>
                      </a:r>
                      <a:r>
                        <a:rPr lang="en-US" sz="1800" b="0" i="0" u="none" strike="noStrike" baseline="0" smtClean="0">
                          <a:solidFill>
                            <a:srgbClr val="CD3300"/>
                          </a:solidFill>
                          <a:latin typeface="Consolas" panose="020B0609020204030204" pitchFamily="49" charset="0"/>
                        </a:rPr>
                        <a:t>0644</a:t>
                      </a:r>
                      <a:r>
                        <a:rPr lang="en-US" sz="1800" b="0" i="0" u="none" strike="noStrike" baseline="0" smtClean="0">
                          <a:solidFill>
                            <a:srgbClr val="000000"/>
                          </a:solidFill>
                          <a:latin typeface="Consolas" panose="020B0609020204030204" pitchFamily="49" charset="0"/>
                        </a:rPr>
                        <a:t> );</a:t>
                      </a:r>
                    </a:p>
                    <a:p>
                      <a:pPr algn="l"/>
                      <a:r>
                        <a:rPr lang="en-US" sz="1800" b="1" i="0" u="none" strike="noStrike" baseline="0" smtClean="0">
                          <a:solidFill>
                            <a:srgbClr val="00669A"/>
                          </a:solidFill>
                          <a:latin typeface="Consolas" panose="020B0609020204030204" pitchFamily="49" charset="0"/>
                        </a:rPr>
                        <a:t>if </a:t>
                      </a:r>
                      <a:r>
                        <a:rPr lang="en-US" sz="1800" b="0" i="0" u="none" strike="noStrike" baseline="0" smtClean="0">
                          <a:solidFill>
                            <a:srgbClr val="000000"/>
                          </a:solidFill>
                          <a:latin typeface="Consolas" panose="020B0609020204030204" pitchFamily="49" charset="0"/>
                        </a:rPr>
                        <a:t>(</a:t>
                      </a:r>
                      <a:r>
                        <a:rPr lang="en-US" sz="1800" b="0" i="0" u="none" strike="noStrike" baseline="0" smtClean="0">
                          <a:solidFill>
                            <a:srgbClr val="000089"/>
                          </a:solidFill>
                          <a:latin typeface="Consolas" panose="020B0609020204030204" pitchFamily="49" charset="0"/>
                        </a:rPr>
                        <a:t>fd </a:t>
                      </a:r>
                      <a:r>
                        <a:rPr lang="en-US" sz="1800" b="0" i="0" u="none" strike="noStrike" baseline="0" smtClean="0">
                          <a:solidFill>
                            <a:srgbClr val="555555"/>
                          </a:solidFill>
                          <a:latin typeface="Consolas" panose="020B0609020204030204" pitchFamily="49" charset="0"/>
                        </a:rPr>
                        <a:t>== </a:t>
                      </a:r>
                      <a:r>
                        <a:rPr lang="en-US" sz="1800" b="0" i="0" u="none" strike="noStrike" baseline="0" smtClean="0">
                          <a:solidFill>
                            <a:srgbClr val="AB0000"/>
                          </a:solidFill>
                          <a:latin typeface="Consolas" panose="020B0609020204030204" pitchFamily="49" charset="0"/>
                        </a:rPr>
                        <a:t>−</a:t>
                      </a:r>
                      <a:r>
                        <a:rPr lang="en-US" sz="1800" b="0" i="0" u="none" strike="noStrike" baseline="0" smtClean="0">
                          <a:solidFill>
                            <a:srgbClr val="FF6600"/>
                          </a:solidFill>
                          <a:latin typeface="Consolas" panose="020B0609020204030204" pitchFamily="49" charset="0"/>
                        </a:rPr>
                        <a:t>1</a:t>
                      </a:r>
                      <a:r>
                        <a:rPr lang="en-US" sz="1800" b="0" i="0" u="none" strike="noStrike" baseline="0" smtClean="0">
                          <a:solidFill>
                            <a:srgbClr val="000000"/>
                          </a:solidFill>
                          <a:latin typeface="Consolas" panose="020B0609020204030204" pitchFamily="49" charset="0"/>
                        </a:rPr>
                        <a:t>)</a:t>
                      </a:r>
                    </a:p>
                    <a:p>
                      <a:pPr algn="l"/>
                      <a:r>
                        <a:rPr lang="en-US" sz="1800" b="0" i="1" u="none" strike="noStrike" baseline="0" smtClean="0">
                          <a:solidFill>
                            <a:srgbClr val="35586C"/>
                          </a:solidFill>
                          <a:latin typeface="Consolas" panose="020B0609020204030204" pitchFamily="49" charset="0"/>
                        </a:rPr>
                        <a:t>    /* error */</a:t>
                      </a:r>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2017850550"/>
                  </a:ext>
                </a:extLst>
              </a:tr>
            </a:tbl>
          </a:graphicData>
        </a:graphic>
      </p:graphicFrame>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1677269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Git Usage</a:t>
            </a:r>
            <a:endParaRPr lang="en-US"/>
          </a:p>
        </p:txBody>
      </p:sp>
      <p:sp>
        <p:nvSpPr>
          <p:cNvPr id="3" name="내용 개체 틀 2"/>
          <p:cNvSpPr>
            <a:spLocks noGrp="1"/>
          </p:cNvSpPr>
          <p:nvPr>
            <p:ph idx="1"/>
          </p:nvPr>
        </p:nvSpPr>
        <p:spPr>
          <a:xfrm>
            <a:off x="681038" y="1255271"/>
            <a:ext cx="8924875" cy="4921692"/>
          </a:xfrm>
        </p:spPr>
        <p:txBody>
          <a:bodyPr>
            <a:noAutofit/>
          </a:bodyPr>
          <a:lstStyle/>
          <a:p>
            <a:pPr>
              <a:lnSpc>
                <a:spcPct val="100000"/>
              </a:lnSpc>
            </a:pPr>
            <a:r>
              <a:rPr lang="en-US" dirty="0" err="1" smtClean="0"/>
              <a:t>Git</a:t>
            </a:r>
            <a:r>
              <a:rPr lang="en-US" dirty="0" smtClean="0"/>
              <a:t> Repository Clone</a:t>
            </a:r>
            <a:endParaRPr lang="en-US" dirty="0" smtClean="0">
              <a:latin typeface="+mn-lt"/>
            </a:endParaRPr>
          </a:p>
          <a:p>
            <a:pPr marL="457200" lvl="1" indent="0">
              <a:lnSpc>
                <a:spcPct val="100000"/>
              </a:lnSpc>
              <a:buNone/>
            </a:pPr>
            <a:r>
              <a:rPr lang="en-US" dirty="0" smtClean="0">
                <a:latin typeface="+mn-lt"/>
              </a:rPr>
              <a:t>$ </a:t>
            </a:r>
            <a:r>
              <a:rPr lang="en-US" dirty="0" err="1">
                <a:latin typeface="Traveling _Typewriter" panose="02000506000000020004" pitchFamily="2" charset="0"/>
              </a:rPr>
              <a:t>git</a:t>
            </a:r>
            <a:r>
              <a:rPr lang="en-US" dirty="0">
                <a:latin typeface="Traveling _Typewriter" panose="02000506000000020004" pitchFamily="2" charset="0"/>
              </a:rPr>
              <a:t> clone https://</a:t>
            </a:r>
            <a:r>
              <a:rPr lang="en-US" dirty="0" smtClean="0">
                <a:latin typeface="Traveling _Typewriter" panose="02000506000000020004" pitchFamily="2" charset="0"/>
              </a:rPr>
              <a:t>github.com/sunabove/lec_100_linux.git</a:t>
            </a:r>
            <a:endParaRPr lang="en-US" dirty="0" smtClean="0">
              <a:latin typeface="+mn-lt"/>
            </a:endParaRPr>
          </a:p>
          <a:p>
            <a:pPr>
              <a:lnSpc>
                <a:spcPct val="100000"/>
              </a:lnSpc>
            </a:pPr>
            <a:r>
              <a:rPr lang="en-US" dirty="0" err="1" smtClean="0"/>
              <a:t>Git</a:t>
            </a:r>
            <a:r>
              <a:rPr lang="en-US" dirty="0" smtClean="0"/>
              <a:t> pull :</a:t>
            </a:r>
            <a:r>
              <a:rPr lang="en-US" dirty="0" smtClean="0">
                <a:latin typeface="+mn-lt"/>
              </a:rPr>
              <a:t> </a:t>
            </a:r>
            <a:r>
              <a:rPr lang="ko-KR" altLang="en-US" dirty="0" smtClean="0">
                <a:latin typeface="+mn-lt"/>
              </a:rPr>
              <a:t>서버 내용을 로컬 폴더로 동기화 함</a:t>
            </a:r>
            <a:r>
              <a:rPr lang="en-US" altLang="ko-KR" dirty="0" smtClean="0">
                <a:latin typeface="+mn-lt"/>
              </a:rPr>
              <a:t>.</a:t>
            </a:r>
            <a:endParaRPr lang="en-US" dirty="0" smtClean="0">
              <a:latin typeface="Calibri" panose="020F0502020204030204"/>
            </a:endParaRPr>
          </a:p>
          <a:p>
            <a:pPr marL="457200" lvl="1" indent="0">
              <a:lnSpc>
                <a:spcPct val="100000"/>
              </a:lnSpc>
              <a:buNone/>
            </a:pPr>
            <a:r>
              <a:rPr lang="en-US" dirty="0" smtClean="0">
                <a:latin typeface="Calibri" panose="020F0502020204030204"/>
              </a:rPr>
              <a:t>$ </a:t>
            </a:r>
            <a:r>
              <a:rPr lang="en-US" dirty="0">
                <a:latin typeface="Traveling _Typewriter" panose="02000506000000020004" pitchFamily="2" charset="0"/>
              </a:rPr>
              <a:t>cd lec_100_linux</a:t>
            </a:r>
          </a:p>
          <a:p>
            <a:pPr marL="457200" lvl="1" indent="0">
              <a:lnSpc>
                <a:spcPct val="100000"/>
              </a:lnSpc>
              <a:buNone/>
            </a:pPr>
            <a:r>
              <a:rPr lang="en-US" dirty="0" smtClean="0">
                <a:latin typeface="Calibri" panose="020F0502020204030204"/>
              </a:rPr>
              <a:t>$ </a:t>
            </a:r>
            <a:r>
              <a:rPr lang="en-US" dirty="0" err="1" smtClean="0">
                <a:latin typeface="Traveling _Typewriter" panose="02000506000000020004" pitchFamily="2" charset="0"/>
              </a:rPr>
              <a:t>git</a:t>
            </a:r>
            <a:r>
              <a:rPr lang="en-US" dirty="0" smtClean="0">
                <a:latin typeface="Traveling _Typewriter" panose="02000506000000020004" pitchFamily="2" charset="0"/>
              </a:rPr>
              <a:t> pull</a:t>
            </a:r>
            <a:endParaRPr lang="en-US" dirty="0">
              <a:latin typeface="Traveling _Typewriter" panose="02000506000000020004" pitchFamily="2" charset="0"/>
            </a:endParaRPr>
          </a:p>
          <a:p>
            <a:pPr>
              <a:lnSpc>
                <a:spcPct val="100000"/>
              </a:lnSpc>
            </a:pPr>
            <a:r>
              <a:rPr lang="en-US" dirty="0" err="1"/>
              <a:t>Git</a:t>
            </a:r>
            <a:r>
              <a:rPr lang="en-US" dirty="0"/>
              <a:t> </a:t>
            </a:r>
            <a:r>
              <a:rPr lang="en-US" dirty="0" smtClean="0"/>
              <a:t>file </a:t>
            </a:r>
            <a:r>
              <a:rPr lang="ko-KR" altLang="en-US" dirty="0" smtClean="0"/>
              <a:t>초기화</a:t>
            </a:r>
            <a:r>
              <a:rPr lang="en-US" altLang="ko-KR" dirty="0" smtClean="0"/>
              <a:t> : </a:t>
            </a:r>
            <a:r>
              <a:rPr lang="en-US" altLang="ko-KR" dirty="0" err="1" smtClean="0"/>
              <a:t>git</a:t>
            </a:r>
            <a:r>
              <a:rPr lang="en-US" altLang="ko-KR" dirty="0" smtClean="0"/>
              <a:t> pull </a:t>
            </a:r>
            <a:r>
              <a:rPr lang="ko-KR" altLang="en-US" dirty="0" smtClean="0"/>
              <a:t>에러 발생시</a:t>
            </a:r>
            <a:endParaRPr lang="en-US" dirty="0" smtClean="0">
              <a:latin typeface="Calibri" panose="020F0502020204030204"/>
            </a:endParaRPr>
          </a:p>
          <a:p>
            <a:pPr marL="457200" lvl="1" indent="0">
              <a:lnSpc>
                <a:spcPct val="100000"/>
              </a:lnSpc>
              <a:buNone/>
            </a:pPr>
            <a:r>
              <a:rPr lang="en-US" dirty="0" smtClean="0">
                <a:latin typeface="Calibri" panose="020F0502020204030204"/>
              </a:rPr>
              <a:t>$ </a:t>
            </a:r>
            <a:r>
              <a:rPr lang="en-US" dirty="0" err="1" smtClean="0">
                <a:latin typeface="Traveling _Typewriter" panose="02000506000000020004" pitchFamily="2" charset="0"/>
              </a:rPr>
              <a:t>git</a:t>
            </a:r>
            <a:r>
              <a:rPr lang="en-US" dirty="0" smtClean="0">
                <a:latin typeface="Traveling _Typewriter" panose="02000506000000020004" pitchFamily="2" charset="0"/>
              </a:rPr>
              <a:t> reset --hard HEAD</a:t>
            </a:r>
            <a:endParaRPr lang="en-US" dirty="0" smtClean="0">
              <a:latin typeface="Consolas" panose="020B0609020204030204" pitchFamily="49" charset="0"/>
            </a:endParaRPr>
          </a:p>
          <a:p>
            <a:pPr>
              <a:lnSpc>
                <a:spcPct val="100000"/>
              </a:lnSpc>
            </a:pPr>
            <a:r>
              <a:rPr lang="en-US" dirty="0" err="1" smtClean="0">
                <a:latin typeface="Consolas" panose="020B0609020204030204" pitchFamily="49" charset="0"/>
              </a:rPr>
              <a:t>Git</a:t>
            </a:r>
            <a:r>
              <a:rPr lang="en-US" dirty="0" smtClean="0">
                <a:latin typeface="Consolas" panose="020B0609020204030204" pitchFamily="49" charset="0"/>
              </a:rPr>
              <a:t> </a:t>
            </a:r>
            <a:r>
              <a:rPr lang="ko-KR" altLang="en-US" dirty="0" smtClean="0">
                <a:latin typeface="Consolas" panose="020B0609020204030204" pitchFamily="49" charset="0"/>
              </a:rPr>
              <a:t>아이디</a:t>
            </a:r>
            <a:r>
              <a:rPr lang="en-US" altLang="ko-KR" dirty="0" smtClean="0">
                <a:latin typeface="Consolas" panose="020B0609020204030204" pitchFamily="49" charset="0"/>
              </a:rPr>
              <a:t>/</a:t>
            </a:r>
            <a:r>
              <a:rPr lang="ko-KR" altLang="en-US" dirty="0" smtClean="0">
                <a:latin typeface="Consolas" panose="020B0609020204030204" pitchFamily="49" charset="0"/>
              </a:rPr>
              <a:t>암호 저장</a:t>
            </a:r>
            <a:endParaRPr lang="en-US" altLang="ko-KR" dirty="0" smtClean="0">
              <a:latin typeface="Consolas" panose="020B0609020204030204" pitchFamily="49" charset="0"/>
            </a:endParaRPr>
          </a:p>
          <a:p>
            <a:pPr marL="457200" lvl="1" indent="0">
              <a:lnSpc>
                <a:spcPct val="100000"/>
              </a:lnSpc>
              <a:buNone/>
            </a:pPr>
            <a:r>
              <a:rPr lang="en-US" dirty="0" smtClean="0">
                <a:latin typeface="Consolas" panose="020B0609020204030204" pitchFamily="49" charset="0"/>
              </a:rPr>
              <a:t>$ </a:t>
            </a:r>
            <a:r>
              <a:rPr lang="en-US" altLang="en-US" dirty="0" err="1" smtClean="0">
                <a:latin typeface="Traveling _Typewriter" panose="02000506000000020004" pitchFamily="2" charset="0"/>
              </a:rPr>
              <a:t>git</a:t>
            </a:r>
            <a:r>
              <a:rPr lang="en-US" altLang="en-US" dirty="0" smtClean="0">
                <a:latin typeface="Traveling _Typewriter" panose="02000506000000020004" pitchFamily="2" charset="0"/>
              </a:rPr>
              <a:t> </a:t>
            </a:r>
            <a:r>
              <a:rPr lang="en-US" altLang="en-US" dirty="0" err="1">
                <a:latin typeface="Traveling _Typewriter" panose="02000506000000020004" pitchFamily="2" charset="0"/>
              </a:rPr>
              <a:t>config</a:t>
            </a:r>
            <a:r>
              <a:rPr lang="en-US" altLang="en-US" dirty="0">
                <a:latin typeface="Traveling _Typewriter" panose="02000506000000020004" pitchFamily="2" charset="0"/>
              </a:rPr>
              <a:t> </a:t>
            </a:r>
            <a:r>
              <a:rPr lang="en-US" altLang="en-US" dirty="0" err="1">
                <a:latin typeface="Traveling _Typewriter" panose="02000506000000020004" pitchFamily="2" charset="0"/>
              </a:rPr>
              <a:t>credential.helper</a:t>
            </a:r>
            <a:r>
              <a:rPr lang="en-US" altLang="en-US" dirty="0">
                <a:latin typeface="Traveling _Typewriter" panose="02000506000000020004" pitchFamily="2" charset="0"/>
              </a:rPr>
              <a:t> store </a:t>
            </a:r>
          </a:p>
          <a:p>
            <a:pPr lvl="1">
              <a:lnSpc>
                <a:spcPct val="100000"/>
              </a:lnSpc>
            </a:pPr>
            <a:endParaRPr lang="en-US" dirty="0">
              <a:latin typeface="Consolas" panose="020B0609020204030204" pitchFamily="49" charset="0"/>
            </a:endParaRPr>
          </a:p>
          <a:p>
            <a:pPr>
              <a:lnSpc>
                <a:spcPct val="100000"/>
              </a:lnSpc>
            </a:pPr>
            <a:endParaRPr lang="en-US" dirty="0" smtClean="0">
              <a:latin typeface="Traveling _Typewriter" panose="02000506000000020004" pitchFamily="2" charset="0"/>
            </a:endParaRPr>
          </a:p>
          <a:p>
            <a:pPr lvl="1">
              <a:lnSpc>
                <a:spcPct val="100000"/>
              </a:lnSpc>
            </a:pPr>
            <a:endParaRPr lang="en-US" dirty="0">
              <a:latin typeface="+mn-lt"/>
            </a:endParaRPr>
          </a:p>
        </p:txBody>
      </p:sp>
      <p:sp>
        <p:nvSpPr>
          <p:cNvPr id="4" name="날짜 개체 틀 3"/>
          <p:cNvSpPr>
            <a:spLocks noGrp="1"/>
          </p:cNvSpPr>
          <p:nvPr>
            <p:ph type="dt" sz="half" idx="10"/>
          </p:nvPr>
        </p:nvSpPr>
        <p:spPr/>
        <p:txBody>
          <a:bodyPr/>
          <a:lstStyle/>
          <a:p>
            <a:fld id="{B2565F71-FCC7-4A97-98F7-5976512292AB}"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7259235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read (p. 32)</a:t>
            </a:r>
            <a:endParaRPr lang="en-US"/>
          </a:p>
        </p:txBody>
      </p:sp>
      <p:sp>
        <p:nvSpPr>
          <p:cNvPr id="4" name="날짜 개체 틀 3"/>
          <p:cNvSpPr>
            <a:spLocks noGrp="1"/>
          </p:cNvSpPr>
          <p:nvPr>
            <p:ph type="dt" sz="half" idx="10"/>
          </p:nvPr>
        </p:nvSpPr>
        <p:spPr/>
        <p:txBody>
          <a:bodyPr/>
          <a:lstStyle/>
          <a:p>
            <a:fld id="{5B815E3E-4333-4303-B64B-E3BB961B49E1}"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50</a:t>
            </a:fld>
            <a:endParaRPr lang="en-US"/>
          </a:p>
        </p:txBody>
      </p:sp>
      <p:graphicFrame>
        <p:nvGraphicFramePr>
          <p:cNvPr id="8" name="내용 개체 틀 7"/>
          <p:cNvGraphicFramePr>
            <a:graphicFrameLocks noGrp="1"/>
          </p:cNvGraphicFramePr>
          <p:nvPr>
            <p:ph idx="1"/>
            <p:extLst>
              <p:ext uri="{D42A27DB-BD31-4B8C-83A1-F6EECF244321}">
                <p14:modId xmlns:p14="http://schemas.microsoft.com/office/powerpoint/2010/main" val="2690059816"/>
              </p:ext>
            </p:extLst>
          </p:nvPr>
        </p:nvGraphicFramePr>
        <p:xfrm>
          <a:off x="681038" y="1255712"/>
          <a:ext cx="8543926" cy="4984808"/>
        </p:xfrm>
        <a:graphic>
          <a:graphicData uri="http://schemas.openxmlformats.org/drawingml/2006/table">
            <a:tbl>
              <a:tblPr firstRow="1" bandRow="1">
                <a:tableStyleId>{5C22544A-7EE6-4342-B048-85BDC9FD1C3A}</a:tableStyleId>
              </a:tblPr>
              <a:tblGrid>
                <a:gridCol w="985837">
                  <a:extLst>
                    <a:ext uri="{9D8B030D-6E8A-4147-A177-3AD203B41FA5}">
                      <a16:colId xmlns:a16="http://schemas.microsoft.com/office/drawing/2014/main" val="2913425130"/>
                    </a:ext>
                  </a:extLst>
                </a:gridCol>
                <a:gridCol w="7558089">
                  <a:extLst>
                    <a:ext uri="{9D8B030D-6E8A-4147-A177-3AD203B41FA5}">
                      <a16:colId xmlns:a16="http://schemas.microsoft.com/office/drawing/2014/main" val="3542284699"/>
                    </a:ext>
                  </a:extLst>
                </a:gridCol>
              </a:tblGrid>
              <a:tr h="287338">
                <a:tc>
                  <a:txBody>
                    <a:bodyPr/>
                    <a:lstStyle/>
                    <a:p>
                      <a:pPr algn="ctr"/>
                      <a:r>
                        <a:rPr lang="en-US" sz="1800" smtClean="0">
                          <a:latin typeface="Times New Roman" panose="02020603050405020304" pitchFamily="18" charset="0"/>
                          <a:cs typeface="Times New Roman" panose="02020603050405020304" pitchFamily="18" charset="0"/>
                        </a:rPr>
                        <a:t>Name</a:t>
                      </a:r>
                      <a:endParaRPr lang="en-US" sz="1800">
                        <a:latin typeface="Times New Roman" panose="02020603050405020304" pitchFamily="18" charset="0"/>
                        <a:cs typeface="Times New Roman" panose="02020603050405020304" pitchFamily="18" charset="0"/>
                      </a:endParaRPr>
                    </a:p>
                  </a:txBody>
                  <a:tcPr anchor="ctr"/>
                </a:tc>
                <a:tc>
                  <a:txBody>
                    <a:bodyPr/>
                    <a:lstStyle/>
                    <a:p>
                      <a:r>
                        <a:rPr lang="en-US" sz="2000" smtClean="0">
                          <a:solidFill>
                            <a:schemeClr val="bg1"/>
                          </a:solidFill>
                          <a:latin typeface="Times New Roman" panose="02020603050405020304" pitchFamily="18" charset="0"/>
                          <a:cs typeface="Times New Roman" panose="02020603050405020304" pitchFamily="18" charset="0"/>
                        </a:rPr>
                        <a:t>read</a:t>
                      </a:r>
                      <a:r>
                        <a:rPr lang="en-US" sz="1800" smtClean="0">
                          <a:latin typeface="Times New Roman" panose="02020603050405020304" pitchFamily="18" charset="0"/>
                          <a:cs typeface="Times New Roman" panose="02020603050405020304" pitchFamily="18" charset="0"/>
                        </a:rPr>
                        <a:t>( )</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6935867"/>
                  </a:ext>
                </a:extLst>
              </a:tr>
              <a:tr h="291148">
                <a:tc>
                  <a:txBody>
                    <a:bodyPr/>
                    <a:lstStyle/>
                    <a:p>
                      <a:pPr algn="ctr"/>
                      <a:r>
                        <a:rPr lang="en-US" sz="1400" smtClean="0">
                          <a:latin typeface="Times New Roman" panose="02020603050405020304" pitchFamily="18" charset="0"/>
                          <a:cs typeface="Times New Roman" panose="02020603050405020304" pitchFamily="18" charset="0"/>
                        </a:rPr>
                        <a:t>Desc</a:t>
                      </a:r>
                      <a:endParaRPr lang="en-US" sz="1400">
                        <a:latin typeface="Times New Roman" panose="02020603050405020304" pitchFamily="18" charset="0"/>
                        <a:cs typeface="Times New Roman" panose="02020603050405020304" pitchFamily="18" charset="0"/>
                      </a:endParaRPr>
                    </a:p>
                  </a:txBody>
                  <a:tcPr anchor="ctr"/>
                </a:tc>
                <a:tc>
                  <a:txBody>
                    <a:bodyPr/>
                    <a:lstStyle/>
                    <a:p>
                      <a:r>
                        <a:rPr lang="en-US" sz="1800" b="1" kern="1200" smtClean="0">
                          <a:solidFill>
                            <a:schemeClr val="dk1"/>
                          </a:solidFill>
                          <a:effectLst/>
                          <a:latin typeface="+mn-lt"/>
                          <a:ea typeface="+mn-ea"/>
                          <a:cs typeface="+mn-cs"/>
                        </a:rPr>
                        <a:t>read</a:t>
                      </a:r>
                      <a:r>
                        <a:rPr lang="en-US" smtClean="0"/>
                        <a:t>() attempts to read up to </a:t>
                      </a:r>
                      <a:r>
                        <a:rPr lang="en-US" sz="1800" i="1" kern="1200" smtClean="0">
                          <a:solidFill>
                            <a:schemeClr val="dk1"/>
                          </a:solidFill>
                          <a:effectLst/>
                          <a:latin typeface="+mn-lt"/>
                          <a:ea typeface="+mn-ea"/>
                          <a:cs typeface="+mn-cs"/>
                        </a:rPr>
                        <a:t>count</a:t>
                      </a:r>
                      <a:r>
                        <a:rPr lang="en-US" smtClean="0"/>
                        <a:t> bytes from file descriptor </a:t>
                      </a:r>
                      <a:r>
                        <a:rPr lang="en-US" sz="1800" i="1" kern="1200" smtClean="0">
                          <a:solidFill>
                            <a:schemeClr val="dk1"/>
                          </a:solidFill>
                          <a:effectLst/>
                          <a:latin typeface="+mn-lt"/>
                          <a:ea typeface="+mn-ea"/>
                          <a:cs typeface="+mn-cs"/>
                        </a:rPr>
                        <a:t>fd</a:t>
                      </a:r>
                      <a:r>
                        <a:rPr lang="en-US" smtClean="0"/>
                        <a:t> into the buffer starting at </a:t>
                      </a:r>
                      <a:r>
                        <a:rPr lang="en-US" sz="1800" i="1" kern="1200" smtClean="0">
                          <a:solidFill>
                            <a:schemeClr val="dk1"/>
                          </a:solidFill>
                          <a:effectLst/>
                          <a:latin typeface="+mn-lt"/>
                          <a:ea typeface="+mn-ea"/>
                          <a:cs typeface="+mn-cs"/>
                        </a:rPr>
                        <a:t>buf</a:t>
                      </a:r>
                      <a:r>
                        <a:rPr lang="en-US" smtClean="0"/>
                        <a:t>.</a:t>
                      </a:r>
                      <a:endParaRPr lang="en-US" sz="1800" baseline="0" smtClean="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30080539"/>
                  </a:ext>
                </a:extLst>
              </a:tr>
              <a:tr h="541280">
                <a:tc>
                  <a:txBody>
                    <a:bodyPr/>
                    <a:lstStyle/>
                    <a:p>
                      <a:pPr algn="ctr"/>
                      <a:r>
                        <a:rPr lang="en-US" sz="1400" smtClean="0">
                          <a:latin typeface="Times New Roman" panose="02020603050405020304" pitchFamily="18" charset="0"/>
                          <a:cs typeface="Times New Roman" panose="02020603050405020304" pitchFamily="18" charset="0"/>
                        </a:rPr>
                        <a:t>Synopsis</a:t>
                      </a:r>
                      <a:endParaRPr lang="en-US" sz="1400">
                        <a:latin typeface="Times New Roman" panose="02020603050405020304" pitchFamily="18" charset="0"/>
                        <a:cs typeface="Times New Roman" panose="02020603050405020304" pitchFamily="18" charset="0"/>
                      </a:endParaRPr>
                    </a:p>
                  </a:txBody>
                  <a:tcPr anchor="ctr"/>
                </a:tc>
                <a:tc>
                  <a:txBody>
                    <a:bodyPr/>
                    <a:lstStyle/>
                    <a:p>
                      <a:pPr algn="l"/>
                      <a:r>
                        <a:rPr lang="en-US" sz="1800" b="0" i="0" u="none" strike="noStrike" baseline="0" smtClean="0">
                          <a:solidFill>
                            <a:srgbClr val="009A9A"/>
                          </a:solidFill>
                          <a:latin typeface="Consolas" panose="020B0609020204030204" pitchFamily="49" charset="0"/>
                        </a:rPr>
                        <a:t>#include &lt;unistd.h&gt;</a:t>
                      </a:r>
                      <a:endParaRPr lang="fr-FR" sz="1800" b="1" i="0" u="none" strike="noStrike" baseline="0" smtClean="0">
                        <a:solidFill>
                          <a:srgbClr val="007888"/>
                        </a:solidFill>
                        <a:latin typeface="Consolas" panose="020B0609020204030204" pitchFamily="49" charset="0"/>
                      </a:endParaRPr>
                    </a:p>
                    <a:p>
                      <a:pPr algn="l"/>
                      <a:r>
                        <a:rPr lang="en-US" sz="1800" b="1" i="0" u="none" strike="noStrike" baseline="0" smtClean="0">
                          <a:solidFill>
                            <a:srgbClr val="007789"/>
                          </a:solidFill>
                          <a:latin typeface="Consolas" panose="020B0609020204030204" pitchFamily="49" charset="0"/>
                        </a:rPr>
                        <a:t>ssize_t </a:t>
                      </a:r>
                      <a:r>
                        <a:rPr lang="en-US" sz="1800" b="0" i="0" u="none" strike="noStrike" baseline="0" smtClean="0">
                          <a:solidFill>
                            <a:srgbClr val="000089"/>
                          </a:solidFill>
                          <a:latin typeface="Consolas" panose="020B0609020204030204" pitchFamily="49" charset="0"/>
                        </a:rPr>
                        <a:t>read </a:t>
                      </a:r>
                      <a:r>
                        <a:rPr lang="en-US" sz="1800" b="0" i="0" u="none" strike="noStrike" baseline="0" smtClean="0">
                          <a:solidFill>
                            <a:srgbClr val="000000"/>
                          </a:solidFill>
                          <a:latin typeface="Consolas" panose="020B0609020204030204" pitchFamily="49" charset="0"/>
                        </a:rPr>
                        <a:t>(</a:t>
                      </a:r>
                      <a:r>
                        <a:rPr lang="en-US" sz="1800" b="1" i="0" u="none" strike="noStrike" baseline="0" smtClean="0">
                          <a:solidFill>
                            <a:srgbClr val="007789"/>
                          </a:solidFill>
                          <a:latin typeface="Consolas" panose="020B0609020204030204" pitchFamily="49" charset="0"/>
                        </a:rPr>
                        <a:t>int </a:t>
                      </a:r>
                      <a:r>
                        <a:rPr lang="en-US" sz="1800" b="0" i="0" u="none" strike="noStrike" baseline="0" smtClean="0">
                          <a:solidFill>
                            <a:srgbClr val="000089"/>
                          </a:solidFill>
                          <a:latin typeface="Consolas" panose="020B0609020204030204" pitchFamily="49" charset="0"/>
                        </a:rPr>
                        <a:t>fd</a:t>
                      </a:r>
                      <a:r>
                        <a:rPr lang="en-US" sz="1800" b="0" i="0" u="none" strike="noStrike" baseline="0" smtClean="0">
                          <a:solidFill>
                            <a:srgbClr val="000000"/>
                          </a:solidFill>
                          <a:latin typeface="Consolas" panose="020B0609020204030204" pitchFamily="49" charset="0"/>
                        </a:rPr>
                        <a:t>, </a:t>
                      </a:r>
                      <a:r>
                        <a:rPr lang="en-US" sz="1800" b="1" i="0" u="none" strike="noStrike" baseline="0" smtClean="0">
                          <a:solidFill>
                            <a:srgbClr val="007789"/>
                          </a:solidFill>
                          <a:latin typeface="Consolas" panose="020B0609020204030204" pitchFamily="49" charset="0"/>
                        </a:rPr>
                        <a:t>void </a:t>
                      </a:r>
                      <a:r>
                        <a:rPr lang="en-US" sz="1800" b="0" i="0" u="none" strike="noStrike" baseline="0" smtClean="0">
                          <a:solidFill>
                            <a:srgbClr val="555555"/>
                          </a:solidFill>
                          <a:latin typeface="Consolas" panose="020B0609020204030204" pitchFamily="49" charset="0"/>
                        </a:rPr>
                        <a:t>*</a:t>
                      </a:r>
                      <a:r>
                        <a:rPr lang="en-US" sz="1800" b="0" i="0" u="none" strike="noStrike" baseline="0" smtClean="0">
                          <a:solidFill>
                            <a:srgbClr val="000089"/>
                          </a:solidFill>
                          <a:latin typeface="Consolas" panose="020B0609020204030204" pitchFamily="49" charset="0"/>
                        </a:rPr>
                        <a:t>buf</a:t>
                      </a:r>
                      <a:r>
                        <a:rPr lang="en-US" sz="1800" b="0" i="0" u="none" strike="noStrike" baseline="0" smtClean="0">
                          <a:solidFill>
                            <a:srgbClr val="000000"/>
                          </a:solidFill>
                          <a:latin typeface="Consolas" panose="020B0609020204030204" pitchFamily="49" charset="0"/>
                        </a:rPr>
                        <a:t>, </a:t>
                      </a:r>
                      <a:r>
                        <a:rPr lang="en-US" sz="1800" b="1" i="0" u="none" strike="noStrike" baseline="0" smtClean="0">
                          <a:solidFill>
                            <a:srgbClr val="007789"/>
                          </a:solidFill>
                          <a:latin typeface="Consolas" panose="020B0609020204030204" pitchFamily="49" charset="0"/>
                        </a:rPr>
                        <a:t>size_t </a:t>
                      </a:r>
                      <a:r>
                        <a:rPr lang="en-US" sz="1800" b="0" i="0" u="none" strike="noStrike" baseline="0" smtClean="0">
                          <a:solidFill>
                            <a:srgbClr val="000089"/>
                          </a:solidFill>
                          <a:latin typeface="Consolas" panose="020B0609020204030204" pitchFamily="49" charset="0"/>
                        </a:rPr>
                        <a:t>len</a:t>
                      </a:r>
                      <a:r>
                        <a:rPr lang="en-US" sz="1800" b="0" i="0" u="none" strike="noStrike" baseline="0" smtClean="0">
                          <a:solidFill>
                            <a:srgbClr val="000000"/>
                          </a:solidFill>
                          <a:latin typeface="Consolas" panose="020B0609020204030204" pitchFamily="49" charset="0"/>
                        </a:rPr>
                        <a:t>);</a:t>
                      </a:r>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381667179"/>
                  </a:ext>
                </a:extLst>
              </a:tr>
              <a:tr h="838205">
                <a:tc>
                  <a:txBody>
                    <a:bodyPr/>
                    <a:lstStyle/>
                    <a:p>
                      <a:pPr algn="ctr"/>
                      <a:r>
                        <a:rPr lang="en-US" sz="1400" smtClean="0">
                          <a:latin typeface="Times New Roman" panose="02020603050405020304" pitchFamily="18" charset="0"/>
                          <a:cs typeface="Times New Roman" panose="02020603050405020304" pitchFamily="18" charset="0"/>
                        </a:rPr>
                        <a:t>Return value</a:t>
                      </a:r>
                      <a:endParaRPr lang="en-US" sz="14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smtClean="0">
                          <a:solidFill>
                            <a:schemeClr val="dk1"/>
                          </a:solidFill>
                          <a:effectLst/>
                          <a:latin typeface="+mn-lt"/>
                          <a:ea typeface="+mn-ea"/>
                          <a:cs typeface="+mn-cs"/>
                        </a:rPr>
                        <a:t>   On success, the number of bytes read is returned (zero indicates end of file), and the file position is advanced by this 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smtClean="0">
                          <a:solidFill>
                            <a:schemeClr val="dk1"/>
                          </a:solidFill>
                          <a:effectLst/>
                          <a:latin typeface="+mn-lt"/>
                          <a:ea typeface="+mn-ea"/>
                          <a:cs typeface="+mn-cs"/>
                        </a:rPr>
                        <a:t>   It is not an error if this number is smaller than the number of bytes requested; this may happen for example because fewer bytes are actually available right now (maybe because we were close to end-of-file, or because we are reading from a pipe, or from a terminal), or because </a:t>
                      </a:r>
                      <a:r>
                        <a:rPr lang="en-US" sz="1800" b="1" i="0" kern="1200" smtClean="0">
                          <a:solidFill>
                            <a:schemeClr val="dk1"/>
                          </a:solidFill>
                          <a:effectLst/>
                          <a:latin typeface="+mn-lt"/>
                          <a:ea typeface="+mn-ea"/>
                          <a:cs typeface="+mn-cs"/>
                        </a:rPr>
                        <a:t>read</a:t>
                      </a:r>
                      <a:r>
                        <a:rPr lang="en-US" sz="1800" b="0" i="0" kern="1200" smtClean="0">
                          <a:solidFill>
                            <a:schemeClr val="dk1"/>
                          </a:solidFill>
                          <a:effectLst/>
                          <a:latin typeface="+mn-lt"/>
                          <a:ea typeface="+mn-ea"/>
                          <a:cs typeface="+mn-cs"/>
                        </a:rPr>
                        <a:t>() was interrupted by a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smtClean="0">
                          <a:solidFill>
                            <a:schemeClr val="dk1"/>
                          </a:solidFill>
                          <a:effectLst/>
                          <a:latin typeface="+mn-lt"/>
                          <a:ea typeface="+mn-ea"/>
                          <a:cs typeface="+mn-cs"/>
                        </a:rPr>
                        <a:t>   On error, -1 is returned, and </a:t>
                      </a:r>
                      <a:r>
                        <a:rPr lang="en-US" sz="1800" b="0" i="1" kern="1200" smtClean="0">
                          <a:solidFill>
                            <a:schemeClr val="dk1"/>
                          </a:solidFill>
                          <a:effectLst/>
                          <a:latin typeface="+mn-lt"/>
                          <a:ea typeface="+mn-ea"/>
                          <a:cs typeface="+mn-cs"/>
                        </a:rPr>
                        <a:t>errno</a:t>
                      </a:r>
                      <a:r>
                        <a:rPr lang="en-US" sz="1800" b="0" i="0" kern="1200" smtClean="0">
                          <a:solidFill>
                            <a:schemeClr val="dk1"/>
                          </a:solidFill>
                          <a:effectLst/>
                          <a:latin typeface="+mn-lt"/>
                          <a:ea typeface="+mn-ea"/>
                          <a:cs typeface="+mn-cs"/>
                        </a:rPr>
                        <a:t> is set appropriately. In this case it is left unspecified whether the file position (if any)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smtClean="0">
                          <a:latin typeface="Times New Roman" panose="02020603050405020304" pitchFamily="18" charset="0"/>
                          <a:cs typeface="Times New Roman" panose="02020603050405020304" pitchFamily="18" charset="0"/>
                        </a:rPr>
                        <a:t>   If count is greater than SSIZE_MAX, the result is unspecified.</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9730116"/>
                  </a:ext>
                </a:extLst>
              </a:tr>
              <a:tr h="473768">
                <a:tc>
                  <a:txBody>
                    <a:bodyPr/>
                    <a:lstStyle/>
                    <a:p>
                      <a:pPr algn="ctr"/>
                      <a:r>
                        <a:rPr lang="en-US" sz="1400" smtClean="0">
                          <a:latin typeface="Times New Roman" panose="02020603050405020304" pitchFamily="18" charset="0"/>
                          <a:cs typeface="Times New Roman" panose="02020603050405020304" pitchFamily="18" charset="0"/>
                        </a:rPr>
                        <a:t>Example</a:t>
                      </a:r>
                      <a:endParaRPr lang="en-US" sz="1400">
                        <a:latin typeface="Times New Roman" panose="02020603050405020304" pitchFamily="18" charset="0"/>
                        <a:cs typeface="Times New Roman" panose="02020603050405020304" pitchFamily="18" charset="0"/>
                      </a:endParaRPr>
                    </a:p>
                  </a:txBody>
                  <a:tcPr anchor="ctr"/>
                </a:tc>
                <a:tc>
                  <a:txBody>
                    <a:bodyPr/>
                    <a:lstStyle/>
                    <a:p>
                      <a:pPr algn="l"/>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2017850550"/>
                  </a:ext>
                </a:extLst>
              </a:tr>
            </a:tbl>
          </a:graphicData>
        </a:graphic>
      </p:graphicFrame>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55996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write (p. 36)</a:t>
            </a:r>
            <a:endParaRPr lang="en-US"/>
          </a:p>
        </p:txBody>
      </p:sp>
      <p:sp>
        <p:nvSpPr>
          <p:cNvPr id="4" name="날짜 개체 틀 3"/>
          <p:cNvSpPr>
            <a:spLocks noGrp="1"/>
          </p:cNvSpPr>
          <p:nvPr>
            <p:ph type="dt" sz="half" idx="10"/>
          </p:nvPr>
        </p:nvSpPr>
        <p:spPr/>
        <p:txBody>
          <a:bodyPr/>
          <a:lstStyle/>
          <a:p>
            <a:fld id="{F61B0A4B-4B8E-40D5-900E-5163DF26F34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51</a:t>
            </a:fld>
            <a:endParaRPr lang="en-US"/>
          </a:p>
        </p:txBody>
      </p:sp>
      <p:graphicFrame>
        <p:nvGraphicFramePr>
          <p:cNvPr id="8" name="내용 개체 틀 7"/>
          <p:cNvGraphicFramePr>
            <a:graphicFrameLocks noGrp="1"/>
          </p:cNvGraphicFramePr>
          <p:nvPr>
            <p:ph idx="1"/>
            <p:extLst>
              <p:ext uri="{D42A27DB-BD31-4B8C-83A1-F6EECF244321}">
                <p14:modId xmlns:p14="http://schemas.microsoft.com/office/powerpoint/2010/main" val="2416025416"/>
              </p:ext>
            </p:extLst>
          </p:nvPr>
        </p:nvGraphicFramePr>
        <p:xfrm>
          <a:off x="681038" y="1255712"/>
          <a:ext cx="8543926" cy="4984808"/>
        </p:xfrm>
        <a:graphic>
          <a:graphicData uri="http://schemas.openxmlformats.org/drawingml/2006/table">
            <a:tbl>
              <a:tblPr firstRow="1" bandRow="1">
                <a:tableStyleId>{5C22544A-7EE6-4342-B048-85BDC9FD1C3A}</a:tableStyleId>
              </a:tblPr>
              <a:tblGrid>
                <a:gridCol w="985837">
                  <a:extLst>
                    <a:ext uri="{9D8B030D-6E8A-4147-A177-3AD203B41FA5}">
                      <a16:colId xmlns:a16="http://schemas.microsoft.com/office/drawing/2014/main" val="2913425130"/>
                    </a:ext>
                  </a:extLst>
                </a:gridCol>
                <a:gridCol w="7558089">
                  <a:extLst>
                    <a:ext uri="{9D8B030D-6E8A-4147-A177-3AD203B41FA5}">
                      <a16:colId xmlns:a16="http://schemas.microsoft.com/office/drawing/2014/main" val="3542284699"/>
                    </a:ext>
                  </a:extLst>
                </a:gridCol>
              </a:tblGrid>
              <a:tr h="287338">
                <a:tc>
                  <a:txBody>
                    <a:bodyPr/>
                    <a:lstStyle/>
                    <a:p>
                      <a:pPr algn="ctr"/>
                      <a:r>
                        <a:rPr lang="en-US" sz="1800" smtClean="0">
                          <a:latin typeface="Times New Roman" panose="02020603050405020304" pitchFamily="18" charset="0"/>
                          <a:cs typeface="Times New Roman" panose="02020603050405020304" pitchFamily="18" charset="0"/>
                        </a:rPr>
                        <a:t>Name</a:t>
                      </a:r>
                      <a:endParaRPr lang="en-US" sz="1800">
                        <a:latin typeface="Times New Roman" panose="02020603050405020304" pitchFamily="18" charset="0"/>
                        <a:cs typeface="Times New Roman" panose="02020603050405020304" pitchFamily="18" charset="0"/>
                      </a:endParaRPr>
                    </a:p>
                  </a:txBody>
                  <a:tcPr anchor="ctr"/>
                </a:tc>
                <a:tc>
                  <a:txBody>
                    <a:bodyPr/>
                    <a:lstStyle/>
                    <a:p>
                      <a:r>
                        <a:rPr lang="en-US" sz="2000" smtClean="0">
                          <a:solidFill>
                            <a:schemeClr val="bg1"/>
                          </a:solidFill>
                          <a:latin typeface="Times New Roman" panose="02020603050405020304" pitchFamily="18" charset="0"/>
                          <a:cs typeface="Times New Roman" panose="02020603050405020304" pitchFamily="18" charset="0"/>
                        </a:rPr>
                        <a:t>write</a:t>
                      </a:r>
                      <a:r>
                        <a:rPr lang="en-US" sz="1800" smtClean="0">
                          <a:latin typeface="Times New Roman" panose="02020603050405020304" pitchFamily="18" charset="0"/>
                          <a:cs typeface="Times New Roman" panose="02020603050405020304" pitchFamily="18" charset="0"/>
                        </a:rPr>
                        <a:t>( )</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6935867"/>
                  </a:ext>
                </a:extLst>
              </a:tr>
              <a:tr h="291148">
                <a:tc>
                  <a:txBody>
                    <a:bodyPr/>
                    <a:lstStyle/>
                    <a:p>
                      <a:pPr algn="ctr"/>
                      <a:r>
                        <a:rPr lang="en-US" sz="1400" smtClean="0">
                          <a:latin typeface="Times New Roman" panose="02020603050405020304" pitchFamily="18" charset="0"/>
                          <a:cs typeface="Times New Roman" panose="02020603050405020304" pitchFamily="18" charset="0"/>
                        </a:rPr>
                        <a:t>Desc</a:t>
                      </a:r>
                      <a:endParaRPr lang="en-US" sz="14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smtClean="0">
                          <a:solidFill>
                            <a:schemeClr val="dk1"/>
                          </a:solidFill>
                          <a:effectLst/>
                          <a:latin typeface="+mn-lt"/>
                          <a:ea typeface="+mn-ea"/>
                          <a:cs typeface="+mn-cs"/>
                        </a:rPr>
                        <a:t>write</a:t>
                      </a:r>
                      <a:r>
                        <a:rPr lang="en-US" smtClean="0"/>
                        <a:t>() writes up to </a:t>
                      </a:r>
                      <a:r>
                        <a:rPr lang="en-US" sz="1800" i="1" kern="1200" smtClean="0">
                          <a:solidFill>
                            <a:schemeClr val="dk1"/>
                          </a:solidFill>
                          <a:effectLst/>
                          <a:latin typeface="+mn-lt"/>
                          <a:ea typeface="+mn-ea"/>
                          <a:cs typeface="+mn-cs"/>
                        </a:rPr>
                        <a:t>count</a:t>
                      </a:r>
                      <a:r>
                        <a:rPr lang="en-US" smtClean="0"/>
                        <a:t> bytes from the buffer starting at </a:t>
                      </a:r>
                      <a:r>
                        <a:rPr lang="en-US" sz="1800" i="1" kern="1200" smtClean="0">
                          <a:solidFill>
                            <a:schemeClr val="dk1"/>
                          </a:solidFill>
                          <a:effectLst/>
                          <a:latin typeface="+mn-lt"/>
                          <a:ea typeface="+mn-ea"/>
                          <a:cs typeface="+mn-cs"/>
                        </a:rPr>
                        <a:t>buf</a:t>
                      </a:r>
                      <a:r>
                        <a:rPr lang="en-US" smtClean="0"/>
                        <a:t> to the file referred to by the file descriptor </a:t>
                      </a:r>
                      <a:r>
                        <a:rPr lang="en-US" sz="1800" i="1" kern="1200" smtClean="0">
                          <a:solidFill>
                            <a:schemeClr val="dk1"/>
                          </a:solidFill>
                          <a:effectLst/>
                          <a:latin typeface="+mn-lt"/>
                          <a:ea typeface="+mn-ea"/>
                          <a:cs typeface="+mn-cs"/>
                        </a:rPr>
                        <a:t>fd</a:t>
                      </a:r>
                      <a:r>
                        <a:rPr lang="en-US" smtClean="0"/>
                        <a:t>.</a:t>
                      </a:r>
                    </a:p>
                  </a:txBody>
                  <a:tcPr anchor="ctr"/>
                </a:tc>
                <a:extLst>
                  <a:ext uri="{0D108BD9-81ED-4DB2-BD59-A6C34878D82A}">
                    <a16:rowId xmlns:a16="http://schemas.microsoft.com/office/drawing/2014/main" val="2230080539"/>
                  </a:ext>
                </a:extLst>
              </a:tr>
              <a:tr h="541280">
                <a:tc>
                  <a:txBody>
                    <a:bodyPr/>
                    <a:lstStyle/>
                    <a:p>
                      <a:pPr algn="ctr"/>
                      <a:r>
                        <a:rPr lang="en-US" sz="1400" smtClean="0">
                          <a:latin typeface="Times New Roman" panose="02020603050405020304" pitchFamily="18" charset="0"/>
                          <a:cs typeface="Times New Roman" panose="02020603050405020304" pitchFamily="18" charset="0"/>
                        </a:rPr>
                        <a:t>Synopsis</a:t>
                      </a:r>
                      <a:endParaRPr lang="en-US" sz="1400">
                        <a:latin typeface="Times New Roman" panose="02020603050405020304" pitchFamily="18" charset="0"/>
                        <a:cs typeface="Times New Roman" panose="02020603050405020304" pitchFamily="18" charset="0"/>
                      </a:endParaRPr>
                    </a:p>
                  </a:txBody>
                  <a:tcPr anchor="ctr"/>
                </a:tc>
                <a:tc>
                  <a:txBody>
                    <a:bodyPr/>
                    <a:lstStyle/>
                    <a:p>
                      <a:pPr algn="l"/>
                      <a:r>
                        <a:rPr lang="en-US" sz="1800" b="0" i="0" u="none" strike="noStrike" baseline="0" smtClean="0">
                          <a:solidFill>
                            <a:srgbClr val="009A9A"/>
                          </a:solidFill>
                          <a:latin typeface="Consolas" panose="020B0609020204030204" pitchFamily="49" charset="0"/>
                        </a:rPr>
                        <a:t>#include &lt;unistd.h&gt;</a:t>
                      </a:r>
                      <a:endParaRPr lang="fr-FR" sz="1800" b="1" i="0" u="none" strike="noStrike" baseline="0" smtClean="0">
                        <a:solidFill>
                          <a:srgbClr val="007888"/>
                        </a:solidFill>
                        <a:latin typeface="Consolas" panose="020B0609020204030204" pitchFamily="49" charset="0"/>
                      </a:endParaRPr>
                    </a:p>
                    <a:p>
                      <a:pPr algn="l"/>
                      <a:r>
                        <a:rPr lang="en-US" sz="1800" b="1" i="0" u="none" strike="noStrike" baseline="0" smtClean="0">
                          <a:solidFill>
                            <a:srgbClr val="007789"/>
                          </a:solidFill>
                          <a:latin typeface="Consolas" panose="020B0609020204030204" pitchFamily="49" charset="0"/>
                        </a:rPr>
                        <a:t>ssize_t </a:t>
                      </a:r>
                      <a:r>
                        <a:rPr lang="en-US" sz="1800" b="0" i="0" u="none" strike="noStrike" baseline="0" smtClean="0">
                          <a:solidFill>
                            <a:srgbClr val="000089"/>
                          </a:solidFill>
                          <a:latin typeface="Consolas" panose="020B0609020204030204" pitchFamily="49" charset="0"/>
                        </a:rPr>
                        <a:t>write </a:t>
                      </a:r>
                      <a:r>
                        <a:rPr lang="en-US" sz="1800" b="0" i="0" u="none" strike="noStrike" baseline="0" smtClean="0">
                          <a:solidFill>
                            <a:srgbClr val="000000"/>
                          </a:solidFill>
                          <a:latin typeface="Consolas" panose="020B0609020204030204" pitchFamily="49" charset="0"/>
                        </a:rPr>
                        <a:t>(</a:t>
                      </a:r>
                      <a:r>
                        <a:rPr lang="en-US" sz="1800" b="1" i="0" u="none" strike="noStrike" baseline="0" smtClean="0">
                          <a:solidFill>
                            <a:srgbClr val="007789"/>
                          </a:solidFill>
                          <a:latin typeface="Consolas" panose="020B0609020204030204" pitchFamily="49" charset="0"/>
                        </a:rPr>
                        <a:t>int </a:t>
                      </a:r>
                      <a:r>
                        <a:rPr lang="en-US" sz="1800" b="0" i="0" u="none" strike="noStrike" baseline="0" smtClean="0">
                          <a:solidFill>
                            <a:srgbClr val="000089"/>
                          </a:solidFill>
                          <a:latin typeface="Consolas" panose="020B0609020204030204" pitchFamily="49" charset="0"/>
                        </a:rPr>
                        <a:t>fd</a:t>
                      </a:r>
                      <a:r>
                        <a:rPr lang="en-US" sz="1800" b="0" i="0" u="none" strike="noStrike" baseline="0" smtClean="0">
                          <a:solidFill>
                            <a:srgbClr val="000000"/>
                          </a:solidFill>
                          <a:latin typeface="Consolas" panose="020B0609020204030204" pitchFamily="49" charset="0"/>
                        </a:rPr>
                        <a:t>, </a:t>
                      </a:r>
                      <a:r>
                        <a:rPr lang="en-US" sz="1800" b="1" i="0" u="none" strike="noStrike" baseline="0" smtClean="0">
                          <a:solidFill>
                            <a:srgbClr val="00669A"/>
                          </a:solidFill>
                          <a:latin typeface="Consolas" panose="020B0609020204030204" pitchFamily="49" charset="0"/>
                        </a:rPr>
                        <a:t>const </a:t>
                      </a:r>
                      <a:r>
                        <a:rPr lang="en-US" sz="1800" b="1" i="0" u="none" strike="noStrike" baseline="0" smtClean="0">
                          <a:solidFill>
                            <a:srgbClr val="007789"/>
                          </a:solidFill>
                          <a:latin typeface="Consolas" panose="020B0609020204030204" pitchFamily="49" charset="0"/>
                        </a:rPr>
                        <a:t>void </a:t>
                      </a:r>
                      <a:r>
                        <a:rPr lang="en-US" sz="1800" b="0" i="0" u="none" strike="noStrike" baseline="0" smtClean="0">
                          <a:solidFill>
                            <a:srgbClr val="555555"/>
                          </a:solidFill>
                          <a:latin typeface="Consolas" panose="020B0609020204030204" pitchFamily="49" charset="0"/>
                        </a:rPr>
                        <a:t>*</a:t>
                      </a:r>
                      <a:r>
                        <a:rPr lang="en-US" sz="1800" b="0" i="0" u="none" strike="noStrike" baseline="0" smtClean="0">
                          <a:solidFill>
                            <a:srgbClr val="000089"/>
                          </a:solidFill>
                          <a:latin typeface="Consolas" panose="020B0609020204030204" pitchFamily="49" charset="0"/>
                        </a:rPr>
                        <a:t>buf</a:t>
                      </a:r>
                      <a:r>
                        <a:rPr lang="en-US" sz="1800" b="0" i="0" u="none" strike="noStrike" baseline="0" smtClean="0">
                          <a:solidFill>
                            <a:srgbClr val="000000"/>
                          </a:solidFill>
                          <a:latin typeface="Consolas" panose="020B0609020204030204" pitchFamily="49" charset="0"/>
                        </a:rPr>
                        <a:t>, </a:t>
                      </a:r>
                      <a:r>
                        <a:rPr lang="en-US" sz="1800" b="1" i="0" u="none" strike="noStrike" baseline="0" smtClean="0">
                          <a:solidFill>
                            <a:srgbClr val="007789"/>
                          </a:solidFill>
                          <a:latin typeface="Consolas" panose="020B0609020204030204" pitchFamily="49" charset="0"/>
                        </a:rPr>
                        <a:t>size_t </a:t>
                      </a:r>
                      <a:r>
                        <a:rPr lang="en-US" sz="1800" b="0" i="0" u="none" strike="noStrike" baseline="0" smtClean="0">
                          <a:solidFill>
                            <a:srgbClr val="000089"/>
                          </a:solidFill>
                          <a:latin typeface="Consolas" panose="020B0609020204030204" pitchFamily="49" charset="0"/>
                        </a:rPr>
                        <a:t>count</a:t>
                      </a:r>
                      <a:r>
                        <a:rPr lang="en-US" sz="1800" b="0" i="0" u="none" strike="noStrike" baseline="0" smtClean="0">
                          <a:solidFill>
                            <a:srgbClr val="000000"/>
                          </a:solidFill>
                          <a:latin typeface="Consolas" panose="020B0609020204030204" pitchFamily="49" charset="0"/>
                        </a:rPr>
                        <a:t>);</a:t>
                      </a:r>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381667179"/>
                  </a:ext>
                </a:extLst>
              </a:tr>
              <a:tr h="838205">
                <a:tc>
                  <a:txBody>
                    <a:bodyPr/>
                    <a:lstStyle/>
                    <a:p>
                      <a:pPr algn="ctr"/>
                      <a:r>
                        <a:rPr lang="en-US" sz="1400" smtClean="0">
                          <a:latin typeface="Times New Roman" panose="02020603050405020304" pitchFamily="18" charset="0"/>
                          <a:cs typeface="Times New Roman" panose="02020603050405020304" pitchFamily="18" charset="0"/>
                        </a:rPr>
                        <a:t>Return value</a:t>
                      </a:r>
                      <a:endParaRPr lang="en-US" sz="14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smtClean="0">
                          <a:solidFill>
                            <a:schemeClr val="dk1"/>
                          </a:solidFill>
                          <a:effectLst/>
                          <a:latin typeface="+mn-lt"/>
                          <a:ea typeface="+mn-ea"/>
                          <a:cs typeface="+mn-cs"/>
                        </a:rPr>
                        <a:t>   On success, the number of bytes written is returned (zero indicates nothing was written).  It is not an error if this number is smaller than the number of bytes requested; this may happen for example because the disk device was filled.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smtClean="0">
                          <a:solidFill>
                            <a:schemeClr val="dk1"/>
                          </a:solidFill>
                          <a:effectLst/>
                          <a:latin typeface="+mn-lt"/>
                          <a:ea typeface="+mn-ea"/>
                          <a:cs typeface="+mn-cs"/>
                        </a:rPr>
                        <a:t>   On error, -1 is returned, and errno is set appropriately.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smtClean="0">
                          <a:solidFill>
                            <a:schemeClr val="dk1"/>
                          </a:solidFill>
                          <a:effectLst/>
                          <a:latin typeface="+mn-lt"/>
                          <a:ea typeface="+mn-ea"/>
                          <a:cs typeface="+mn-cs"/>
                        </a:rPr>
                        <a:t>If count is zero and fd refers to a regular file, then write() may return a failure status if one of the errors below is detected.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baseline="0" smtClean="0">
                          <a:solidFill>
                            <a:schemeClr val="dk1"/>
                          </a:solidFill>
                          <a:effectLst/>
                          <a:latin typeface="+mn-lt"/>
                          <a:ea typeface="+mn-ea"/>
                          <a:cs typeface="+mn-cs"/>
                        </a:rPr>
                        <a:t>    </a:t>
                      </a:r>
                      <a:r>
                        <a:rPr lang="en-US" sz="1800" b="0" i="0" kern="1200" smtClean="0">
                          <a:solidFill>
                            <a:schemeClr val="dk1"/>
                          </a:solidFill>
                          <a:effectLst/>
                          <a:latin typeface="+mn-lt"/>
                          <a:ea typeface="+mn-ea"/>
                          <a:cs typeface="+mn-cs"/>
                        </a:rPr>
                        <a:t>If no errors are detected, or error detection is not performed, 0 will be returned without causing any other effect.  If count is zero and fd refers to a file other than a regular file, the results are not specified.</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9730116"/>
                  </a:ext>
                </a:extLst>
              </a:tr>
              <a:tr h="473768">
                <a:tc>
                  <a:txBody>
                    <a:bodyPr/>
                    <a:lstStyle/>
                    <a:p>
                      <a:pPr algn="ctr"/>
                      <a:r>
                        <a:rPr lang="en-US" sz="1400" smtClean="0">
                          <a:latin typeface="Times New Roman" panose="02020603050405020304" pitchFamily="18" charset="0"/>
                          <a:cs typeface="Times New Roman" panose="02020603050405020304" pitchFamily="18" charset="0"/>
                        </a:rPr>
                        <a:t>Example</a:t>
                      </a:r>
                      <a:endParaRPr lang="en-US" sz="1400">
                        <a:latin typeface="Times New Roman" panose="02020603050405020304" pitchFamily="18" charset="0"/>
                        <a:cs typeface="Times New Roman" panose="02020603050405020304" pitchFamily="18" charset="0"/>
                      </a:endParaRPr>
                    </a:p>
                  </a:txBody>
                  <a:tcPr anchor="ctr"/>
                </a:tc>
                <a:tc>
                  <a:txBody>
                    <a:bodyPr/>
                    <a:lstStyle/>
                    <a:p>
                      <a:pPr algn="l"/>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2017850550"/>
                  </a:ext>
                </a:extLst>
              </a:tr>
            </a:tbl>
          </a:graphicData>
        </a:graphic>
      </p:graphicFrame>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9097479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lseek (p. 46)</a:t>
            </a:r>
            <a:endParaRPr lang="en-US"/>
          </a:p>
        </p:txBody>
      </p:sp>
      <p:sp>
        <p:nvSpPr>
          <p:cNvPr id="4" name="날짜 개체 틀 3"/>
          <p:cNvSpPr>
            <a:spLocks noGrp="1"/>
          </p:cNvSpPr>
          <p:nvPr>
            <p:ph type="dt" sz="half" idx="10"/>
          </p:nvPr>
        </p:nvSpPr>
        <p:spPr/>
        <p:txBody>
          <a:bodyPr/>
          <a:lstStyle/>
          <a:p>
            <a:fld id="{E66F8BF2-53A7-4AC5-846D-C616F478505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52</a:t>
            </a:fld>
            <a:endParaRPr lang="en-US"/>
          </a:p>
        </p:txBody>
      </p:sp>
      <p:graphicFrame>
        <p:nvGraphicFramePr>
          <p:cNvPr id="8" name="내용 개체 틀 7"/>
          <p:cNvGraphicFramePr>
            <a:graphicFrameLocks noGrp="1"/>
          </p:cNvGraphicFramePr>
          <p:nvPr>
            <p:ph idx="1"/>
            <p:extLst>
              <p:ext uri="{D42A27DB-BD31-4B8C-83A1-F6EECF244321}">
                <p14:modId xmlns:p14="http://schemas.microsoft.com/office/powerpoint/2010/main" val="3704654544"/>
              </p:ext>
            </p:extLst>
          </p:nvPr>
        </p:nvGraphicFramePr>
        <p:xfrm>
          <a:off x="681038" y="1255712"/>
          <a:ext cx="8543926" cy="5151120"/>
        </p:xfrm>
        <a:graphic>
          <a:graphicData uri="http://schemas.openxmlformats.org/drawingml/2006/table">
            <a:tbl>
              <a:tblPr firstRow="1" bandRow="1">
                <a:tableStyleId>{5C22544A-7EE6-4342-B048-85BDC9FD1C3A}</a:tableStyleId>
              </a:tblPr>
              <a:tblGrid>
                <a:gridCol w="1101580">
                  <a:extLst>
                    <a:ext uri="{9D8B030D-6E8A-4147-A177-3AD203B41FA5}">
                      <a16:colId xmlns:a16="http://schemas.microsoft.com/office/drawing/2014/main" val="2913425130"/>
                    </a:ext>
                  </a:extLst>
                </a:gridCol>
                <a:gridCol w="7442346">
                  <a:extLst>
                    <a:ext uri="{9D8B030D-6E8A-4147-A177-3AD203B41FA5}">
                      <a16:colId xmlns:a16="http://schemas.microsoft.com/office/drawing/2014/main" val="3542284699"/>
                    </a:ext>
                  </a:extLst>
                </a:gridCol>
              </a:tblGrid>
              <a:tr h="356699">
                <a:tc>
                  <a:txBody>
                    <a:bodyPr/>
                    <a:lstStyle/>
                    <a:p>
                      <a:pPr algn="ctr"/>
                      <a:r>
                        <a:rPr lang="en-US" sz="1800" smtClean="0">
                          <a:latin typeface="Times New Roman" panose="02020603050405020304" pitchFamily="18" charset="0"/>
                          <a:cs typeface="Times New Roman" panose="02020603050405020304" pitchFamily="18" charset="0"/>
                        </a:rPr>
                        <a:t>Name</a:t>
                      </a:r>
                      <a:endParaRPr lang="en-US" sz="1800">
                        <a:latin typeface="Times New Roman" panose="02020603050405020304" pitchFamily="18" charset="0"/>
                        <a:cs typeface="Times New Roman" panose="02020603050405020304" pitchFamily="18" charset="0"/>
                      </a:endParaRPr>
                    </a:p>
                  </a:txBody>
                  <a:tcPr anchor="ctr"/>
                </a:tc>
                <a:tc>
                  <a:txBody>
                    <a:bodyPr/>
                    <a:lstStyle/>
                    <a:p>
                      <a:r>
                        <a:rPr lang="en-US" sz="2000" smtClean="0">
                          <a:solidFill>
                            <a:schemeClr val="bg1"/>
                          </a:solidFill>
                          <a:latin typeface="Times New Roman" panose="02020603050405020304" pitchFamily="18" charset="0"/>
                          <a:cs typeface="Times New Roman" panose="02020603050405020304" pitchFamily="18" charset="0"/>
                        </a:rPr>
                        <a:t>lseek</a:t>
                      </a:r>
                      <a:r>
                        <a:rPr lang="en-US" sz="1800" smtClean="0">
                          <a:latin typeface="Times New Roman" panose="02020603050405020304" pitchFamily="18" charset="0"/>
                          <a:cs typeface="Times New Roman" panose="02020603050405020304" pitchFamily="18" charset="0"/>
                        </a:rPr>
                        <a:t>( )</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6935867"/>
                  </a:ext>
                </a:extLst>
              </a:tr>
              <a:tr h="329261">
                <a:tc>
                  <a:txBody>
                    <a:bodyPr/>
                    <a:lstStyle/>
                    <a:p>
                      <a:pPr algn="ctr"/>
                      <a:r>
                        <a:rPr lang="en-US" sz="1400" smtClean="0">
                          <a:latin typeface="Times New Roman" panose="02020603050405020304" pitchFamily="18" charset="0"/>
                          <a:cs typeface="Times New Roman" panose="02020603050405020304" pitchFamily="18" charset="0"/>
                        </a:rPr>
                        <a:t>Desc</a:t>
                      </a:r>
                      <a:endParaRPr lang="en-US" sz="14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smtClean="0"/>
                        <a:t>lseek</a:t>
                      </a:r>
                      <a:r>
                        <a:rPr lang="en-US" smtClean="0"/>
                        <a:t> - reposition read/write file offset</a:t>
                      </a:r>
                    </a:p>
                  </a:txBody>
                  <a:tcPr anchor="ctr"/>
                </a:tc>
                <a:extLst>
                  <a:ext uri="{0D108BD9-81ED-4DB2-BD59-A6C34878D82A}">
                    <a16:rowId xmlns:a16="http://schemas.microsoft.com/office/drawing/2014/main" val="2230080539"/>
                  </a:ext>
                </a:extLst>
              </a:tr>
              <a:tr h="823152">
                <a:tc>
                  <a:txBody>
                    <a:bodyPr/>
                    <a:lstStyle/>
                    <a:p>
                      <a:pPr algn="ctr"/>
                      <a:r>
                        <a:rPr lang="en-US" sz="1400" smtClean="0">
                          <a:latin typeface="Times New Roman" panose="02020603050405020304" pitchFamily="18" charset="0"/>
                          <a:cs typeface="Times New Roman" panose="02020603050405020304" pitchFamily="18" charset="0"/>
                        </a:rPr>
                        <a:t>Synopsis</a:t>
                      </a:r>
                      <a:endParaRPr lang="en-US" sz="1400">
                        <a:latin typeface="Times New Roman" panose="02020603050405020304" pitchFamily="18" charset="0"/>
                        <a:cs typeface="Times New Roman" panose="02020603050405020304" pitchFamily="18" charset="0"/>
                      </a:endParaRPr>
                    </a:p>
                  </a:txBody>
                  <a:tcPr anchor="ctr"/>
                </a:tc>
                <a:tc>
                  <a:txBody>
                    <a:bodyPr/>
                    <a:lstStyle/>
                    <a:p>
                      <a:pPr algn="l"/>
                      <a:r>
                        <a:rPr lang="en-US" b="1" smtClean="0">
                          <a:solidFill>
                            <a:srgbClr val="502000"/>
                          </a:solidFill>
                          <a:effectLst/>
                        </a:rPr>
                        <a:t>#include &lt;sys/types.h&gt;</a:t>
                      </a:r>
                      <a:endParaRPr lang="en-US" b="0" smtClean="0">
                        <a:solidFill>
                          <a:schemeClr val="dk1"/>
                        </a:solidFill>
                        <a:effectLst/>
                      </a:endParaRPr>
                    </a:p>
                    <a:p>
                      <a:pPr algn="l"/>
                      <a:r>
                        <a:rPr lang="en-US" b="1" smtClean="0">
                          <a:solidFill>
                            <a:srgbClr val="502000"/>
                          </a:solidFill>
                          <a:effectLst/>
                        </a:rPr>
                        <a:t>#include &lt;unistd.h&gt;</a:t>
                      </a:r>
                    </a:p>
                    <a:p>
                      <a:pPr algn="l"/>
                      <a:r>
                        <a:rPr lang="en-US" b="1" smtClean="0">
                          <a:solidFill>
                            <a:srgbClr val="502000"/>
                          </a:solidFill>
                          <a:effectLst/>
                        </a:rPr>
                        <a:t>off_t lseek(int </a:t>
                      </a:r>
                      <a:r>
                        <a:rPr lang="en-US" i="1" smtClean="0">
                          <a:solidFill>
                            <a:srgbClr val="006000"/>
                          </a:solidFill>
                          <a:effectLst/>
                        </a:rPr>
                        <a:t>fd</a:t>
                      </a:r>
                      <a:r>
                        <a:rPr lang="en-US" b="1" smtClean="0">
                          <a:solidFill>
                            <a:srgbClr val="502000"/>
                          </a:solidFill>
                          <a:effectLst/>
                        </a:rPr>
                        <a:t>, off_t </a:t>
                      </a:r>
                      <a:r>
                        <a:rPr lang="en-US" i="1" smtClean="0">
                          <a:solidFill>
                            <a:srgbClr val="006000"/>
                          </a:solidFill>
                          <a:effectLst/>
                        </a:rPr>
                        <a:t>offset</a:t>
                      </a:r>
                      <a:r>
                        <a:rPr lang="en-US" b="1" smtClean="0">
                          <a:solidFill>
                            <a:srgbClr val="502000"/>
                          </a:solidFill>
                          <a:effectLst/>
                        </a:rPr>
                        <a:t>, int </a:t>
                      </a:r>
                      <a:r>
                        <a:rPr lang="en-US" i="1" smtClean="0">
                          <a:solidFill>
                            <a:srgbClr val="006000"/>
                          </a:solidFill>
                          <a:effectLst/>
                        </a:rPr>
                        <a:t>whence</a:t>
                      </a:r>
                      <a:r>
                        <a:rPr lang="en-US" b="1" smtClean="0">
                          <a:solidFill>
                            <a:srgbClr val="502000"/>
                          </a:solidFill>
                          <a:effectLst/>
                        </a:rPr>
                        <a:t>);</a:t>
                      </a:r>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381667179"/>
                  </a:ext>
                </a:extLst>
              </a:tr>
              <a:tr h="2304825">
                <a:tc>
                  <a:txBody>
                    <a:bodyPr/>
                    <a:lstStyle/>
                    <a:p>
                      <a:pPr algn="ctr"/>
                      <a:r>
                        <a:rPr lang="en-US" sz="1400" smtClean="0">
                          <a:latin typeface="Times New Roman" panose="02020603050405020304" pitchFamily="18" charset="0"/>
                          <a:cs typeface="Times New Roman" panose="02020603050405020304" pitchFamily="18" charset="0"/>
                        </a:rPr>
                        <a:t>Description</a:t>
                      </a:r>
                      <a:endParaRPr lang="en-US" sz="14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smtClean="0">
                          <a:solidFill>
                            <a:srgbClr val="502000"/>
                          </a:solidFill>
                          <a:effectLst/>
                        </a:rPr>
                        <a:t>   lseek</a:t>
                      </a:r>
                      <a:r>
                        <a:rPr lang="en-US" smtClean="0"/>
                        <a:t>() repositions the file offset of the file descriptor </a:t>
                      </a:r>
                      <a:r>
                        <a:rPr lang="en-US" i="1" smtClean="0">
                          <a:solidFill>
                            <a:srgbClr val="006000"/>
                          </a:solidFill>
                          <a:effectLst/>
                        </a:rPr>
                        <a:t>fd</a:t>
                      </a:r>
                      <a:r>
                        <a:rPr lang="en-US" smtClean="0"/>
                        <a:t> to the argument </a:t>
                      </a:r>
                      <a:r>
                        <a:rPr lang="en-US" i="1" smtClean="0">
                          <a:solidFill>
                            <a:srgbClr val="006000"/>
                          </a:solidFill>
                          <a:effectLst/>
                        </a:rPr>
                        <a:t>offset</a:t>
                      </a:r>
                      <a:r>
                        <a:rPr lang="en-US" smtClean="0"/>
                        <a:t> according to the directive </a:t>
                      </a:r>
                      <a:r>
                        <a:rPr lang="en-US" i="1" smtClean="0">
                          <a:solidFill>
                            <a:srgbClr val="006000"/>
                          </a:solidFill>
                          <a:effectLst/>
                        </a:rPr>
                        <a:t>whence</a:t>
                      </a:r>
                      <a:r>
                        <a:rPr lang="en-US" smtClean="0"/>
                        <a:t>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smtClean="0">
                          <a:solidFill>
                            <a:srgbClr val="502000"/>
                          </a:solidFill>
                          <a:effectLst/>
                        </a:rPr>
                        <a:t>   SEEK_SET</a:t>
                      </a:r>
                      <a:r>
                        <a:rPr lang="en-US" smtClean="0"/>
                        <a:t> The file offset is set to </a:t>
                      </a:r>
                      <a:r>
                        <a:rPr lang="en-US" i="1" smtClean="0">
                          <a:solidFill>
                            <a:srgbClr val="006000"/>
                          </a:solidFill>
                          <a:effectLst/>
                        </a:rPr>
                        <a:t>offset</a:t>
                      </a:r>
                      <a:r>
                        <a:rPr lang="en-US" smtClean="0"/>
                        <a:t> bytes.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smtClean="0">
                          <a:solidFill>
                            <a:srgbClr val="502000"/>
                          </a:solidFill>
                          <a:effectLst/>
                        </a:rPr>
                        <a:t>   SEEK_CUR</a:t>
                      </a:r>
                      <a:r>
                        <a:rPr lang="en-US" smtClean="0"/>
                        <a:t> The file offset is set to its current location plus </a:t>
                      </a:r>
                      <a:r>
                        <a:rPr lang="en-US" i="1" smtClean="0">
                          <a:solidFill>
                            <a:srgbClr val="006000"/>
                          </a:solidFill>
                          <a:effectLst/>
                        </a:rPr>
                        <a:t>offset</a:t>
                      </a:r>
                      <a:r>
                        <a:rPr lang="en-US" smtClean="0"/>
                        <a:t> bytes.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   </a:t>
                      </a:r>
                      <a:r>
                        <a:rPr lang="en-US" b="1" smtClean="0">
                          <a:solidFill>
                            <a:srgbClr val="502000"/>
                          </a:solidFill>
                          <a:effectLst/>
                        </a:rPr>
                        <a:t>SEEK_END</a:t>
                      </a:r>
                      <a:r>
                        <a:rPr lang="en-US" smtClean="0"/>
                        <a:t> The file offset is set to the size of the file plus </a:t>
                      </a:r>
                      <a:r>
                        <a:rPr lang="en-US" i="1" smtClean="0">
                          <a:solidFill>
                            <a:srgbClr val="006000"/>
                          </a:solidFill>
                          <a:effectLst/>
                        </a:rPr>
                        <a:t>offset</a:t>
                      </a:r>
                      <a:r>
                        <a:rPr lang="en-US" smtClean="0"/>
                        <a:t> bytes.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smtClean="0">
                          <a:solidFill>
                            <a:srgbClr val="502000"/>
                          </a:solidFill>
                          <a:effectLst/>
                        </a:rPr>
                        <a:t>lseek</a:t>
                      </a:r>
                      <a:r>
                        <a:rPr lang="en-US" smtClean="0"/>
                        <a:t>() allows the file offset to be set beyond the end of the file (but this does not change the size of the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   If data is later written at this point, subsequent reads of the data in the gap (a "hole") return null bytes ('\0') until data is actually written into the gap.</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9730116"/>
                  </a:ext>
                </a:extLst>
              </a:tr>
              <a:tr h="823152">
                <a:tc>
                  <a:txBody>
                    <a:bodyPr/>
                    <a:lstStyle/>
                    <a:p>
                      <a:pPr algn="ctr"/>
                      <a:r>
                        <a:rPr lang="en-US" sz="1400" smtClean="0">
                          <a:latin typeface="Times New Roman" panose="02020603050405020304" pitchFamily="18" charset="0"/>
                          <a:cs typeface="Times New Roman" panose="02020603050405020304" pitchFamily="18" charset="0"/>
                        </a:rPr>
                        <a:t>Return</a:t>
                      </a:r>
                    </a:p>
                    <a:p>
                      <a:pPr algn="ctr"/>
                      <a:r>
                        <a:rPr lang="en-US" sz="1400" smtClean="0">
                          <a:latin typeface="Times New Roman" panose="02020603050405020304" pitchFamily="18" charset="0"/>
                          <a:cs typeface="Times New Roman" panose="02020603050405020304" pitchFamily="18" charset="0"/>
                        </a:rPr>
                        <a:t>Value</a:t>
                      </a:r>
                      <a:endParaRPr lang="en-US" sz="1400">
                        <a:latin typeface="Times New Roman" panose="02020603050405020304" pitchFamily="18" charset="0"/>
                        <a:cs typeface="Times New Roman" panose="02020603050405020304" pitchFamily="18" charset="0"/>
                      </a:endParaRPr>
                    </a:p>
                  </a:txBody>
                  <a:tcPr anchor="ctr"/>
                </a:tc>
                <a:tc>
                  <a:txBody>
                    <a:bodyPr/>
                    <a:lstStyle/>
                    <a:p>
                      <a:pPr algn="l"/>
                      <a:r>
                        <a:rPr lang="en-US" smtClean="0"/>
                        <a:t>Upon successful completion, </a:t>
                      </a:r>
                      <a:r>
                        <a:rPr lang="en-US" b="1" smtClean="0">
                          <a:solidFill>
                            <a:srgbClr val="502000"/>
                          </a:solidFill>
                          <a:effectLst/>
                        </a:rPr>
                        <a:t>lseek</a:t>
                      </a:r>
                      <a:r>
                        <a:rPr lang="en-US" smtClean="0"/>
                        <a:t>() returns the resulting offset location as measured in bytes from the beginning of the file.</a:t>
                      </a:r>
                    </a:p>
                    <a:p>
                      <a:pPr algn="l"/>
                      <a:r>
                        <a:rPr lang="en-US" smtClean="0"/>
                        <a:t>On error, the value </a:t>
                      </a:r>
                      <a:r>
                        <a:rPr lang="en-US" i="1" smtClean="0">
                          <a:solidFill>
                            <a:srgbClr val="006000"/>
                          </a:solidFill>
                          <a:effectLst/>
                        </a:rPr>
                        <a:t>(off_t) -1</a:t>
                      </a:r>
                      <a:r>
                        <a:rPr lang="en-US" smtClean="0"/>
                        <a:t> is returned and </a:t>
                      </a:r>
                      <a:r>
                        <a:rPr lang="en-US" i="1" u="none" strike="noStrike" smtClean="0">
                          <a:solidFill>
                            <a:srgbClr val="4080DD"/>
                          </a:solidFill>
                          <a:effectLst/>
                        </a:rPr>
                        <a:t>errno</a:t>
                      </a:r>
                      <a:r>
                        <a:rPr lang="en-US" smtClean="0"/>
                        <a:t> is set to indicate the error.</a:t>
                      </a:r>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2017850550"/>
                  </a:ext>
                </a:extLst>
              </a:tr>
            </a:tbl>
          </a:graphicData>
        </a:graphic>
      </p:graphicFrame>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2422744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close (p. 45)</a:t>
            </a:r>
            <a:endParaRPr lang="en-US"/>
          </a:p>
        </p:txBody>
      </p:sp>
      <p:sp>
        <p:nvSpPr>
          <p:cNvPr id="4" name="날짜 개체 틀 3"/>
          <p:cNvSpPr>
            <a:spLocks noGrp="1"/>
          </p:cNvSpPr>
          <p:nvPr>
            <p:ph type="dt" sz="half" idx="10"/>
          </p:nvPr>
        </p:nvSpPr>
        <p:spPr/>
        <p:txBody>
          <a:bodyPr/>
          <a:lstStyle/>
          <a:p>
            <a:fld id="{FDD874C3-03A1-4072-A86D-A68E4C4CFC2D}"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53</a:t>
            </a:fld>
            <a:endParaRPr lang="en-US"/>
          </a:p>
        </p:txBody>
      </p:sp>
      <p:graphicFrame>
        <p:nvGraphicFramePr>
          <p:cNvPr id="8" name="내용 개체 틀 7"/>
          <p:cNvGraphicFramePr>
            <a:graphicFrameLocks noGrp="1"/>
          </p:cNvGraphicFramePr>
          <p:nvPr>
            <p:ph idx="1"/>
            <p:extLst>
              <p:ext uri="{D42A27DB-BD31-4B8C-83A1-F6EECF244321}">
                <p14:modId xmlns:p14="http://schemas.microsoft.com/office/powerpoint/2010/main" val="1164874520"/>
              </p:ext>
            </p:extLst>
          </p:nvPr>
        </p:nvGraphicFramePr>
        <p:xfrm>
          <a:off x="681038" y="1255712"/>
          <a:ext cx="8543926" cy="5126005"/>
        </p:xfrm>
        <a:graphic>
          <a:graphicData uri="http://schemas.openxmlformats.org/drawingml/2006/table">
            <a:tbl>
              <a:tblPr firstRow="1" bandRow="1">
                <a:tableStyleId>{5C22544A-7EE6-4342-B048-85BDC9FD1C3A}</a:tableStyleId>
              </a:tblPr>
              <a:tblGrid>
                <a:gridCol w="985837">
                  <a:extLst>
                    <a:ext uri="{9D8B030D-6E8A-4147-A177-3AD203B41FA5}">
                      <a16:colId xmlns:a16="http://schemas.microsoft.com/office/drawing/2014/main" val="2913425130"/>
                    </a:ext>
                  </a:extLst>
                </a:gridCol>
                <a:gridCol w="7558089">
                  <a:extLst>
                    <a:ext uri="{9D8B030D-6E8A-4147-A177-3AD203B41FA5}">
                      <a16:colId xmlns:a16="http://schemas.microsoft.com/office/drawing/2014/main" val="3542284699"/>
                    </a:ext>
                  </a:extLst>
                </a:gridCol>
              </a:tblGrid>
              <a:tr h="444593">
                <a:tc>
                  <a:txBody>
                    <a:bodyPr/>
                    <a:lstStyle/>
                    <a:p>
                      <a:pPr algn="ctr"/>
                      <a:r>
                        <a:rPr lang="en-US" sz="1800" smtClean="0">
                          <a:latin typeface="Times New Roman" panose="02020603050405020304" pitchFamily="18" charset="0"/>
                          <a:cs typeface="Times New Roman" panose="02020603050405020304" pitchFamily="18" charset="0"/>
                        </a:rPr>
                        <a:t>Name</a:t>
                      </a:r>
                      <a:endParaRPr lang="en-US" sz="1800">
                        <a:latin typeface="Times New Roman" panose="02020603050405020304" pitchFamily="18" charset="0"/>
                        <a:cs typeface="Times New Roman" panose="02020603050405020304" pitchFamily="18" charset="0"/>
                      </a:endParaRPr>
                    </a:p>
                  </a:txBody>
                  <a:tcPr anchor="ctr"/>
                </a:tc>
                <a:tc>
                  <a:txBody>
                    <a:bodyPr/>
                    <a:lstStyle/>
                    <a:p>
                      <a:r>
                        <a:rPr lang="en-US" sz="2000" smtClean="0">
                          <a:solidFill>
                            <a:schemeClr val="bg1"/>
                          </a:solidFill>
                          <a:latin typeface="Times New Roman" panose="02020603050405020304" pitchFamily="18" charset="0"/>
                          <a:cs typeface="Times New Roman" panose="02020603050405020304" pitchFamily="18" charset="0"/>
                        </a:rPr>
                        <a:t>close</a:t>
                      </a:r>
                      <a:r>
                        <a:rPr lang="en-US" sz="1800" smtClean="0">
                          <a:latin typeface="Times New Roman" panose="02020603050405020304" pitchFamily="18" charset="0"/>
                          <a:cs typeface="Times New Roman" panose="02020603050405020304" pitchFamily="18" charset="0"/>
                        </a:rPr>
                        <a:t>( )</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6935867"/>
                  </a:ext>
                </a:extLst>
              </a:tr>
              <a:tr h="410394">
                <a:tc>
                  <a:txBody>
                    <a:bodyPr/>
                    <a:lstStyle/>
                    <a:p>
                      <a:pPr algn="ctr"/>
                      <a:r>
                        <a:rPr lang="en-US" sz="1400" smtClean="0">
                          <a:latin typeface="Times New Roman" panose="02020603050405020304" pitchFamily="18" charset="0"/>
                          <a:cs typeface="Times New Roman" panose="02020603050405020304" pitchFamily="18" charset="0"/>
                        </a:rPr>
                        <a:t>Desc</a:t>
                      </a:r>
                      <a:endParaRPr lang="en-US" sz="1400">
                        <a:latin typeface="Times New Roman" panose="02020603050405020304" pitchFamily="18" charset="0"/>
                        <a:cs typeface="Times New Roman" panose="02020603050405020304" pitchFamily="18" charset="0"/>
                      </a:endParaRPr>
                    </a:p>
                  </a:txBody>
                  <a:tcPr anchor="ctr"/>
                </a:tc>
                <a:tc>
                  <a:txBody>
                    <a:bodyPr/>
                    <a:lstStyle/>
                    <a:p>
                      <a:r>
                        <a:rPr lang="en-US" sz="1800" b="0" i="0" kern="1200" smtClean="0">
                          <a:solidFill>
                            <a:schemeClr val="dk1"/>
                          </a:solidFill>
                          <a:effectLst/>
                          <a:latin typeface="+mn-lt"/>
                          <a:ea typeface="+mn-ea"/>
                          <a:cs typeface="+mn-cs"/>
                        </a:rPr>
                        <a:t>unmap the file de‐scriptor from the associated file</a:t>
                      </a:r>
                      <a:endParaRPr lang="en-US" sz="1800" baseline="0" smtClean="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30080539"/>
                  </a:ext>
                </a:extLst>
              </a:tr>
              <a:tr h="718189">
                <a:tc>
                  <a:txBody>
                    <a:bodyPr/>
                    <a:lstStyle/>
                    <a:p>
                      <a:pPr algn="ctr"/>
                      <a:r>
                        <a:rPr lang="en-US" sz="1400" smtClean="0">
                          <a:latin typeface="Times New Roman" panose="02020603050405020304" pitchFamily="18" charset="0"/>
                          <a:cs typeface="Times New Roman" panose="02020603050405020304" pitchFamily="18" charset="0"/>
                        </a:rPr>
                        <a:t>Synopsis</a:t>
                      </a:r>
                      <a:endParaRPr lang="en-US" sz="1400">
                        <a:latin typeface="Times New Roman" panose="02020603050405020304" pitchFamily="18" charset="0"/>
                        <a:cs typeface="Times New Roman" panose="02020603050405020304" pitchFamily="18" charset="0"/>
                      </a:endParaRPr>
                    </a:p>
                  </a:txBody>
                  <a:tcPr anchor="ctr"/>
                </a:tc>
                <a:tc>
                  <a:txBody>
                    <a:bodyPr/>
                    <a:lstStyle/>
                    <a:p>
                      <a:pPr algn="l"/>
                      <a:r>
                        <a:rPr lang="en-US" sz="1800" b="0" i="0" u="none" strike="noStrike" baseline="0" smtClean="0">
                          <a:solidFill>
                            <a:srgbClr val="009A9A"/>
                          </a:solidFill>
                          <a:latin typeface="Consolas" panose="020B0609020204030204" pitchFamily="49" charset="0"/>
                        </a:rPr>
                        <a:t>#include &lt;unistd.h&gt;</a:t>
                      </a:r>
                      <a:endParaRPr lang="fr-FR" sz="1800" b="1" i="0" u="none" strike="noStrike" baseline="0" smtClean="0">
                        <a:solidFill>
                          <a:srgbClr val="007888"/>
                        </a:solidFill>
                        <a:latin typeface="Consolas" panose="020B0609020204030204" pitchFamily="49" charset="0"/>
                      </a:endParaRPr>
                    </a:p>
                    <a:p>
                      <a:pPr algn="l"/>
                      <a:r>
                        <a:rPr lang="en-US" sz="1800" b="1" i="0" u="none" strike="noStrike" baseline="0" smtClean="0">
                          <a:solidFill>
                            <a:srgbClr val="007789"/>
                          </a:solidFill>
                          <a:latin typeface="Consolas" panose="020B0609020204030204" pitchFamily="49" charset="0"/>
                        </a:rPr>
                        <a:t>int </a:t>
                      </a:r>
                      <a:r>
                        <a:rPr lang="en-US" sz="1800" b="0" i="0" u="none" strike="noStrike" baseline="0" smtClean="0">
                          <a:solidFill>
                            <a:srgbClr val="000089"/>
                          </a:solidFill>
                          <a:latin typeface="Consolas" panose="020B0609020204030204" pitchFamily="49" charset="0"/>
                        </a:rPr>
                        <a:t>close</a:t>
                      </a:r>
                      <a:r>
                        <a:rPr lang="en-US" sz="1800" b="0" i="0" u="none" strike="noStrike" baseline="0" smtClean="0">
                          <a:solidFill>
                            <a:srgbClr val="000000"/>
                          </a:solidFill>
                          <a:latin typeface="Consolas" panose="020B0609020204030204" pitchFamily="49" charset="0"/>
                        </a:rPr>
                        <a:t>( </a:t>
                      </a:r>
                      <a:r>
                        <a:rPr lang="en-US" sz="1800" b="1" i="0" u="none" strike="noStrike" baseline="0" smtClean="0">
                          <a:solidFill>
                            <a:srgbClr val="007789"/>
                          </a:solidFill>
                          <a:latin typeface="Consolas" panose="020B0609020204030204" pitchFamily="49" charset="0"/>
                        </a:rPr>
                        <a:t>int </a:t>
                      </a:r>
                      <a:r>
                        <a:rPr lang="en-US" sz="1800" b="0" i="0" u="none" strike="noStrike" baseline="0" smtClean="0">
                          <a:solidFill>
                            <a:srgbClr val="000089"/>
                          </a:solidFill>
                          <a:latin typeface="Consolas" panose="020B0609020204030204" pitchFamily="49" charset="0"/>
                        </a:rPr>
                        <a:t>fd </a:t>
                      </a:r>
                      <a:r>
                        <a:rPr lang="en-US" sz="1800" b="0" i="0" u="none" strike="noStrike" baseline="0" smtClean="0">
                          <a:solidFill>
                            <a:srgbClr val="000000"/>
                          </a:solidFill>
                          <a:latin typeface="Consolas" panose="020B0609020204030204" pitchFamily="49" charset="0"/>
                        </a:rPr>
                        <a:t>);</a:t>
                      </a:r>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381667179"/>
                  </a:ext>
                </a:extLst>
              </a:tr>
              <a:tr h="1949371">
                <a:tc>
                  <a:txBody>
                    <a:bodyPr/>
                    <a:lstStyle/>
                    <a:p>
                      <a:pPr algn="ctr"/>
                      <a:r>
                        <a:rPr lang="en-US" sz="1400" smtClean="0">
                          <a:latin typeface="Times New Roman" panose="02020603050405020304" pitchFamily="18" charset="0"/>
                          <a:cs typeface="Times New Roman" panose="02020603050405020304" pitchFamily="18" charset="0"/>
                        </a:rPr>
                        <a:t>Return value</a:t>
                      </a:r>
                      <a:endParaRPr lang="en-US" sz="140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smtClean="0">
                          <a:solidFill>
                            <a:schemeClr val="dk1"/>
                          </a:solidFill>
                          <a:effectLst/>
                          <a:latin typeface="+mn-lt"/>
                          <a:ea typeface="+mn-ea"/>
                          <a:cs typeface="Calibri" panose="020F0502020204030204" pitchFamily="34" charset="0"/>
                        </a:rPr>
                        <a:t>   A call to close() unmaps the open file descriptor fd and disassociates the file from the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smtClean="0">
                          <a:solidFill>
                            <a:schemeClr val="dk1"/>
                          </a:solidFill>
                          <a:effectLst/>
                          <a:latin typeface="+mn-lt"/>
                          <a:ea typeface="+mn-ea"/>
                          <a:cs typeface="Calibri" panose="020F0502020204030204" pitchFamily="34" charset="0"/>
                        </a:rPr>
                        <a:t>   The given file descriptor is then no longer valid, and the kernel is free to reuse it as the return value to a subsequent open() or creat() call.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smtClean="0">
                          <a:solidFill>
                            <a:schemeClr val="dk1"/>
                          </a:solidFill>
                          <a:effectLst/>
                          <a:latin typeface="+mn-lt"/>
                          <a:ea typeface="+mn-ea"/>
                          <a:cs typeface="Calibri" panose="020F0502020204030204" pitchFamily="34" charset="0"/>
                        </a:rPr>
                        <a:t>   A call to close() returns 0 on success. On error, it returns −1 and sets errno appropriately.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smtClean="0">
                          <a:latin typeface="+mn-lt"/>
                          <a:cs typeface="Calibri" panose="020F0502020204030204" pitchFamily="34" charset="0"/>
                        </a:rPr>
                        <a:t>   </a:t>
                      </a:r>
                      <a:r>
                        <a:rPr lang="en-US" sz="1800" smtClean="0">
                          <a:solidFill>
                            <a:srgbClr val="FF0000"/>
                          </a:solidFill>
                          <a:latin typeface="+mn-lt"/>
                          <a:cs typeface="Calibri" panose="020F0502020204030204" pitchFamily="34" charset="0"/>
                        </a:rPr>
                        <a:t>Note that closing a file has no bearing on when the file is flushed to disk. To ensure that a file is committed to disk before closing it, an application needs to make use of one of the synchronization options discussed earlier in “Synchronized I/O” on page 40.</a:t>
                      </a:r>
                      <a:endParaRPr lang="en-US" sz="1800">
                        <a:solidFill>
                          <a:srgbClr val="FF0000"/>
                        </a:solidFill>
                        <a:latin typeface="+mn-lt"/>
                        <a:cs typeface="Calibri" panose="020F0502020204030204" pitchFamily="34" charset="0"/>
                      </a:endParaRPr>
                    </a:p>
                  </a:txBody>
                  <a:tcPr anchor="ctr"/>
                </a:tc>
                <a:extLst>
                  <a:ext uri="{0D108BD9-81ED-4DB2-BD59-A6C34878D82A}">
                    <a16:rowId xmlns:a16="http://schemas.microsoft.com/office/drawing/2014/main" val="409730116"/>
                  </a:ext>
                </a:extLst>
              </a:tr>
              <a:tr h="718189">
                <a:tc>
                  <a:txBody>
                    <a:bodyPr/>
                    <a:lstStyle/>
                    <a:p>
                      <a:pPr algn="ctr"/>
                      <a:r>
                        <a:rPr lang="en-US" sz="1400" smtClean="0">
                          <a:latin typeface="Times New Roman" panose="02020603050405020304" pitchFamily="18" charset="0"/>
                          <a:cs typeface="Times New Roman" panose="02020603050405020304" pitchFamily="18" charset="0"/>
                        </a:rPr>
                        <a:t>Example</a:t>
                      </a:r>
                      <a:endParaRPr lang="en-US" sz="1400">
                        <a:latin typeface="Times New Roman" panose="02020603050405020304" pitchFamily="18" charset="0"/>
                        <a:cs typeface="Times New Roman" panose="02020603050405020304" pitchFamily="18" charset="0"/>
                      </a:endParaRPr>
                    </a:p>
                  </a:txBody>
                  <a:tcPr anchor="ctr"/>
                </a:tc>
                <a:tc>
                  <a:txBody>
                    <a:bodyPr/>
                    <a:lstStyle/>
                    <a:p>
                      <a:pPr algn="l"/>
                      <a:r>
                        <a:rPr lang="en-US" sz="1800" b="1" i="0" smtClean="0">
                          <a:solidFill>
                            <a:srgbClr val="006699"/>
                          </a:solidFill>
                          <a:effectLst/>
                          <a:latin typeface="Consolas" panose="020B0609020204030204" pitchFamily="49" charset="0"/>
                        </a:rPr>
                        <a:t>if </a:t>
                      </a:r>
                      <a:r>
                        <a:rPr lang="en-US" sz="1800" b="0" i="0" smtClean="0">
                          <a:solidFill>
                            <a:srgbClr val="000000"/>
                          </a:solidFill>
                          <a:effectLst/>
                          <a:latin typeface="Consolas" panose="020B0609020204030204" pitchFamily="49" charset="0"/>
                        </a:rPr>
                        <a:t>(</a:t>
                      </a:r>
                      <a:r>
                        <a:rPr lang="en-US" sz="1800" b="0" i="0" smtClean="0">
                          <a:solidFill>
                            <a:srgbClr val="000088"/>
                          </a:solidFill>
                          <a:effectLst/>
                          <a:latin typeface="Consolas" panose="020B0609020204030204" pitchFamily="49" charset="0"/>
                        </a:rPr>
                        <a:t>close </a:t>
                      </a:r>
                      <a:r>
                        <a:rPr lang="en-US" sz="1800" b="0" i="0" smtClean="0">
                          <a:solidFill>
                            <a:srgbClr val="000000"/>
                          </a:solidFill>
                          <a:effectLst/>
                          <a:latin typeface="Consolas" panose="020B0609020204030204" pitchFamily="49" charset="0"/>
                        </a:rPr>
                        <a:t>(</a:t>
                      </a:r>
                      <a:r>
                        <a:rPr lang="en-US" sz="1800" b="0" i="0" smtClean="0">
                          <a:solidFill>
                            <a:srgbClr val="000088"/>
                          </a:solidFill>
                          <a:effectLst/>
                          <a:latin typeface="Consolas" panose="020B0609020204030204" pitchFamily="49" charset="0"/>
                        </a:rPr>
                        <a:t>fd</a:t>
                      </a:r>
                      <a:r>
                        <a:rPr lang="en-US" sz="1800" b="0" i="0" smtClean="0">
                          <a:solidFill>
                            <a:srgbClr val="000000"/>
                          </a:solidFill>
                          <a:effectLst/>
                          <a:latin typeface="Consolas" panose="020B0609020204030204" pitchFamily="49" charset="0"/>
                        </a:rPr>
                        <a:t>) </a:t>
                      </a:r>
                      <a:r>
                        <a:rPr lang="en-US" sz="1800" b="0" i="0" smtClean="0">
                          <a:solidFill>
                            <a:srgbClr val="555555"/>
                          </a:solidFill>
                          <a:effectLst/>
                          <a:latin typeface="Consolas" panose="020B0609020204030204" pitchFamily="49" charset="0"/>
                        </a:rPr>
                        <a:t>== </a:t>
                      </a:r>
                      <a:r>
                        <a:rPr lang="en-US" sz="1800" b="0" i="0" smtClean="0">
                          <a:solidFill>
                            <a:srgbClr val="AA0000"/>
                          </a:solidFill>
                          <a:effectLst/>
                          <a:latin typeface="Consolas" panose="020B0609020204030204" pitchFamily="49" charset="0"/>
                        </a:rPr>
                        <a:t>-</a:t>
                      </a:r>
                      <a:r>
                        <a:rPr lang="en-US" sz="1800" b="0" i="0" smtClean="0">
                          <a:solidFill>
                            <a:srgbClr val="FF6600"/>
                          </a:solidFill>
                          <a:effectLst/>
                          <a:latin typeface="Consolas" panose="020B0609020204030204" pitchFamily="49" charset="0"/>
                        </a:rPr>
                        <a:t>1</a:t>
                      </a:r>
                      <a:r>
                        <a:rPr lang="en-US" sz="1800" b="0" i="0" smtClean="0">
                          <a:solidFill>
                            <a:srgbClr val="000000"/>
                          </a:solidFill>
                          <a:effectLst/>
                          <a:latin typeface="Consolas" panose="020B0609020204030204" pitchFamily="49" charset="0"/>
                        </a:rPr>
                        <a:t>)</a:t>
                      </a:r>
                      <a:br>
                        <a:rPr lang="en-US" sz="1800" b="0" i="0" smtClean="0">
                          <a:solidFill>
                            <a:srgbClr val="000000"/>
                          </a:solidFill>
                          <a:effectLst/>
                          <a:latin typeface="Consolas" panose="020B0609020204030204" pitchFamily="49" charset="0"/>
                        </a:rPr>
                      </a:br>
                      <a:r>
                        <a:rPr lang="en-US" sz="1800" b="0" i="0" smtClean="0">
                          <a:solidFill>
                            <a:srgbClr val="000000"/>
                          </a:solidFill>
                          <a:effectLst/>
                          <a:latin typeface="Consolas" panose="020B0609020204030204" pitchFamily="49" charset="0"/>
                        </a:rPr>
                        <a:t>   </a:t>
                      </a:r>
                      <a:r>
                        <a:rPr lang="en-US" sz="1800" b="0" i="0" smtClean="0">
                          <a:solidFill>
                            <a:srgbClr val="000088"/>
                          </a:solidFill>
                          <a:effectLst/>
                          <a:latin typeface="Consolas" panose="020B0609020204030204" pitchFamily="49" charset="0"/>
                        </a:rPr>
                        <a:t>perror </a:t>
                      </a:r>
                      <a:r>
                        <a:rPr lang="en-US" sz="1800" b="0" i="0" smtClean="0">
                          <a:solidFill>
                            <a:srgbClr val="000000"/>
                          </a:solidFill>
                          <a:effectLst/>
                          <a:latin typeface="Consolas" panose="020B0609020204030204" pitchFamily="49" charset="0"/>
                        </a:rPr>
                        <a:t>(</a:t>
                      </a:r>
                      <a:r>
                        <a:rPr lang="en-US" sz="1800" b="0" i="0" smtClean="0">
                          <a:solidFill>
                            <a:srgbClr val="CC3300"/>
                          </a:solidFill>
                          <a:effectLst/>
                          <a:latin typeface="Consolas" panose="020B0609020204030204" pitchFamily="49" charset="0"/>
                        </a:rPr>
                        <a:t>"close"</a:t>
                      </a:r>
                      <a:r>
                        <a:rPr lang="en-US" sz="1800" b="0" i="0" smtClean="0">
                          <a:solidFill>
                            <a:srgbClr val="000000"/>
                          </a:solidFill>
                          <a:effectLst/>
                          <a:latin typeface="Consolas" panose="020B0609020204030204" pitchFamily="49" charset="0"/>
                        </a:rPr>
                        <a:t>);</a:t>
                      </a:r>
                      <a:endParaRPr lang="en-US" sz="1800">
                        <a:latin typeface="Consolas" panose="020B0609020204030204" pitchFamily="49" charset="0"/>
                        <a:cs typeface="Times New Roman" panose="02020603050405020304" pitchFamily="18" charset="0"/>
                      </a:endParaRPr>
                    </a:p>
                  </a:txBody>
                  <a:tcPr anchor="ctr"/>
                </a:tc>
                <a:extLst>
                  <a:ext uri="{0D108BD9-81ED-4DB2-BD59-A6C34878D82A}">
                    <a16:rowId xmlns:a16="http://schemas.microsoft.com/office/drawing/2014/main" val="2017850550"/>
                  </a:ext>
                </a:extLst>
              </a:tr>
            </a:tbl>
          </a:graphicData>
        </a:graphic>
      </p:graphicFrame>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7145250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t>Opening Files (p. 26)</a:t>
            </a:r>
            <a:endParaRPr lang="en-US"/>
          </a:p>
        </p:txBody>
      </p:sp>
      <p:sp>
        <p:nvSpPr>
          <p:cNvPr id="3" name="내용 개체 틀 2"/>
          <p:cNvSpPr>
            <a:spLocks noGrp="1"/>
          </p:cNvSpPr>
          <p:nvPr>
            <p:ph idx="1"/>
          </p:nvPr>
        </p:nvSpPr>
        <p:spPr>
          <a:xfrm>
            <a:off x="681038" y="1255271"/>
            <a:ext cx="8543925" cy="2944940"/>
          </a:xfrm>
        </p:spPr>
        <p:txBody>
          <a:bodyPr>
            <a:normAutofit fontScale="77500" lnSpcReduction="20000"/>
          </a:bodyPr>
          <a:lstStyle/>
          <a:p>
            <a:pPr>
              <a:lnSpc>
                <a:spcPct val="120000"/>
              </a:lnSpc>
            </a:pPr>
            <a:r>
              <a:rPr lang="en-US" smtClean="0"/>
              <a:t>Flags for open( )</a:t>
            </a:r>
          </a:p>
          <a:p>
            <a:pPr lvl="1">
              <a:lnSpc>
                <a:spcPct val="120000"/>
              </a:lnSpc>
            </a:pPr>
            <a:r>
              <a:rPr lang="en-US"/>
              <a:t>The flags argument is the bitwise-OR of one or more </a:t>
            </a:r>
            <a:r>
              <a:rPr lang="en-US" smtClean="0"/>
              <a:t>flags.</a:t>
            </a:r>
          </a:p>
          <a:p>
            <a:pPr lvl="1">
              <a:lnSpc>
                <a:spcPct val="120000"/>
              </a:lnSpc>
            </a:pPr>
            <a:r>
              <a:rPr lang="en-US" smtClean="0"/>
              <a:t>It </a:t>
            </a:r>
            <a:r>
              <a:rPr lang="en-US"/>
              <a:t>must contain an </a:t>
            </a:r>
            <a:r>
              <a:rPr lang="en-US" smtClean="0"/>
              <a:t>access mode</a:t>
            </a:r>
            <a:r>
              <a:rPr lang="en-US"/>
              <a:t>, which is one of </a:t>
            </a:r>
            <a:r>
              <a:rPr lang="en-US">
                <a:latin typeface="Consolas" panose="020B0609020204030204" pitchFamily="49" charset="0"/>
              </a:rPr>
              <a:t>O_RDONLY, O_WRONLY, </a:t>
            </a:r>
            <a:r>
              <a:rPr lang="en-US"/>
              <a:t>or</a:t>
            </a:r>
            <a:r>
              <a:rPr lang="en-US">
                <a:latin typeface="Consolas" panose="020B0609020204030204" pitchFamily="49" charset="0"/>
              </a:rPr>
              <a:t> O_RDWR</a:t>
            </a:r>
            <a:r>
              <a:rPr lang="en-US"/>
              <a:t>. </a:t>
            </a:r>
            <a:endParaRPr lang="en-US" smtClean="0"/>
          </a:p>
          <a:p>
            <a:pPr lvl="1">
              <a:lnSpc>
                <a:spcPct val="120000"/>
              </a:lnSpc>
            </a:pPr>
            <a:r>
              <a:rPr lang="en-US" smtClean="0"/>
              <a:t>Respectively</a:t>
            </a:r>
            <a:r>
              <a:rPr lang="en-US"/>
              <a:t>, these </a:t>
            </a:r>
            <a:r>
              <a:rPr lang="en-US" smtClean="0"/>
              <a:t>arguments request </a:t>
            </a:r>
            <a:r>
              <a:rPr lang="en-US"/>
              <a:t>that the file be opened only for reading, only for writing, or for both </a:t>
            </a:r>
            <a:r>
              <a:rPr lang="en-US" smtClean="0"/>
              <a:t>reading and writing.</a:t>
            </a:r>
          </a:p>
          <a:p>
            <a:pPr>
              <a:lnSpc>
                <a:spcPct val="120000"/>
              </a:lnSpc>
            </a:pPr>
            <a:r>
              <a:rPr lang="en-US" smtClean="0"/>
              <a:t>Flag Detail : (p. 27~ 28)</a:t>
            </a:r>
          </a:p>
          <a:p>
            <a:pPr>
              <a:lnSpc>
                <a:spcPct val="120000"/>
              </a:lnSpc>
            </a:pPr>
            <a:endParaRPr lang="en-US"/>
          </a:p>
        </p:txBody>
      </p:sp>
      <p:sp>
        <p:nvSpPr>
          <p:cNvPr id="4" name="날짜 개체 틀 3"/>
          <p:cNvSpPr>
            <a:spLocks noGrp="1"/>
          </p:cNvSpPr>
          <p:nvPr>
            <p:ph type="dt" sz="half" idx="10"/>
          </p:nvPr>
        </p:nvSpPr>
        <p:spPr/>
        <p:txBody>
          <a:bodyPr/>
          <a:lstStyle/>
          <a:p>
            <a:fld id="{87157926-6AB1-40D0-8A5D-270358AD4ECB}"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54</a:t>
            </a:fld>
            <a:endParaRPr lang="en-US"/>
          </a:p>
        </p:txBody>
      </p:sp>
      <p:sp>
        <p:nvSpPr>
          <p:cNvPr id="7" name="직사각형 6"/>
          <p:cNvSpPr/>
          <p:nvPr/>
        </p:nvSpPr>
        <p:spPr>
          <a:xfrm>
            <a:off x="1228254" y="4346796"/>
            <a:ext cx="7744924" cy="1754326"/>
          </a:xfrm>
          <a:prstGeom prst="rect">
            <a:avLst/>
          </a:prstGeom>
          <a:ln>
            <a:solidFill>
              <a:schemeClr val="accent1"/>
            </a:solidFill>
          </a:ln>
        </p:spPr>
        <p:txBody>
          <a:bodyPr wrap="square" anchor="ctr">
            <a:spAutoFit/>
          </a:bodyPr>
          <a:lstStyle/>
          <a:p>
            <a:pPr lvl="1"/>
            <a:endParaRPr lang="en-US" b="1" smtClean="0">
              <a:solidFill>
                <a:srgbClr val="007788"/>
              </a:solidFill>
              <a:latin typeface="Consolas" panose="020B0609020204030204" pitchFamily="49" charset="0"/>
            </a:endParaRPr>
          </a:p>
          <a:p>
            <a:pPr lvl="1"/>
            <a:r>
              <a:rPr lang="en-US" b="1" smtClean="0">
                <a:solidFill>
                  <a:srgbClr val="007788"/>
                </a:solidFill>
                <a:latin typeface="Consolas" panose="020B0609020204030204" pitchFamily="49" charset="0"/>
              </a:rPr>
              <a:t>int </a:t>
            </a:r>
            <a:r>
              <a:rPr lang="en-US">
                <a:solidFill>
                  <a:srgbClr val="000088"/>
                </a:solidFill>
                <a:latin typeface="Consolas" panose="020B0609020204030204" pitchFamily="49" charset="0"/>
              </a:rPr>
              <a:t>fd</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88"/>
                </a:solidFill>
                <a:latin typeface="Consolas" panose="020B0609020204030204" pitchFamily="49" charset="0"/>
              </a:rPr>
              <a:t>fd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open </a:t>
            </a:r>
            <a:r>
              <a:rPr lang="en-US">
                <a:solidFill>
                  <a:srgbClr val="000000"/>
                </a:solidFill>
                <a:latin typeface="Consolas" panose="020B0609020204030204" pitchFamily="49" charset="0"/>
              </a:rPr>
              <a:t>(</a:t>
            </a:r>
            <a:r>
              <a:rPr lang="en-US">
                <a:solidFill>
                  <a:srgbClr val="CC3300"/>
                </a:solidFill>
                <a:latin typeface="Consolas" panose="020B0609020204030204" pitchFamily="49" charset="0"/>
              </a:rPr>
              <a:t>"/home/teach/pearl"</a:t>
            </a:r>
            <a:r>
              <a:rPr lang="en-US">
                <a:solidFill>
                  <a:srgbClr val="000000"/>
                </a:solidFill>
                <a:latin typeface="Consolas" panose="020B0609020204030204" pitchFamily="49" charset="0"/>
              </a:rPr>
              <a:t>, </a:t>
            </a:r>
            <a:r>
              <a:rPr lang="en-US">
                <a:solidFill>
                  <a:srgbClr val="000088"/>
                </a:solidFill>
                <a:latin typeface="Consolas" panose="020B0609020204030204" pitchFamily="49" charset="0"/>
              </a:rPr>
              <a:t>O_WRONLY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O_TRUNC</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b="1">
                <a:solidFill>
                  <a:srgbClr val="006699"/>
                </a:solidFill>
                <a:latin typeface="Consolas" panose="020B0609020204030204" pitchFamily="49" charset="0"/>
              </a:rPr>
              <a:t>if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fd </a:t>
            </a:r>
            <a:r>
              <a:rPr lang="en-US">
                <a:solidFill>
                  <a:srgbClr val="555555"/>
                </a:solidFill>
                <a:latin typeface="Consolas" panose="020B0609020204030204" pitchFamily="49" charset="0"/>
              </a:rPr>
              <a:t>== </a:t>
            </a:r>
            <a:r>
              <a:rPr lang="en-US">
                <a:solidFill>
                  <a:srgbClr val="AA0000"/>
                </a:solidFill>
                <a:latin typeface="Consolas" panose="020B0609020204030204" pitchFamily="49" charset="0"/>
              </a:rPr>
              <a:t>-</a:t>
            </a:r>
            <a:r>
              <a:rPr lang="en-US">
                <a:solidFill>
                  <a:srgbClr val="FF6600"/>
                </a:solidFill>
                <a:latin typeface="Consolas" panose="020B0609020204030204" pitchFamily="49" charset="0"/>
              </a:rPr>
              <a:t>1</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a:t>
            </a:r>
            <a:r>
              <a:rPr lang="en-US" i="1">
                <a:solidFill>
                  <a:srgbClr val="35586C"/>
                </a:solidFill>
                <a:latin typeface="Consolas" panose="020B0609020204030204" pitchFamily="49" charset="0"/>
              </a:rPr>
              <a:t>/* error */</a:t>
            </a:r>
            <a:r>
              <a:rPr lang="en-US">
                <a:latin typeface="Consolas" panose="020B0609020204030204" pitchFamily="49" charset="0"/>
              </a:rPr>
              <a:t> </a:t>
            </a:r>
            <a:endParaRPr lang="en-US" smtClean="0">
              <a:latin typeface="Consolas" panose="020B0609020204030204" pitchFamily="49" charset="0"/>
            </a:endParaRPr>
          </a:p>
          <a:p>
            <a:pPr lvl="1"/>
            <a:endParaRPr lang="en-US"/>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9002504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Owners of New Files (p. 29)</a:t>
            </a:r>
            <a:endParaRPr lang="en-US"/>
          </a:p>
        </p:txBody>
      </p:sp>
      <p:sp>
        <p:nvSpPr>
          <p:cNvPr id="3" name="내용 개체 틀 2"/>
          <p:cNvSpPr>
            <a:spLocks noGrp="1"/>
          </p:cNvSpPr>
          <p:nvPr>
            <p:ph idx="1"/>
          </p:nvPr>
        </p:nvSpPr>
        <p:spPr/>
        <p:txBody>
          <a:bodyPr/>
          <a:lstStyle/>
          <a:p>
            <a:r>
              <a:rPr lang="en-US"/>
              <a:t>Determining which user owns a new file </a:t>
            </a:r>
            <a:r>
              <a:rPr lang="en-US" smtClean="0"/>
              <a:t>is straightforward</a:t>
            </a:r>
            <a:r>
              <a:rPr lang="en-US"/>
              <a:t>: the uid of the file’s </a:t>
            </a:r>
            <a:r>
              <a:rPr lang="en-US" smtClean="0"/>
              <a:t>owner is </a:t>
            </a:r>
            <a:r>
              <a:rPr lang="en-US"/>
              <a:t>the effective uid of the process creating the file</a:t>
            </a:r>
            <a:r>
              <a:rPr lang="en-US" smtClean="0"/>
              <a:t>.</a:t>
            </a:r>
          </a:p>
          <a:p>
            <a:r>
              <a:rPr lang="en-US"/>
              <a:t>Determining the owning group is more complicated</a:t>
            </a:r>
            <a:r>
              <a:rPr lang="en-US" smtClean="0"/>
              <a:t>. The </a:t>
            </a:r>
            <a:r>
              <a:rPr lang="en-US"/>
              <a:t>default behavior is to set </a:t>
            </a:r>
            <a:r>
              <a:rPr lang="en-US" smtClean="0"/>
              <a:t>the file’s </a:t>
            </a:r>
            <a:r>
              <a:rPr lang="en-US"/>
              <a:t>group to the effective gid of the process creating the file</a:t>
            </a:r>
            <a:r>
              <a:rPr lang="en-US" smtClean="0"/>
              <a:t>.</a:t>
            </a:r>
          </a:p>
          <a:p>
            <a:r>
              <a:rPr lang="en-US"/>
              <a:t>Thankfully, you often need not care what group owns a file</a:t>
            </a:r>
            <a:r>
              <a:rPr lang="en-US" smtClean="0"/>
              <a:t>.</a:t>
            </a:r>
          </a:p>
          <a:p>
            <a:endParaRPr lang="en-US"/>
          </a:p>
        </p:txBody>
      </p:sp>
      <p:sp>
        <p:nvSpPr>
          <p:cNvPr id="4" name="날짜 개체 틀 3"/>
          <p:cNvSpPr>
            <a:spLocks noGrp="1"/>
          </p:cNvSpPr>
          <p:nvPr>
            <p:ph type="dt" sz="half" idx="10"/>
          </p:nvPr>
        </p:nvSpPr>
        <p:spPr/>
        <p:txBody>
          <a:bodyPr/>
          <a:lstStyle/>
          <a:p>
            <a:fld id="{89790B8F-35C2-4660-ACFB-9EDDD30B853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55</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0456248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Permissions of New File (p. 29)</a:t>
            </a:r>
            <a:endParaRPr lang="en-US"/>
          </a:p>
        </p:txBody>
      </p:sp>
      <p:sp>
        <p:nvSpPr>
          <p:cNvPr id="3" name="내용 개체 틀 2"/>
          <p:cNvSpPr>
            <a:spLocks noGrp="1"/>
          </p:cNvSpPr>
          <p:nvPr>
            <p:ph idx="1"/>
          </p:nvPr>
        </p:nvSpPr>
        <p:spPr>
          <a:xfrm>
            <a:off x="681038" y="1255270"/>
            <a:ext cx="8543925" cy="4231129"/>
          </a:xfrm>
        </p:spPr>
        <p:txBody>
          <a:bodyPr>
            <a:noAutofit/>
          </a:bodyPr>
          <a:lstStyle/>
          <a:p>
            <a:pPr>
              <a:lnSpc>
                <a:spcPct val="120000"/>
              </a:lnSpc>
            </a:pPr>
            <a:r>
              <a:rPr lang="en-US" sz="2000" smtClean="0"/>
              <a:t>The </a:t>
            </a:r>
            <a:r>
              <a:rPr lang="en-US" sz="2000"/>
              <a:t>mode </a:t>
            </a:r>
            <a:r>
              <a:rPr lang="en-US" sz="2000" smtClean="0"/>
              <a:t>argument </a:t>
            </a:r>
            <a:r>
              <a:rPr lang="en-US" sz="2000"/>
              <a:t>is ignored unless a file is created; it is required if O_CREAT is </a:t>
            </a:r>
            <a:r>
              <a:rPr lang="en-US" sz="2000" smtClean="0"/>
              <a:t>given.</a:t>
            </a:r>
          </a:p>
          <a:p>
            <a:pPr lvl="1">
              <a:lnSpc>
                <a:spcPct val="120000"/>
              </a:lnSpc>
            </a:pPr>
            <a:r>
              <a:rPr lang="en-US" sz="1600" smtClean="0"/>
              <a:t>If </a:t>
            </a:r>
            <a:r>
              <a:rPr lang="en-US" sz="1600"/>
              <a:t>you forget </a:t>
            </a:r>
            <a:r>
              <a:rPr lang="en-US" sz="1600" smtClean="0"/>
              <a:t>to provide </a:t>
            </a:r>
            <a:r>
              <a:rPr lang="en-US" sz="1600"/>
              <a:t>the mode argument when using O_CREAT, the results are undefined and </a:t>
            </a:r>
            <a:r>
              <a:rPr lang="en-US" sz="1600" smtClean="0"/>
              <a:t>often quite </a:t>
            </a:r>
            <a:r>
              <a:rPr lang="en-US" sz="1600"/>
              <a:t>ugly—so don’t forget</a:t>
            </a:r>
            <a:r>
              <a:rPr lang="en-US" sz="1600" smtClean="0"/>
              <a:t>!</a:t>
            </a:r>
          </a:p>
          <a:p>
            <a:pPr>
              <a:lnSpc>
                <a:spcPct val="120000"/>
              </a:lnSpc>
            </a:pPr>
            <a:r>
              <a:rPr lang="en-US" sz="2000"/>
              <a:t>When a file is created, the mode argument provides the permissions of the newly </a:t>
            </a:r>
            <a:r>
              <a:rPr lang="en-US" sz="2000" smtClean="0"/>
              <a:t>created file.</a:t>
            </a:r>
          </a:p>
          <a:p>
            <a:pPr lvl="1">
              <a:lnSpc>
                <a:spcPct val="120000"/>
              </a:lnSpc>
            </a:pPr>
            <a:r>
              <a:rPr lang="en-US" sz="1600" smtClean="0"/>
              <a:t>The </a:t>
            </a:r>
            <a:r>
              <a:rPr lang="en-US" sz="1600"/>
              <a:t>mode is not checked on this particular open of the file, so you can </a:t>
            </a:r>
            <a:r>
              <a:rPr lang="en-US" sz="1600" smtClean="0"/>
              <a:t>perform operations </a:t>
            </a:r>
            <a:r>
              <a:rPr lang="en-US" sz="1600"/>
              <a:t>that contradict the assigned permissions, such as opening the file for </a:t>
            </a:r>
            <a:r>
              <a:rPr lang="en-US" sz="1600" smtClean="0"/>
              <a:t>writing but </a:t>
            </a:r>
            <a:r>
              <a:rPr lang="en-US" sz="1600"/>
              <a:t>assigning the file read-only permissions</a:t>
            </a:r>
            <a:r>
              <a:rPr lang="en-US" sz="1600" smtClean="0"/>
              <a:t>.</a:t>
            </a:r>
          </a:p>
          <a:p>
            <a:pPr>
              <a:lnSpc>
                <a:spcPct val="120000"/>
              </a:lnSpc>
            </a:pPr>
            <a:r>
              <a:rPr lang="en-US" sz="2000"/>
              <a:t>The mode argument is the familiar Unix permission bitset, such as octal </a:t>
            </a:r>
            <a:r>
              <a:rPr lang="en-US" sz="2000" smtClean="0"/>
              <a:t>0644.</a:t>
            </a:r>
            <a:endParaRPr lang="en-US" sz="2000"/>
          </a:p>
        </p:txBody>
      </p:sp>
      <p:sp>
        <p:nvSpPr>
          <p:cNvPr id="4" name="날짜 개체 틀 3"/>
          <p:cNvSpPr>
            <a:spLocks noGrp="1"/>
          </p:cNvSpPr>
          <p:nvPr>
            <p:ph type="dt" sz="half" idx="10"/>
          </p:nvPr>
        </p:nvSpPr>
        <p:spPr/>
        <p:txBody>
          <a:bodyPr/>
          <a:lstStyle/>
          <a:p>
            <a:fld id="{17C5618C-82B0-47C1-ADF4-C9AFD93927F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56</a:t>
            </a:fld>
            <a:endParaRPr lang="en-US"/>
          </a:p>
        </p:txBody>
      </p:sp>
      <p:sp>
        <p:nvSpPr>
          <p:cNvPr id="7" name="직사각형 6"/>
          <p:cNvSpPr/>
          <p:nvPr/>
        </p:nvSpPr>
        <p:spPr>
          <a:xfrm>
            <a:off x="1323191" y="5461695"/>
            <a:ext cx="7429500" cy="954107"/>
          </a:xfrm>
          <a:prstGeom prst="rect">
            <a:avLst/>
          </a:prstGeom>
          <a:ln>
            <a:solidFill>
              <a:schemeClr val="accent1"/>
            </a:solidFill>
          </a:ln>
        </p:spPr>
        <p:txBody>
          <a:bodyPr wrap="square" anchor="ctr">
            <a:spAutoFit/>
          </a:bodyPr>
          <a:lstStyle/>
          <a:p>
            <a:endParaRPr lang="en-US" sz="900" b="1" smtClean="0">
              <a:solidFill>
                <a:srgbClr val="007788"/>
              </a:solidFill>
              <a:latin typeface="Consolas" panose="020B0609020204030204" pitchFamily="49" charset="0"/>
            </a:endParaRPr>
          </a:p>
          <a:p>
            <a:pPr lvl="1"/>
            <a:r>
              <a:rPr lang="en-US" b="1" smtClean="0">
                <a:solidFill>
                  <a:srgbClr val="007788"/>
                </a:solidFill>
                <a:latin typeface="Consolas" panose="020B0609020204030204" pitchFamily="49" charset="0"/>
              </a:rPr>
              <a:t>int </a:t>
            </a:r>
            <a:r>
              <a:rPr lang="en-US">
                <a:solidFill>
                  <a:srgbClr val="000088"/>
                </a:solidFill>
                <a:latin typeface="Consolas" panose="020B0609020204030204" pitchFamily="49" charset="0"/>
              </a:rPr>
              <a:t>open </a:t>
            </a:r>
            <a:r>
              <a:rPr lang="en-US">
                <a:solidFill>
                  <a:srgbClr val="000000"/>
                </a:solidFill>
                <a:latin typeface="Consolas" panose="020B0609020204030204" pitchFamily="49" charset="0"/>
              </a:rPr>
              <a:t>(</a:t>
            </a:r>
            <a:r>
              <a:rPr lang="en-US" b="1">
                <a:solidFill>
                  <a:srgbClr val="006699"/>
                </a:solidFill>
                <a:latin typeface="Consolas" panose="020B0609020204030204" pitchFamily="49" charset="0"/>
              </a:rPr>
              <a:t>const </a:t>
            </a:r>
            <a:r>
              <a:rPr lang="en-US" b="1">
                <a:solidFill>
                  <a:srgbClr val="007788"/>
                </a:solidFill>
                <a:latin typeface="Consolas" panose="020B0609020204030204" pitchFamily="49" charset="0"/>
              </a:rPr>
              <a:t>char </a:t>
            </a:r>
            <a:r>
              <a:rPr lang="en-US">
                <a:solidFill>
                  <a:srgbClr val="555555"/>
                </a:solidFill>
                <a:latin typeface="Consolas" panose="020B0609020204030204" pitchFamily="49" charset="0"/>
              </a:rPr>
              <a:t>*</a:t>
            </a:r>
            <a:r>
              <a:rPr lang="en-US">
                <a:solidFill>
                  <a:srgbClr val="000088"/>
                </a:solidFill>
                <a:latin typeface="Consolas" panose="020B0609020204030204" pitchFamily="49" charset="0"/>
              </a:rPr>
              <a:t>name</a:t>
            </a:r>
            <a:r>
              <a:rPr lang="en-US">
                <a:solidFill>
                  <a:srgbClr val="000000"/>
                </a:solidFill>
                <a:latin typeface="Consolas" panose="020B0609020204030204" pitchFamily="49" charset="0"/>
              </a:rPr>
              <a:t>, </a:t>
            </a:r>
            <a:r>
              <a:rPr lang="en-US" b="1">
                <a:solidFill>
                  <a:srgbClr val="007788"/>
                </a:solidFill>
                <a:latin typeface="Consolas" panose="020B0609020204030204" pitchFamily="49" charset="0"/>
              </a:rPr>
              <a:t>int </a:t>
            </a:r>
            <a:r>
              <a:rPr lang="en-US">
                <a:solidFill>
                  <a:srgbClr val="000088"/>
                </a:solidFill>
                <a:latin typeface="Consolas" panose="020B0609020204030204" pitchFamily="49" charset="0"/>
              </a:rPr>
              <a:t>flags</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b="1">
                <a:solidFill>
                  <a:srgbClr val="007788"/>
                </a:solidFill>
                <a:latin typeface="Consolas" panose="020B0609020204030204" pitchFamily="49" charset="0"/>
              </a:rPr>
              <a:t>int </a:t>
            </a:r>
            <a:r>
              <a:rPr lang="en-US">
                <a:solidFill>
                  <a:srgbClr val="000088"/>
                </a:solidFill>
                <a:latin typeface="Consolas" panose="020B0609020204030204" pitchFamily="49" charset="0"/>
              </a:rPr>
              <a:t>open </a:t>
            </a:r>
            <a:r>
              <a:rPr lang="en-US">
                <a:solidFill>
                  <a:srgbClr val="000000"/>
                </a:solidFill>
                <a:latin typeface="Consolas" panose="020B0609020204030204" pitchFamily="49" charset="0"/>
              </a:rPr>
              <a:t>(</a:t>
            </a:r>
            <a:r>
              <a:rPr lang="en-US" b="1">
                <a:solidFill>
                  <a:srgbClr val="006699"/>
                </a:solidFill>
                <a:latin typeface="Consolas" panose="020B0609020204030204" pitchFamily="49" charset="0"/>
              </a:rPr>
              <a:t>const </a:t>
            </a:r>
            <a:r>
              <a:rPr lang="en-US" b="1">
                <a:solidFill>
                  <a:srgbClr val="007788"/>
                </a:solidFill>
                <a:latin typeface="Consolas" panose="020B0609020204030204" pitchFamily="49" charset="0"/>
              </a:rPr>
              <a:t>char </a:t>
            </a:r>
            <a:r>
              <a:rPr lang="en-US">
                <a:solidFill>
                  <a:srgbClr val="555555"/>
                </a:solidFill>
                <a:latin typeface="Consolas" panose="020B0609020204030204" pitchFamily="49" charset="0"/>
              </a:rPr>
              <a:t>*</a:t>
            </a:r>
            <a:r>
              <a:rPr lang="en-US">
                <a:solidFill>
                  <a:srgbClr val="000088"/>
                </a:solidFill>
                <a:latin typeface="Consolas" panose="020B0609020204030204" pitchFamily="49" charset="0"/>
              </a:rPr>
              <a:t>name</a:t>
            </a:r>
            <a:r>
              <a:rPr lang="en-US">
                <a:solidFill>
                  <a:srgbClr val="000000"/>
                </a:solidFill>
                <a:latin typeface="Consolas" panose="020B0609020204030204" pitchFamily="49" charset="0"/>
              </a:rPr>
              <a:t>, </a:t>
            </a:r>
            <a:r>
              <a:rPr lang="en-US" b="1">
                <a:solidFill>
                  <a:srgbClr val="007788"/>
                </a:solidFill>
                <a:latin typeface="Consolas" panose="020B0609020204030204" pitchFamily="49" charset="0"/>
              </a:rPr>
              <a:t>int </a:t>
            </a:r>
            <a:r>
              <a:rPr lang="en-US">
                <a:solidFill>
                  <a:srgbClr val="000088"/>
                </a:solidFill>
                <a:latin typeface="Consolas" panose="020B0609020204030204" pitchFamily="49" charset="0"/>
              </a:rPr>
              <a:t>flags</a:t>
            </a:r>
            <a:r>
              <a:rPr lang="en-US">
                <a:solidFill>
                  <a:srgbClr val="000000"/>
                </a:solidFill>
                <a:latin typeface="Consolas" panose="020B0609020204030204" pitchFamily="49" charset="0"/>
              </a:rPr>
              <a:t>, </a:t>
            </a:r>
            <a:r>
              <a:rPr lang="en-US">
                <a:solidFill>
                  <a:srgbClr val="000088"/>
                </a:solidFill>
                <a:latin typeface="Consolas" panose="020B0609020204030204" pitchFamily="49" charset="0"/>
              </a:rPr>
              <a:t>mode_t mode</a:t>
            </a:r>
            <a:r>
              <a:rPr lang="en-US" smtClean="0">
                <a:solidFill>
                  <a:srgbClr val="000000"/>
                </a:solidFill>
                <a:latin typeface="Consolas" panose="020B0609020204030204" pitchFamily="49" charset="0"/>
              </a:rPr>
              <a:t>);</a:t>
            </a:r>
            <a:endParaRPr lang="en-US" sz="700" smtClean="0">
              <a:latin typeface="Consolas" panose="020B0609020204030204" pitchFamily="49" charset="0"/>
            </a:endParaRPr>
          </a:p>
          <a:p>
            <a:pPr lvl="1"/>
            <a:r>
              <a:rPr lang="en-US" sz="1100" smtClean="0">
                <a:latin typeface="Consolas" panose="020B0609020204030204" pitchFamily="49" charset="0"/>
              </a:rPr>
              <a:t> </a:t>
            </a:r>
            <a:endParaRPr lang="en-US">
              <a:latin typeface="Consolas" panose="020B0609020204030204" pitchFamily="49" charset="0"/>
            </a:endParaRPr>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60993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Unix File Permission</a:t>
            </a:r>
            <a:endParaRPr lang="en-US"/>
          </a:p>
        </p:txBody>
      </p:sp>
      <p:sp>
        <p:nvSpPr>
          <p:cNvPr id="4" name="날짜 개체 틀 3"/>
          <p:cNvSpPr>
            <a:spLocks noGrp="1"/>
          </p:cNvSpPr>
          <p:nvPr>
            <p:ph type="dt" sz="half" idx="10"/>
          </p:nvPr>
        </p:nvSpPr>
        <p:spPr/>
        <p:txBody>
          <a:bodyPr/>
          <a:lstStyle/>
          <a:p>
            <a:fld id="{8C3B9BB0-1DB5-4822-B7BA-BF322C051359}"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57</a:t>
            </a:fld>
            <a:endParaRPr lang="en-US"/>
          </a:p>
        </p:txBody>
      </p:sp>
      <p:pic>
        <p:nvPicPr>
          <p:cNvPr id="8" name="Picture 2" descr="dmiessler_unixlinux_permission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1258" y="1515011"/>
            <a:ext cx="4472634" cy="3749447"/>
          </a:xfrm>
          <a:prstGeom prst="rect">
            <a:avLst/>
          </a:prstGeom>
          <a:noFill/>
          <a:extLst>
            <a:ext uri="{909E8E84-426E-40DD-AFC4-6F175D3DCCD1}">
              <a14:hiddenFill xmlns:a14="http://schemas.microsoft.com/office/drawing/2010/main">
                <a:solidFill>
                  <a:srgbClr val="FFFFFF"/>
                </a:solidFill>
              </a14:hiddenFill>
            </a:ext>
          </a:extLst>
        </p:spPr>
      </p:pic>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65101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t>File open example (p. 31)</a:t>
            </a:r>
            <a:endParaRPr lang="en-US"/>
          </a:p>
        </p:txBody>
      </p:sp>
      <p:sp>
        <p:nvSpPr>
          <p:cNvPr id="3" name="내용 개체 틀 2"/>
          <p:cNvSpPr>
            <a:spLocks noGrp="1"/>
          </p:cNvSpPr>
          <p:nvPr>
            <p:ph idx="1"/>
          </p:nvPr>
        </p:nvSpPr>
        <p:spPr>
          <a:xfrm>
            <a:off x="681038" y="1255271"/>
            <a:ext cx="8543925" cy="2653538"/>
          </a:xfrm>
        </p:spPr>
        <p:txBody>
          <a:bodyPr>
            <a:normAutofit lnSpcReduction="10000"/>
          </a:bodyPr>
          <a:lstStyle/>
          <a:p>
            <a:r>
              <a:rPr lang="en-US"/>
              <a:t>As an example, the following code opens the file given by file for </a:t>
            </a:r>
            <a:r>
              <a:rPr lang="en-US" smtClean="0"/>
              <a:t>writing.</a:t>
            </a:r>
          </a:p>
          <a:p>
            <a:r>
              <a:rPr lang="en-US" smtClean="0"/>
              <a:t>If </a:t>
            </a:r>
            <a:r>
              <a:rPr lang="en-US"/>
              <a:t>the </a:t>
            </a:r>
            <a:r>
              <a:rPr lang="en-US" smtClean="0"/>
              <a:t>file does </a:t>
            </a:r>
            <a:r>
              <a:rPr lang="en-US"/>
              <a:t>not exist, assuming a umask of 022, it is created with the permissions 0644 (</a:t>
            </a:r>
            <a:r>
              <a:rPr lang="en-US" smtClean="0"/>
              <a:t>even though </a:t>
            </a:r>
            <a:r>
              <a:rPr lang="en-US"/>
              <a:t>the mode argument specifies 0664). If it </a:t>
            </a:r>
            <a:r>
              <a:rPr lang="en-US" smtClean="0"/>
              <a:t>does </a:t>
            </a:r>
            <a:r>
              <a:rPr lang="en-US"/>
              <a:t>exist, it is truncated to zero length</a:t>
            </a:r>
            <a:r>
              <a:rPr lang="en-US" smtClean="0"/>
              <a:t>:</a:t>
            </a:r>
            <a:endParaRPr lang="en-US"/>
          </a:p>
        </p:txBody>
      </p:sp>
      <p:sp>
        <p:nvSpPr>
          <p:cNvPr id="4" name="날짜 개체 틀 3"/>
          <p:cNvSpPr>
            <a:spLocks noGrp="1"/>
          </p:cNvSpPr>
          <p:nvPr>
            <p:ph type="dt" sz="half" idx="10"/>
          </p:nvPr>
        </p:nvSpPr>
        <p:spPr/>
        <p:txBody>
          <a:bodyPr/>
          <a:lstStyle/>
          <a:p>
            <a:fld id="{D8996696-2662-4925-8D05-F4B36B3F0B6C}"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58</a:t>
            </a:fld>
            <a:endParaRPr lang="en-US"/>
          </a:p>
        </p:txBody>
      </p:sp>
      <p:sp>
        <p:nvSpPr>
          <p:cNvPr id="7" name="직사각형 6"/>
          <p:cNvSpPr/>
          <p:nvPr/>
        </p:nvSpPr>
        <p:spPr>
          <a:xfrm>
            <a:off x="1034981" y="4255417"/>
            <a:ext cx="8470760" cy="1754326"/>
          </a:xfrm>
          <a:prstGeom prst="rect">
            <a:avLst/>
          </a:prstGeom>
          <a:ln>
            <a:solidFill>
              <a:schemeClr val="accent1"/>
            </a:solidFill>
          </a:ln>
        </p:spPr>
        <p:txBody>
          <a:bodyPr wrap="square">
            <a:spAutoFit/>
          </a:bodyPr>
          <a:lstStyle/>
          <a:p>
            <a:endParaRPr lang="en-US" smtClean="0">
              <a:solidFill>
                <a:srgbClr val="000088"/>
              </a:solidFill>
              <a:latin typeface="Consolas" panose="020B0609020204030204" pitchFamily="49" charset="0"/>
            </a:endParaRPr>
          </a:p>
          <a:p>
            <a:r>
              <a:rPr lang="en-US" smtClean="0">
                <a:solidFill>
                  <a:srgbClr val="000088"/>
                </a:solidFill>
                <a:latin typeface="Consolas" panose="020B0609020204030204" pitchFamily="49" charset="0"/>
              </a:rPr>
              <a:t>  fd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open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file</a:t>
            </a:r>
            <a:r>
              <a:rPr lang="en-US">
                <a:solidFill>
                  <a:srgbClr val="000000"/>
                </a:solidFill>
                <a:latin typeface="Consolas" panose="020B0609020204030204" pitchFamily="49" charset="0"/>
              </a:rPr>
              <a:t>, </a:t>
            </a:r>
            <a:r>
              <a:rPr lang="en-US" smtClean="0">
                <a:solidFill>
                  <a:srgbClr val="000088"/>
                </a:solidFill>
                <a:latin typeface="Consolas" panose="020B0609020204030204" pitchFamily="49" charset="0"/>
              </a:rPr>
              <a:t>O_WRONLY</a:t>
            </a:r>
            <a:r>
              <a:rPr lang="en-US" smtClean="0">
                <a:solidFill>
                  <a:srgbClr val="555555"/>
                </a:solidFill>
                <a:latin typeface="Consolas" panose="020B0609020204030204" pitchFamily="49" charset="0"/>
              </a:rPr>
              <a:t>|</a:t>
            </a:r>
            <a:r>
              <a:rPr lang="en-US" smtClean="0">
                <a:solidFill>
                  <a:srgbClr val="000088"/>
                </a:solidFill>
                <a:latin typeface="Consolas" panose="020B0609020204030204" pitchFamily="49" charset="0"/>
              </a:rPr>
              <a:t>O_CREAT</a:t>
            </a:r>
            <a:r>
              <a:rPr lang="en-US" smtClean="0">
                <a:solidFill>
                  <a:srgbClr val="555555"/>
                </a:solidFill>
                <a:latin typeface="Consolas" panose="020B0609020204030204" pitchFamily="49" charset="0"/>
              </a:rPr>
              <a:t>|</a:t>
            </a:r>
            <a:r>
              <a:rPr lang="en-US" smtClean="0">
                <a:solidFill>
                  <a:srgbClr val="000088"/>
                </a:solidFill>
                <a:latin typeface="Consolas" panose="020B0609020204030204" pitchFamily="49" charset="0"/>
              </a:rPr>
              <a:t>O_TRUNC </a:t>
            </a:r>
            <a:r>
              <a:rPr lang="en-US" smtClean="0">
                <a:solidFill>
                  <a:srgbClr val="000000"/>
                </a:solidFill>
                <a:latin typeface="Consolas" panose="020B0609020204030204" pitchFamily="49" charset="0"/>
              </a:rPr>
              <a:t>,</a:t>
            </a:r>
            <a:endParaRPr lang="en-US">
              <a:solidFill>
                <a:srgbClr val="000000"/>
              </a:solidFill>
              <a:latin typeface="Consolas" panose="020B0609020204030204" pitchFamily="49" charset="0"/>
            </a:endParaRPr>
          </a:p>
          <a:p>
            <a:r>
              <a:rPr lang="en-US">
                <a:solidFill>
                  <a:srgbClr val="000088"/>
                </a:solidFill>
                <a:latin typeface="Consolas" panose="020B0609020204030204" pitchFamily="49" charset="0"/>
              </a:rPr>
              <a:t>             </a:t>
            </a:r>
            <a:r>
              <a:rPr lang="en-US" smtClean="0">
                <a:solidFill>
                  <a:schemeClr val="accent2">
                    <a:lumMod val="75000"/>
                  </a:schemeClr>
                </a:solidFill>
                <a:latin typeface="Consolas" panose="020B0609020204030204" pitchFamily="49" charset="0"/>
              </a:rPr>
              <a:t>S_IWUSR|S_IRUSR|S_IWGRP|S_IRGRP|S_IROTH</a:t>
            </a:r>
            <a:r>
              <a:rPr lang="en-US">
                <a:solidFill>
                  <a:srgbClr val="000000"/>
                </a:solidFill>
                <a:latin typeface="Consolas" panose="020B0609020204030204" pitchFamily="49" charset="0"/>
              </a:rPr>
              <a:t>);</a:t>
            </a:r>
          </a:p>
          <a:p>
            <a:endParaRPr lang="en-US">
              <a:latin typeface="Consolas" panose="020B0609020204030204" pitchFamily="49" charset="0"/>
            </a:endParaRPr>
          </a:p>
          <a:p>
            <a:r>
              <a:rPr lang="en-US" smtClean="0">
                <a:solidFill>
                  <a:srgbClr val="000088"/>
                </a:solidFill>
                <a:latin typeface="Consolas" panose="020B0609020204030204" pitchFamily="49" charset="0"/>
              </a:rPr>
              <a:t>  fd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open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file</a:t>
            </a:r>
            <a:r>
              <a:rPr lang="en-US">
                <a:solidFill>
                  <a:srgbClr val="000000"/>
                </a:solidFill>
                <a:latin typeface="Consolas" panose="020B0609020204030204" pitchFamily="49" charset="0"/>
              </a:rPr>
              <a:t>, </a:t>
            </a:r>
            <a:r>
              <a:rPr lang="en-US" smtClean="0">
                <a:solidFill>
                  <a:srgbClr val="000088"/>
                </a:solidFill>
                <a:latin typeface="Consolas" panose="020B0609020204030204" pitchFamily="49" charset="0"/>
              </a:rPr>
              <a:t>O_WRONLY</a:t>
            </a:r>
            <a:r>
              <a:rPr lang="en-US" smtClean="0">
                <a:solidFill>
                  <a:srgbClr val="555555"/>
                </a:solidFill>
                <a:latin typeface="Consolas" panose="020B0609020204030204" pitchFamily="49" charset="0"/>
              </a:rPr>
              <a:t>|</a:t>
            </a:r>
            <a:r>
              <a:rPr lang="en-US" smtClean="0">
                <a:solidFill>
                  <a:srgbClr val="000088"/>
                </a:solidFill>
                <a:latin typeface="Consolas" panose="020B0609020204030204" pitchFamily="49" charset="0"/>
              </a:rPr>
              <a:t>O_CREAT</a:t>
            </a:r>
            <a:r>
              <a:rPr lang="en-US" smtClean="0">
                <a:solidFill>
                  <a:srgbClr val="555555"/>
                </a:solidFill>
                <a:latin typeface="Consolas" panose="020B0609020204030204" pitchFamily="49" charset="0"/>
              </a:rPr>
              <a:t>|</a:t>
            </a:r>
            <a:r>
              <a:rPr lang="en-US" smtClean="0">
                <a:solidFill>
                  <a:srgbClr val="000088"/>
                </a:solidFill>
                <a:latin typeface="Consolas" panose="020B0609020204030204" pitchFamily="49" charset="0"/>
              </a:rPr>
              <a:t>O_TRUNC</a:t>
            </a:r>
            <a:r>
              <a:rPr lang="en-US">
                <a:solidFill>
                  <a:srgbClr val="000000"/>
                </a:solidFill>
                <a:latin typeface="Consolas" panose="020B0609020204030204" pitchFamily="49" charset="0"/>
              </a:rPr>
              <a:t>, </a:t>
            </a:r>
            <a:r>
              <a:rPr lang="en-US">
                <a:solidFill>
                  <a:srgbClr val="FF6600"/>
                </a:solidFill>
                <a:latin typeface="Consolas" panose="020B0609020204030204" pitchFamily="49" charset="0"/>
              </a:rPr>
              <a:t>0664</a:t>
            </a:r>
            <a:r>
              <a:rPr lang="en-US">
                <a:solidFill>
                  <a:srgbClr val="000000"/>
                </a:solidFill>
                <a:latin typeface="Consolas" panose="020B0609020204030204" pitchFamily="49" charset="0"/>
              </a:rPr>
              <a:t>);</a:t>
            </a:r>
            <a:r>
              <a:rPr lang="en-US">
                <a:latin typeface="Consolas" panose="020B0609020204030204" pitchFamily="49" charset="0"/>
              </a:rPr>
              <a:t> </a:t>
            </a:r>
            <a:endParaRPr lang="en-US" smtClean="0">
              <a:latin typeface="Consolas" panose="020B0609020204030204" pitchFamily="49" charset="0"/>
            </a:endParaRPr>
          </a:p>
          <a:p>
            <a:endParaRPr lang="en-US"/>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959286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The creat( ) Function (p. 31)</a:t>
            </a:r>
            <a:endParaRPr lang="en-US"/>
          </a:p>
        </p:txBody>
      </p:sp>
      <p:sp>
        <p:nvSpPr>
          <p:cNvPr id="3" name="내용 개체 틀 2"/>
          <p:cNvSpPr>
            <a:spLocks noGrp="1"/>
          </p:cNvSpPr>
          <p:nvPr>
            <p:ph idx="1"/>
          </p:nvPr>
        </p:nvSpPr>
        <p:spPr/>
        <p:txBody>
          <a:bodyPr>
            <a:normAutofit fontScale="85000" lnSpcReduction="10000"/>
          </a:bodyPr>
          <a:lstStyle/>
          <a:p>
            <a:pPr>
              <a:lnSpc>
                <a:spcPct val="110000"/>
              </a:lnSpc>
            </a:pPr>
            <a:r>
              <a:rPr lang="en-US"/>
              <a:t>The combination of O_WRONLY | O_CREAT | O_TRUNC is so common that a system </a:t>
            </a:r>
            <a:r>
              <a:rPr lang="en-US" smtClean="0"/>
              <a:t>call exists </a:t>
            </a:r>
            <a:r>
              <a:rPr lang="en-US"/>
              <a:t>to provide just that behavior</a:t>
            </a:r>
            <a:r>
              <a:rPr lang="en-US" smtClean="0"/>
              <a:t>:</a:t>
            </a:r>
          </a:p>
          <a:p>
            <a:pPr marL="457200" lvl="1" indent="0">
              <a:lnSpc>
                <a:spcPct val="110000"/>
              </a:lnSpc>
              <a:buNone/>
            </a:pPr>
            <a:r>
              <a:rPr lang="fr-FR" b="1">
                <a:solidFill>
                  <a:srgbClr val="007788"/>
                </a:solidFill>
                <a:latin typeface="Consolas" panose="020B0609020204030204" pitchFamily="49" charset="0"/>
              </a:rPr>
              <a:t>int </a:t>
            </a:r>
            <a:r>
              <a:rPr lang="fr-FR">
                <a:solidFill>
                  <a:srgbClr val="000088"/>
                </a:solidFill>
                <a:latin typeface="Consolas" panose="020B0609020204030204" pitchFamily="49" charset="0"/>
              </a:rPr>
              <a:t>creat </a:t>
            </a:r>
            <a:r>
              <a:rPr lang="fr-FR">
                <a:solidFill>
                  <a:srgbClr val="000000"/>
                </a:solidFill>
                <a:latin typeface="Consolas" panose="020B0609020204030204" pitchFamily="49" charset="0"/>
              </a:rPr>
              <a:t>(</a:t>
            </a:r>
            <a:r>
              <a:rPr lang="fr-FR" b="1">
                <a:solidFill>
                  <a:srgbClr val="006699"/>
                </a:solidFill>
                <a:latin typeface="Consolas" panose="020B0609020204030204" pitchFamily="49" charset="0"/>
              </a:rPr>
              <a:t>const </a:t>
            </a:r>
            <a:r>
              <a:rPr lang="fr-FR" b="1">
                <a:solidFill>
                  <a:srgbClr val="007788"/>
                </a:solidFill>
                <a:latin typeface="Consolas" panose="020B0609020204030204" pitchFamily="49" charset="0"/>
              </a:rPr>
              <a:t>char </a:t>
            </a:r>
            <a:r>
              <a:rPr lang="fr-FR">
                <a:solidFill>
                  <a:srgbClr val="555555"/>
                </a:solidFill>
                <a:latin typeface="Consolas" panose="020B0609020204030204" pitchFamily="49" charset="0"/>
              </a:rPr>
              <a:t>*</a:t>
            </a:r>
            <a:r>
              <a:rPr lang="fr-FR">
                <a:solidFill>
                  <a:srgbClr val="000088"/>
                </a:solidFill>
                <a:latin typeface="Consolas" panose="020B0609020204030204" pitchFamily="49" charset="0"/>
              </a:rPr>
              <a:t>name</a:t>
            </a:r>
            <a:r>
              <a:rPr lang="fr-FR">
                <a:solidFill>
                  <a:srgbClr val="000000"/>
                </a:solidFill>
                <a:latin typeface="Consolas" panose="020B0609020204030204" pitchFamily="49" charset="0"/>
              </a:rPr>
              <a:t>, </a:t>
            </a:r>
            <a:r>
              <a:rPr lang="fr-FR">
                <a:solidFill>
                  <a:srgbClr val="000088"/>
                </a:solidFill>
                <a:latin typeface="Consolas" panose="020B0609020204030204" pitchFamily="49" charset="0"/>
              </a:rPr>
              <a:t>mode_t mode</a:t>
            </a:r>
            <a:r>
              <a:rPr lang="fr-FR" smtClean="0">
                <a:solidFill>
                  <a:srgbClr val="000000"/>
                </a:solidFill>
                <a:latin typeface="Consolas" panose="020B0609020204030204" pitchFamily="49" charset="0"/>
              </a:rPr>
              <a:t>);</a:t>
            </a:r>
            <a:endParaRPr lang="en-US"/>
          </a:p>
          <a:p>
            <a:pPr>
              <a:lnSpc>
                <a:spcPct val="110000"/>
              </a:lnSpc>
            </a:pPr>
            <a:r>
              <a:rPr lang="en-US" smtClean="0"/>
              <a:t> It can be implemented in user space as simply:</a:t>
            </a:r>
          </a:p>
          <a:p>
            <a:pPr marL="457200" lvl="1" indent="0">
              <a:lnSpc>
                <a:spcPct val="110000"/>
              </a:lnSpc>
              <a:buNone/>
            </a:pPr>
            <a:r>
              <a:rPr lang="en-US" sz="1800" b="1">
                <a:solidFill>
                  <a:srgbClr val="007788"/>
                </a:solidFill>
                <a:latin typeface="Consolas" panose="020B0609020204030204" pitchFamily="49" charset="0"/>
              </a:rPr>
              <a:t>int </a:t>
            </a:r>
            <a:r>
              <a:rPr lang="en-US" sz="1800">
                <a:solidFill>
                  <a:srgbClr val="CC00FF"/>
                </a:solidFill>
                <a:latin typeface="Consolas" panose="020B0609020204030204" pitchFamily="49" charset="0"/>
              </a:rPr>
              <a:t>creat </a:t>
            </a:r>
            <a:r>
              <a:rPr lang="en-US" sz="1800">
                <a:solidFill>
                  <a:srgbClr val="000000"/>
                </a:solidFill>
                <a:latin typeface="Consolas" panose="020B0609020204030204" pitchFamily="49" charset="0"/>
              </a:rPr>
              <a:t>(</a:t>
            </a:r>
            <a:r>
              <a:rPr lang="en-US" sz="1800" b="1">
                <a:solidFill>
                  <a:srgbClr val="006699"/>
                </a:solidFill>
                <a:latin typeface="Consolas" panose="020B0609020204030204" pitchFamily="49" charset="0"/>
              </a:rPr>
              <a:t>const </a:t>
            </a:r>
            <a:r>
              <a:rPr lang="en-US" sz="1800" b="1">
                <a:solidFill>
                  <a:srgbClr val="007788"/>
                </a:solidFill>
                <a:latin typeface="Consolas" panose="020B0609020204030204" pitchFamily="49" charset="0"/>
              </a:rPr>
              <a:t>char </a:t>
            </a:r>
            <a:r>
              <a:rPr lang="en-US" sz="1800">
                <a:solidFill>
                  <a:srgbClr val="555555"/>
                </a:solidFill>
                <a:latin typeface="Consolas" panose="020B0609020204030204" pitchFamily="49" charset="0"/>
              </a:rPr>
              <a:t>*</a:t>
            </a:r>
            <a:r>
              <a:rPr lang="en-US" sz="1800">
                <a:solidFill>
                  <a:srgbClr val="000088"/>
                </a:solidFill>
                <a:latin typeface="Consolas" panose="020B0609020204030204" pitchFamily="49" charset="0"/>
              </a:rPr>
              <a:t>name</a:t>
            </a:r>
            <a:r>
              <a:rPr lang="en-US" sz="1800">
                <a:solidFill>
                  <a:srgbClr val="000000"/>
                </a:solidFill>
                <a:latin typeface="Consolas" panose="020B0609020204030204" pitchFamily="49" charset="0"/>
              </a:rPr>
              <a:t>, </a:t>
            </a:r>
            <a:r>
              <a:rPr lang="en-US" sz="1800" b="1">
                <a:solidFill>
                  <a:srgbClr val="007788"/>
                </a:solidFill>
                <a:latin typeface="Consolas" panose="020B0609020204030204" pitchFamily="49" charset="0"/>
              </a:rPr>
              <a:t>int </a:t>
            </a:r>
            <a:r>
              <a:rPr lang="en-US" sz="1800">
                <a:solidFill>
                  <a:srgbClr val="000088"/>
                </a:solidFill>
                <a:latin typeface="Consolas" panose="020B0609020204030204" pitchFamily="49" charset="0"/>
              </a:rPr>
              <a:t>mode</a:t>
            </a:r>
            <a:r>
              <a:rPr lang="en-US" sz="1800">
                <a:solidFill>
                  <a:srgbClr val="000000"/>
                </a:solidFill>
                <a:latin typeface="Consolas" panose="020B0609020204030204" pitchFamily="49" charset="0"/>
              </a:rPr>
              <a:t>)</a:t>
            </a:r>
            <a:br>
              <a:rPr lang="en-US" sz="1800">
                <a:solidFill>
                  <a:srgbClr val="000000"/>
                </a:solidFill>
                <a:latin typeface="Consolas" panose="020B0609020204030204" pitchFamily="49" charset="0"/>
              </a:rPr>
            </a:br>
            <a:r>
              <a:rPr lang="en-US" sz="1800">
                <a:solidFill>
                  <a:srgbClr val="000000"/>
                </a:solidFill>
                <a:latin typeface="Consolas" panose="020B0609020204030204" pitchFamily="49" charset="0"/>
              </a:rPr>
              <a:t>{</a:t>
            </a:r>
            <a:br>
              <a:rPr lang="en-US" sz="1800">
                <a:solidFill>
                  <a:srgbClr val="000000"/>
                </a:solidFill>
                <a:latin typeface="Consolas" panose="020B0609020204030204" pitchFamily="49" charset="0"/>
              </a:rPr>
            </a:br>
            <a:r>
              <a:rPr lang="en-US" sz="1800" smtClean="0">
                <a:solidFill>
                  <a:srgbClr val="000000"/>
                </a:solidFill>
                <a:latin typeface="Consolas" panose="020B0609020204030204" pitchFamily="49" charset="0"/>
              </a:rPr>
              <a:t>    </a:t>
            </a:r>
            <a:r>
              <a:rPr lang="en-US" sz="1800" b="1" smtClean="0">
                <a:solidFill>
                  <a:srgbClr val="006699"/>
                </a:solidFill>
                <a:latin typeface="Consolas" panose="020B0609020204030204" pitchFamily="49" charset="0"/>
              </a:rPr>
              <a:t>return </a:t>
            </a:r>
            <a:r>
              <a:rPr lang="en-US" sz="1800">
                <a:solidFill>
                  <a:srgbClr val="000088"/>
                </a:solidFill>
                <a:latin typeface="Consolas" panose="020B0609020204030204" pitchFamily="49" charset="0"/>
              </a:rPr>
              <a:t>open </a:t>
            </a:r>
            <a:r>
              <a:rPr lang="en-US" sz="1800">
                <a:solidFill>
                  <a:srgbClr val="000000"/>
                </a:solidFill>
                <a:latin typeface="Consolas" panose="020B0609020204030204" pitchFamily="49" charset="0"/>
              </a:rPr>
              <a:t>(</a:t>
            </a:r>
            <a:r>
              <a:rPr lang="en-US" sz="1800">
                <a:solidFill>
                  <a:srgbClr val="000088"/>
                </a:solidFill>
                <a:latin typeface="Consolas" panose="020B0609020204030204" pitchFamily="49" charset="0"/>
              </a:rPr>
              <a:t>name</a:t>
            </a:r>
            <a:r>
              <a:rPr lang="en-US" sz="1800">
                <a:solidFill>
                  <a:srgbClr val="000000"/>
                </a:solidFill>
                <a:latin typeface="Consolas" panose="020B0609020204030204" pitchFamily="49" charset="0"/>
              </a:rPr>
              <a:t>, </a:t>
            </a:r>
            <a:r>
              <a:rPr lang="en-US" sz="1800">
                <a:solidFill>
                  <a:srgbClr val="000088"/>
                </a:solidFill>
                <a:latin typeface="Consolas" panose="020B0609020204030204" pitchFamily="49" charset="0"/>
              </a:rPr>
              <a:t>O_WRONLY </a:t>
            </a:r>
            <a:r>
              <a:rPr lang="en-US" sz="1800">
                <a:solidFill>
                  <a:srgbClr val="555555"/>
                </a:solidFill>
                <a:latin typeface="Consolas" panose="020B0609020204030204" pitchFamily="49" charset="0"/>
              </a:rPr>
              <a:t>| </a:t>
            </a:r>
            <a:r>
              <a:rPr lang="en-US" sz="1800">
                <a:solidFill>
                  <a:srgbClr val="000088"/>
                </a:solidFill>
                <a:latin typeface="Consolas" panose="020B0609020204030204" pitchFamily="49" charset="0"/>
              </a:rPr>
              <a:t>O_CREAT </a:t>
            </a:r>
            <a:r>
              <a:rPr lang="en-US" sz="1800">
                <a:solidFill>
                  <a:srgbClr val="555555"/>
                </a:solidFill>
                <a:latin typeface="Consolas" panose="020B0609020204030204" pitchFamily="49" charset="0"/>
              </a:rPr>
              <a:t>| </a:t>
            </a:r>
            <a:r>
              <a:rPr lang="en-US" sz="1800">
                <a:solidFill>
                  <a:srgbClr val="000088"/>
                </a:solidFill>
                <a:latin typeface="Consolas" panose="020B0609020204030204" pitchFamily="49" charset="0"/>
              </a:rPr>
              <a:t>O_TRUNC</a:t>
            </a:r>
            <a:r>
              <a:rPr lang="en-US" sz="1800">
                <a:solidFill>
                  <a:srgbClr val="000000"/>
                </a:solidFill>
                <a:latin typeface="Consolas" panose="020B0609020204030204" pitchFamily="49" charset="0"/>
              </a:rPr>
              <a:t>, </a:t>
            </a:r>
            <a:r>
              <a:rPr lang="en-US" sz="1800">
                <a:solidFill>
                  <a:srgbClr val="000088"/>
                </a:solidFill>
                <a:latin typeface="Consolas" panose="020B0609020204030204" pitchFamily="49" charset="0"/>
              </a:rPr>
              <a:t>mode</a:t>
            </a:r>
            <a:r>
              <a:rPr lang="en-US" sz="1800">
                <a:solidFill>
                  <a:srgbClr val="000000"/>
                </a:solidFill>
                <a:latin typeface="Consolas" panose="020B0609020204030204" pitchFamily="49" charset="0"/>
              </a:rPr>
              <a:t>);</a:t>
            </a:r>
            <a:br>
              <a:rPr lang="en-US" sz="1800">
                <a:solidFill>
                  <a:srgbClr val="000000"/>
                </a:solidFill>
                <a:latin typeface="Consolas" panose="020B0609020204030204" pitchFamily="49" charset="0"/>
              </a:rPr>
            </a:br>
            <a:r>
              <a:rPr lang="en-US" sz="1800" smtClean="0">
                <a:solidFill>
                  <a:srgbClr val="000000"/>
                </a:solidFill>
                <a:latin typeface="Consolas" panose="020B0609020204030204" pitchFamily="49" charset="0"/>
              </a:rPr>
              <a:t>}</a:t>
            </a:r>
            <a:endParaRPr lang="en-US">
              <a:latin typeface="Consolas" panose="020B0609020204030204" pitchFamily="49" charset="0"/>
            </a:endParaRPr>
          </a:p>
          <a:p>
            <a:pPr>
              <a:lnSpc>
                <a:spcPct val="110000"/>
              </a:lnSpc>
            </a:pPr>
            <a:r>
              <a:rPr lang="en-US" smtClean="0"/>
              <a:t>Return Values and Error Codes</a:t>
            </a:r>
          </a:p>
          <a:p>
            <a:pPr lvl="1">
              <a:lnSpc>
                <a:spcPct val="110000"/>
              </a:lnSpc>
            </a:pPr>
            <a:r>
              <a:rPr lang="en-US"/>
              <a:t>Both open() and creat() return a file descriptor on </a:t>
            </a:r>
            <a:r>
              <a:rPr lang="en-US" smtClean="0"/>
              <a:t>success.</a:t>
            </a:r>
          </a:p>
          <a:p>
            <a:pPr lvl="1">
              <a:lnSpc>
                <a:spcPct val="110000"/>
              </a:lnSpc>
            </a:pPr>
            <a:r>
              <a:rPr lang="en-US" smtClean="0"/>
              <a:t>On </a:t>
            </a:r>
            <a:r>
              <a:rPr lang="en-US"/>
              <a:t>error, both return −1</a:t>
            </a:r>
            <a:r>
              <a:rPr lang="en-US" smtClean="0"/>
              <a:t>, and </a:t>
            </a:r>
            <a:r>
              <a:rPr lang="en-US"/>
              <a:t>set errno to an appropriate error </a:t>
            </a:r>
            <a:r>
              <a:rPr lang="en-US" smtClean="0"/>
              <a:t>value</a:t>
            </a:r>
            <a:endParaRPr lang="en-US"/>
          </a:p>
        </p:txBody>
      </p:sp>
      <p:sp>
        <p:nvSpPr>
          <p:cNvPr id="4" name="날짜 개체 틀 3"/>
          <p:cNvSpPr>
            <a:spLocks noGrp="1"/>
          </p:cNvSpPr>
          <p:nvPr>
            <p:ph type="dt" sz="half" idx="10"/>
          </p:nvPr>
        </p:nvSpPr>
        <p:spPr/>
        <p:txBody>
          <a:bodyPr/>
          <a:lstStyle/>
          <a:p>
            <a:fld id="{9DDB31D4-35B6-415C-B1F5-9732647A5532}"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59</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90293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실습 </a:t>
            </a:r>
            <a:r>
              <a:rPr lang="ko-KR" altLang="en-US" smtClean="0"/>
              <a:t>환경 구성 </a:t>
            </a:r>
            <a:r>
              <a:rPr lang="en-US" altLang="ko-KR" smtClean="0"/>
              <a:t>4</a:t>
            </a:r>
            <a:endParaRPr lang="en-US" dirty="0"/>
          </a:p>
        </p:txBody>
      </p:sp>
      <p:sp>
        <p:nvSpPr>
          <p:cNvPr id="3" name="내용 개체 틀 2"/>
          <p:cNvSpPr>
            <a:spLocks noGrp="1"/>
          </p:cNvSpPr>
          <p:nvPr>
            <p:ph idx="1"/>
          </p:nvPr>
        </p:nvSpPr>
        <p:spPr/>
        <p:txBody>
          <a:bodyPr>
            <a:normAutofit lnSpcReduction="10000"/>
          </a:bodyPr>
          <a:lstStyle/>
          <a:p>
            <a:r>
              <a:rPr lang="en-US" altLang="ko-KR" dirty="0" smtClean="0"/>
              <a:t>Qt5</a:t>
            </a:r>
          </a:p>
          <a:p>
            <a:pPr lvl="1"/>
            <a:r>
              <a:rPr lang="en-US" altLang="ko-KR" dirty="0" smtClean="0">
                <a:hlinkClick r:id="rId2"/>
              </a:rPr>
              <a:t>https://www.qt.io/</a:t>
            </a:r>
            <a:r>
              <a:rPr lang="en-US" altLang="ko-KR" dirty="0" smtClean="0"/>
              <a:t> </a:t>
            </a:r>
          </a:p>
          <a:p>
            <a:r>
              <a:rPr lang="en-US" altLang="ko-KR" dirty="0" smtClean="0"/>
              <a:t>Qt5 </a:t>
            </a:r>
            <a:r>
              <a:rPr lang="ko-KR" altLang="en-US" dirty="0" smtClean="0"/>
              <a:t>설치</a:t>
            </a:r>
            <a:endParaRPr lang="en-US" altLang="ko-KR" dirty="0" smtClean="0"/>
          </a:p>
          <a:p>
            <a:pPr lvl="1">
              <a:buFontTx/>
              <a:buChar char="$"/>
            </a:pPr>
            <a:r>
              <a:rPr lang="en-US" altLang="ko-KR" dirty="0" smtClean="0">
                <a:latin typeface="Traveling _Typewriter" panose="02000506000000020004" pitchFamily="2" charset="0"/>
              </a:rPr>
              <a:t> </a:t>
            </a:r>
            <a:r>
              <a:rPr lang="en-US" altLang="ko-KR" dirty="0" err="1" smtClean="0">
                <a:latin typeface="Traveling _Typewriter" panose="02000506000000020004" pitchFamily="2" charset="0"/>
              </a:rPr>
              <a:t>sudo</a:t>
            </a:r>
            <a:r>
              <a:rPr lang="en-US" altLang="ko-KR" dirty="0" smtClean="0">
                <a:latin typeface="Traveling _Typewriter" panose="02000506000000020004" pitchFamily="2" charset="0"/>
              </a:rPr>
              <a:t> apt install </a:t>
            </a:r>
            <a:r>
              <a:rPr lang="en-US" altLang="ko-KR" dirty="0" err="1" smtClean="0">
                <a:latin typeface="Traveling _Typewriter" panose="02000506000000020004" pitchFamily="2" charset="0"/>
              </a:rPr>
              <a:t>qtcreator</a:t>
            </a:r>
            <a:endParaRPr lang="en-US" altLang="ko-KR" dirty="0" smtClean="0">
              <a:latin typeface="Traveling _Typewriter" panose="02000506000000020004" pitchFamily="2" charset="0"/>
            </a:endParaRPr>
          </a:p>
          <a:p>
            <a:pPr lvl="1">
              <a:buFontTx/>
              <a:buChar char="$"/>
            </a:pPr>
            <a:r>
              <a:rPr lang="en-US" altLang="ko-KR" dirty="0" smtClean="0">
                <a:latin typeface="Traveling _Typewriter" panose="02000506000000020004" pitchFamily="2" charset="0"/>
              </a:rPr>
              <a:t> </a:t>
            </a:r>
            <a:r>
              <a:rPr lang="en-US" altLang="ko-KR" dirty="0" err="1">
                <a:latin typeface="Traveling _Typewriter" panose="02000506000000020004" pitchFamily="2" charset="0"/>
              </a:rPr>
              <a:t>sudo</a:t>
            </a:r>
            <a:r>
              <a:rPr lang="en-US" altLang="ko-KR" dirty="0">
                <a:latin typeface="Traveling _Typewriter" panose="02000506000000020004" pitchFamily="2" charset="0"/>
              </a:rPr>
              <a:t> </a:t>
            </a:r>
            <a:r>
              <a:rPr lang="en-US" altLang="ko-KR" dirty="0" smtClean="0">
                <a:latin typeface="Traveling _Typewriter" panose="02000506000000020004" pitchFamily="2" charset="0"/>
              </a:rPr>
              <a:t>apt install qt5-default</a:t>
            </a:r>
          </a:p>
          <a:p>
            <a:pPr lvl="1">
              <a:buFontTx/>
              <a:buChar char="$"/>
            </a:pPr>
            <a:r>
              <a:rPr lang="en-US" altLang="ko-KR" dirty="0">
                <a:latin typeface="Traveling _Typewriter" panose="02000506000000020004" pitchFamily="2" charset="0"/>
              </a:rPr>
              <a:t> </a:t>
            </a:r>
            <a:r>
              <a:rPr lang="en-US" altLang="ko-KR" dirty="0" err="1">
                <a:latin typeface="Traveling _Typewriter" panose="02000506000000020004" pitchFamily="2" charset="0"/>
              </a:rPr>
              <a:t>sudo</a:t>
            </a:r>
            <a:r>
              <a:rPr lang="en-US" altLang="ko-KR" dirty="0">
                <a:latin typeface="Traveling _Typewriter" panose="02000506000000020004" pitchFamily="2" charset="0"/>
              </a:rPr>
              <a:t> apt install qtdeclarative5-dev</a:t>
            </a:r>
            <a:endParaRPr lang="en-US" altLang="ko-KR" dirty="0" smtClean="0">
              <a:latin typeface="Traveling _Typewriter" panose="02000506000000020004" pitchFamily="2" charset="0"/>
            </a:endParaRPr>
          </a:p>
          <a:p>
            <a:r>
              <a:rPr lang="en-US" altLang="ko-KR" dirty="0" smtClean="0"/>
              <a:t>Qt5</a:t>
            </a:r>
            <a:r>
              <a:rPr lang="en-US" altLang="ko-KR" dirty="0" smtClean="0">
                <a:latin typeface="Traveling _Typewriter" panose="02000506000000020004" pitchFamily="2" charset="0"/>
              </a:rPr>
              <a:t> </a:t>
            </a:r>
            <a:r>
              <a:rPr lang="ko-KR" altLang="en-US" dirty="0" smtClean="0">
                <a:latin typeface="Traveling _Typewriter" panose="02000506000000020004" pitchFamily="2" charset="0"/>
              </a:rPr>
              <a:t>문서 설치</a:t>
            </a:r>
            <a:endParaRPr lang="en-US" altLang="ko-KR" dirty="0" smtClean="0">
              <a:latin typeface="Traveling _Typewriter" panose="02000506000000020004" pitchFamily="2" charset="0"/>
            </a:endParaRPr>
          </a:p>
          <a:p>
            <a:pPr lvl="1">
              <a:buFont typeface="Traveling _Typewriter" panose="02000506000000020004" pitchFamily="2" charset="0"/>
              <a:buChar char="$"/>
            </a:pPr>
            <a:r>
              <a:rPr lang="en-US" altLang="ko-KR" dirty="0" smtClean="0">
                <a:latin typeface="Traveling _Typewriter" panose="02000506000000020004" pitchFamily="2" charset="0"/>
              </a:rPr>
              <a:t> </a:t>
            </a:r>
            <a:r>
              <a:rPr lang="en-US" altLang="ko-KR" dirty="0" err="1">
                <a:latin typeface="Traveling _Typewriter" panose="02000506000000020004" pitchFamily="2" charset="0"/>
              </a:rPr>
              <a:t>sudo</a:t>
            </a:r>
            <a:r>
              <a:rPr lang="en-US" altLang="ko-KR" dirty="0">
                <a:latin typeface="Traveling _Typewriter" panose="02000506000000020004" pitchFamily="2" charset="0"/>
              </a:rPr>
              <a:t> apt install </a:t>
            </a:r>
            <a:r>
              <a:rPr lang="en-US" altLang="ko-KR">
                <a:latin typeface="Traveling _Typewriter" panose="02000506000000020004" pitchFamily="2" charset="0"/>
              </a:rPr>
              <a:t>qt5-doc </a:t>
            </a:r>
            <a:r>
              <a:rPr lang="en-US" altLang="ko-KR" smtClean="0">
                <a:latin typeface="Traveling _Typewriter" panose="02000506000000020004" pitchFamily="2" charset="0"/>
              </a:rPr>
              <a:t>qt5-doc-html</a:t>
            </a:r>
            <a:endParaRPr lang="en-US" altLang="ko-KR" dirty="0" smtClean="0">
              <a:latin typeface="Traveling _Typewriter" panose="02000506000000020004" pitchFamily="2" charset="0"/>
            </a:endParaRPr>
          </a:p>
          <a:p>
            <a:pPr lvl="1">
              <a:buFont typeface="Traveling _Typewriter" panose="02000506000000020004" pitchFamily="2" charset="0"/>
              <a:buChar char="$"/>
            </a:pPr>
            <a:r>
              <a:rPr lang="en-US" altLang="ko-KR" dirty="0" err="1">
                <a:latin typeface="Traveling _Typewriter" panose="02000506000000020004" pitchFamily="2" charset="0"/>
              </a:rPr>
              <a:t>sudo</a:t>
            </a:r>
            <a:r>
              <a:rPr lang="en-US" altLang="ko-KR" dirty="0">
                <a:latin typeface="Traveling _Typewriter" panose="02000506000000020004" pitchFamily="2" charset="0"/>
              </a:rPr>
              <a:t> apt </a:t>
            </a:r>
            <a:r>
              <a:rPr lang="en-US" altLang="ko-KR" dirty="0" smtClean="0">
                <a:latin typeface="Traveling _Typewriter" panose="02000506000000020004" pitchFamily="2" charset="0"/>
              </a:rPr>
              <a:t>install qtbase5-doc-html </a:t>
            </a:r>
            <a:r>
              <a:rPr lang="en-US" altLang="ko-KR" dirty="0">
                <a:latin typeface="Traveling _Typewriter" panose="02000506000000020004" pitchFamily="2" charset="0"/>
              </a:rPr>
              <a:t>qtbase5-examples</a:t>
            </a:r>
            <a:endParaRPr lang="en-US" altLang="ko-KR" dirty="0"/>
          </a:p>
        </p:txBody>
      </p:sp>
      <p:sp>
        <p:nvSpPr>
          <p:cNvPr id="4" name="날짜 개체 틀 3"/>
          <p:cNvSpPr>
            <a:spLocks noGrp="1"/>
          </p:cNvSpPr>
          <p:nvPr>
            <p:ph type="dt" sz="half" idx="10"/>
          </p:nvPr>
        </p:nvSpPr>
        <p:spPr/>
        <p:txBody>
          <a:bodyPr/>
          <a:lstStyle/>
          <a:p>
            <a:fld id="{38AB43B6-B6DB-4E4C-A2A0-A249A790DADD}"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5913103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t>Reading via read( ) (p. 32)</a:t>
            </a:r>
            <a:endParaRPr lang="en-US"/>
          </a:p>
        </p:txBody>
      </p:sp>
      <p:sp>
        <p:nvSpPr>
          <p:cNvPr id="4" name="날짜 개체 틀 3"/>
          <p:cNvSpPr>
            <a:spLocks noGrp="1"/>
          </p:cNvSpPr>
          <p:nvPr>
            <p:ph type="dt" sz="half" idx="10"/>
          </p:nvPr>
        </p:nvSpPr>
        <p:spPr/>
        <p:txBody>
          <a:bodyPr/>
          <a:lstStyle/>
          <a:p>
            <a:fld id="{A51C2C23-773E-41F4-95B7-2A4737FD7B4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60</a:t>
            </a:fld>
            <a:endParaRPr lang="en-US"/>
          </a:p>
        </p:txBody>
      </p:sp>
      <p:sp>
        <p:nvSpPr>
          <p:cNvPr id="9" name="내용 개체 틀 8"/>
          <p:cNvSpPr>
            <a:spLocks noGrp="1"/>
          </p:cNvSpPr>
          <p:nvPr>
            <p:ph idx="1"/>
          </p:nvPr>
        </p:nvSpPr>
        <p:spPr/>
        <p:txBody>
          <a:bodyPr>
            <a:noAutofit/>
          </a:bodyPr>
          <a:lstStyle/>
          <a:p>
            <a:pPr>
              <a:lnSpc>
                <a:spcPct val="110000"/>
              </a:lnSpc>
            </a:pPr>
            <a:r>
              <a:rPr lang="en-US" sz="2400" smtClean="0">
                <a:solidFill>
                  <a:srgbClr val="242021"/>
                </a:solidFill>
              </a:rPr>
              <a:t>Syntax</a:t>
            </a:r>
            <a:r>
              <a:rPr lang="en-US" sz="2400">
                <a:solidFill>
                  <a:srgbClr val="242021"/>
                </a:solidFill>
              </a:rPr>
              <a:t/>
            </a:r>
            <a:br>
              <a:rPr lang="en-US" sz="2400">
                <a:solidFill>
                  <a:srgbClr val="242021"/>
                </a:solidFill>
              </a:rPr>
            </a:br>
            <a:r>
              <a:rPr lang="en-US" sz="2400" smtClean="0">
                <a:solidFill>
                  <a:srgbClr val="242021"/>
                </a:solidFill>
              </a:rPr>
              <a:t>  </a:t>
            </a:r>
            <a:r>
              <a:rPr lang="en-US" sz="2400" smtClean="0">
                <a:solidFill>
                  <a:srgbClr val="009999"/>
                </a:solidFill>
                <a:latin typeface="Consolas" panose="020B0609020204030204" pitchFamily="49" charset="0"/>
              </a:rPr>
              <a:t>#include &lt;unistd.h&gt;</a:t>
            </a:r>
            <a:br>
              <a:rPr lang="en-US" sz="2400" smtClean="0">
                <a:solidFill>
                  <a:srgbClr val="009999"/>
                </a:solidFill>
                <a:latin typeface="Consolas" panose="020B0609020204030204" pitchFamily="49" charset="0"/>
              </a:rPr>
            </a:br>
            <a:r>
              <a:rPr lang="en-US" sz="2400" smtClean="0">
                <a:solidFill>
                  <a:srgbClr val="009999"/>
                </a:solidFill>
                <a:latin typeface="Consolas" panose="020B0609020204030204" pitchFamily="49" charset="0"/>
              </a:rPr>
              <a:t> </a:t>
            </a:r>
            <a:r>
              <a:rPr lang="en-US" sz="2400" b="1" smtClean="0">
                <a:solidFill>
                  <a:srgbClr val="007788"/>
                </a:solidFill>
                <a:latin typeface="Consolas" panose="020B0609020204030204" pitchFamily="49" charset="0"/>
              </a:rPr>
              <a:t>ssize_t </a:t>
            </a:r>
            <a:r>
              <a:rPr lang="en-US" sz="2400" smtClean="0">
                <a:solidFill>
                  <a:srgbClr val="000088"/>
                </a:solidFill>
                <a:latin typeface="Consolas" panose="020B0609020204030204" pitchFamily="49" charset="0"/>
              </a:rPr>
              <a:t>read </a:t>
            </a:r>
            <a:r>
              <a:rPr lang="en-US" sz="2400" smtClean="0">
                <a:solidFill>
                  <a:srgbClr val="000000"/>
                </a:solidFill>
                <a:latin typeface="Consolas" panose="020B0609020204030204" pitchFamily="49" charset="0"/>
              </a:rPr>
              <a:t>(</a:t>
            </a:r>
            <a:r>
              <a:rPr lang="en-US" sz="2400" b="1" smtClean="0">
                <a:solidFill>
                  <a:srgbClr val="007788"/>
                </a:solidFill>
                <a:latin typeface="Consolas" panose="020B0609020204030204" pitchFamily="49" charset="0"/>
              </a:rPr>
              <a:t>int </a:t>
            </a:r>
            <a:r>
              <a:rPr lang="en-US" sz="2400" smtClean="0">
                <a:solidFill>
                  <a:srgbClr val="000088"/>
                </a:solidFill>
                <a:latin typeface="Consolas" panose="020B0609020204030204" pitchFamily="49" charset="0"/>
              </a:rPr>
              <a:t>fd</a:t>
            </a:r>
            <a:r>
              <a:rPr lang="en-US" sz="2400" smtClean="0">
                <a:solidFill>
                  <a:srgbClr val="000000"/>
                </a:solidFill>
                <a:latin typeface="Consolas" panose="020B0609020204030204" pitchFamily="49" charset="0"/>
              </a:rPr>
              <a:t>, </a:t>
            </a:r>
            <a:r>
              <a:rPr lang="en-US" sz="2400" b="1" smtClean="0">
                <a:solidFill>
                  <a:srgbClr val="007788"/>
                </a:solidFill>
                <a:latin typeface="Consolas" panose="020B0609020204030204" pitchFamily="49" charset="0"/>
              </a:rPr>
              <a:t>void </a:t>
            </a:r>
            <a:r>
              <a:rPr lang="en-US" sz="2400" smtClean="0">
                <a:solidFill>
                  <a:srgbClr val="555555"/>
                </a:solidFill>
                <a:latin typeface="Consolas" panose="020B0609020204030204" pitchFamily="49" charset="0"/>
              </a:rPr>
              <a:t>*</a:t>
            </a:r>
            <a:r>
              <a:rPr lang="en-US" sz="2400" smtClean="0">
                <a:solidFill>
                  <a:srgbClr val="000088"/>
                </a:solidFill>
                <a:latin typeface="Consolas" panose="020B0609020204030204" pitchFamily="49" charset="0"/>
              </a:rPr>
              <a:t>buf</a:t>
            </a:r>
            <a:r>
              <a:rPr lang="en-US" sz="2400" smtClean="0">
                <a:solidFill>
                  <a:srgbClr val="000000"/>
                </a:solidFill>
                <a:latin typeface="Consolas" panose="020B0609020204030204" pitchFamily="49" charset="0"/>
              </a:rPr>
              <a:t>, </a:t>
            </a:r>
            <a:r>
              <a:rPr lang="en-US" sz="2400" b="1" smtClean="0">
                <a:solidFill>
                  <a:srgbClr val="007788"/>
                </a:solidFill>
                <a:latin typeface="Consolas" panose="020B0609020204030204" pitchFamily="49" charset="0"/>
              </a:rPr>
              <a:t>size_t </a:t>
            </a:r>
            <a:r>
              <a:rPr lang="en-US" sz="2400" smtClean="0">
                <a:solidFill>
                  <a:srgbClr val="000088"/>
                </a:solidFill>
                <a:latin typeface="Consolas" panose="020B0609020204030204" pitchFamily="49" charset="0"/>
              </a:rPr>
              <a:t>len</a:t>
            </a:r>
            <a:r>
              <a:rPr lang="en-US" sz="2400" smtClean="0">
                <a:solidFill>
                  <a:srgbClr val="000000"/>
                </a:solidFill>
                <a:latin typeface="Consolas" panose="020B0609020204030204" pitchFamily="49" charset="0"/>
              </a:rPr>
              <a:t>);</a:t>
            </a:r>
          </a:p>
          <a:p>
            <a:pPr>
              <a:lnSpc>
                <a:spcPct val="110000"/>
              </a:lnSpc>
            </a:pPr>
            <a:r>
              <a:rPr lang="en-US" sz="2400" smtClean="0">
                <a:solidFill>
                  <a:srgbClr val="242021"/>
                </a:solidFill>
              </a:rPr>
              <a:t>A </a:t>
            </a:r>
            <a:r>
              <a:rPr lang="en-US" sz="2400">
                <a:solidFill>
                  <a:srgbClr val="242021"/>
                </a:solidFill>
              </a:rPr>
              <a:t>call </a:t>
            </a:r>
            <a:r>
              <a:rPr lang="en-US" sz="2400" smtClean="0">
                <a:solidFill>
                  <a:srgbClr val="242021"/>
                </a:solidFill>
              </a:rPr>
              <a:t>try to read </a:t>
            </a:r>
            <a:r>
              <a:rPr lang="en-US" sz="2400">
                <a:solidFill>
                  <a:srgbClr val="242021"/>
                </a:solidFill>
              </a:rPr>
              <a:t>up to len bytes into </a:t>
            </a:r>
            <a:r>
              <a:rPr lang="en-US" sz="2400" smtClean="0">
                <a:solidFill>
                  <a:srgbClr val="242021"/>
                </a:solidFill>
              </a:rPr>
              <a:t>the </a:t>
            </a:r>
            <a:r>
              <a:rPr lang="en-US" sz="2400" b="1" i="1">
                <a:solidFill>
                  <a:srgbClr val="242021"/>
                </a:solidFill>
              </a:rPr>
              <a:t>buf</a:t>
            </a:r>
            <a:r>
              <a:rPr lang="en-US" sz="2400">
                <a:solidFill>
                  <a:srgbClr val="242021"/>
                </a:solidFill>
              </a:rPr>
              <a:t> </a:t>
            </a:r>
            <a:r>
              <a:rPr lang="en-US" sz="2400" smtClean="0">
                <a:solidFill>
                  <a:srgbClr val="242021"/>
                </a:solidFill>
              </a:rPr>
              <a:t>.</a:t>
            </a:r>
          </a:p>
          <a:p>
            <a:pPr>
              <a:lnSpc>
                <a:spcPct val="110000"/>
              </a:lnSpc>
            </a:pPr>
            <a:r>
              <a:rPr lang="en-US" sz="2400" smtClean="0">
                <a:solidFill>
                  <a:srgbClr val="242021"/>
                </a:solidFill>
              </a:rPr>
              <a:t>On </a:t>
            </a:r>
            <a:r>
              <a:rPr lang="en-US" sz="2400">
                <a:solidFill>
                  <a:srgbClr val="242021"/>
                </a:solidFill>
              </a:rPr>
              <a:t>success, the number of bytes written into buf </a:t>
            </a:r>
            <a:r>
              <a:rPr lang="en-US" sz="2400" smtClean="0">
                <a:solidFill>
                  <a:srgbClr val="242021"/>
                </a:solidFill>
              </a:rPr>
              <a:t>is returned.</a:t>
            </a:r>
          </a:p>
          <a:p>
            <a:pPr>
              <a:lnSpc>
                <a:spcPct val="110000"/>
              </a:lnSpc>
            </a:pPr>
            <a:r>
              <a:rPr lang="en-US" sz="2400" smtClean="0">
                <a:solidFill>
                  <a:srgbClr val="242021"/>
                </a:solidFill>
              </a:rPr>
              <a:t>On </a:t>
            </a:r>
            <a:r>
              <a:rPr lang="en-US" sz="2400">
                <a:solidFill>
                  <a:srgbClr val="242021"/>
                </a:solidFill>
              </a:rPr>
              <a:t>error, the call returns </a:t>
            </a:r>
            <a:r>
              <a:rPr lang="en-US" sz="2400" b="1" i="1">
                <a:solidFill>
                  <a:srgbClr val="242021"/>
                </a:solidFill>
              </a:rPr>
              <a:t>-1</a:t>
            </a:r>
            <a:r>
              <a:rPr lang="en-US" sz="2400">
                <a:solidFill>
                  <a:srgbClr val="242021"/>
                </a:solidFill>
              </a:rPr>
              <a:t> and sets </a:t>
            </a:r>
            <a:r>
              <a:rPr lang="en-US" sz="2400" b="1" i="1" smtClean="0">
                <a:solidFill>
                  <a:srgbClr val="242021"/>
                </a:solidFill>
              </a:rPr>
              <a:t>errno</a:t>
            </a:r>
            <a:r>
              <a:rPr lang="en-US" sz="2400" smtClean="0">
                <a:solidFill>
                  <a:srgbClr val="242021"/>
                </a:solidFill>
              </a:rPr>
              <a:t>.</a:t>
            </a:r>
          </a:p>
          <a:p>
            <a:pPr>
              <a:lnSpc>
                <a:spcPct val="110000"/>
              </a:lnSpc>
            </a:pPr>
            <a:r>
              <a:rPr lang="en-US" sz="2400" smtClean="0">
                <a:solidFill>
                  <a:srgbClr val="242021"/>
                </a:solidFill>
              </a:rPr>
              <a:t>The </a:t>
            </a:r>
            <a:r>
              <a:rPr lang="en-US" sz="2400">
                <a:solidFill>
                  <a:srgbClr val="242021"/>
                </a:solidFill>
              </a:rPr>
              <a:t>file position is advanced </a:t>
            </a:r>
            <a:r>
              <a:rPr lang="en-US" sz="2400" smtClean="0">
                <a:solidFill>
                  <a:srgbClr val="242021"/>
                </a:solidFill>
              </a:rPr>
              <a:t>by the </a:t>
            </a:r>
            <a:r>
              <a:rPr lang="en-US" sz="2400">
                <a:solidFill>
                  <a:srgbClr val="242021"/>
                </a:solidFill>
              </a:rPr>
              <a:t>number of bytes read from fd</a:t>
            </a:r>
            <a:r>
              <a:rPr lang="en-US" sz="2400" smtClean="0">
                <a:solidFill>
                  <a:srgbClr val="242021"/>
                </a:solidFill>
              </a:rPr>
              <a:t>.</a:t>
            </a:r>
            <a:endParaRPr lang="en-US" sz="2400"/>
          </a:p>
        </p:txBody>
      </p:sp>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456728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solidFill>
                  <a:srgbClr val="00B050"/>
                </a:solidFill>
              </a:rPr>
              <a:t>Example of </a:t>
            </a:r>
            <a:r>
              <a:rPr lang="en-US">
                <a:solidFill>
                  <a:srgbClr val="00B050"/>
                </a:solidFill>
              </a:rPr>
              <a:t>read( </a:t>
            </a:r>
            <a:r>
              <a:rPr lang="en-US" smtClean="0">
                <a:solidFill>
                  <a:srgbClr val="00B050"/>
                </a:solidFill>
              </a:rPr>
              <a:t>) (</a:t>
            </a:r>
            <a:r>
              <a:rPr lang="en-US">
                <a:solidFill>
                  <a:srgbClr val="00B050"/>
                </a:solidFill>
              </a:rPr>
              <a:t>p. 32)</a:t>
            </a:r>
          </a:p>
        </p:txBody>
      </p:sp>
      <p:sp>
        <p:nvSpPr>
          <p:cNvPr id="3" name="내용 개체 틀 2"/>
          <p:cNvSpPr>
            <a:spLocks noGrp="1"/>
          </p:cNvSpPr>
          <p:nvPr>
            <p:ph idx="1"/>
          </p:nvPr>
        </p:nvSpPr>
        <p:spPr>
          <a:xfrm>
            <a:off x="681038" y="1255272"/>
            <a:ext cx="8543925" cy="3005351"/>
          </a:xfrm>
        </p:spPr>
        <p:txBody>
          <a:bodyPr>
            <a:normAutofit fontScale="92500" lnSpcReduction="20000"/>
          </a:bodyPr>
          <a:lstStyle/>
          <a:p>
            <a:pPr>
              <a:lnSpc>
                <a:spcPct val="110000"/>
              </a:lnSpc>
            </a:pPr>
            <a:r>
              <a:rPr lang="en-US" smtClean="0"/>
              <a:t>The number </a:t>
            </a:r>
            <a:r>
              <a:rPr lang="en-US"/>
              <a:t>of bytes </a:t>
            </a:r>
            <a:r>
              <a:rPr lang="en-US" smtClean="0">
                <a:solidFill>
                  <a:srgbClr val="FF0000"/>
                </a:solidFill>
              </a:rPr>
              <a:t>to</a:t>
            </a:r>
            <a:r>
              <a:rPr lang="en-US" smtClean="0"/>
              <a:t> read </a:t>
            </a:r>
            <a:r>
              <a:rPr lang="en-US"/>
              <a:t>is equal to the size of the unsigned long </a:t>
            </a:r>
            <a:r>
              <a:rPr lang="en-US" smtClean="0"/>
              <a:t>type.</a:t>
            </a:r>
          </a:p>
          <a:p>
            <a:pPr lvl="1"/>
            <a:r>
              <a:rPr lang="en-US" smtClean="0"/>
              <a:t>4 </a:t>
            </a:r>
            <a:r>
              <a:rPr lang="en-US"/>
              <a:t>bytes on </a:t>
            </a:r>
            <a:r>
              <a:rPr lang="en-US" smtClean="0"/>
              <a:t>32-bit systems</a:t>
            </a:r>
          </a:p>
          <a:p>
            <a:pPr lvl="1"/>
            <a:r>
              <a:rPr lang="en-US" smtClean="0"/>
              <a:t>8 </a:t>
            </a:r>
            <a:r>
              <a:rPr lang="en-US"/>
              <a:t>bytes on 64-bit </a:t>
            </a:r>
            <a:r>
              <a:rPr lang="en-US" smtClean="0"/>
              <a:t>systems.</a:t>
            </a:r>
          </a:p>
          <a:p>
            <a:r>
              <a:rPr lang="en-US" smtClean="0"/>
              <a:t> </a:t>
            </a:r>
            <a:r>
              <a:rPr lang="en-US" b="1" i="1" smtClean="0">
                <a:latin typeface="Consolas" panose="020B0609020204030204" pitchFamily="49" charset="0"/>
              </a:rPr>
              <a:t>nr</a:t>
            </a:r>
            <a:r>
              <a:rPr lang="en-US" smtClean="0"/>
              <a:t> </a:t>
            </a:r>
            <a:r>
              <a:rPr lang="en-US"/>
              <a:t>contains the number of bytes </a:t>
            </a:r>
            <a:r>
              <a:rPr lang="en-US" smtClean="0"/>
              <a:t>read </a:t>
            </a:r>
            <a:r>
              <a:rPr lang="en-US" smtClean="0">
                <a:solidFill>
                  <a:srgbClr val="FF0000"/>
                </a:solidFill>
              </a:rPr>
              <a:t>success</a:t>
            </a:r>
            <a:r>
              <a:rPr lang="en-US" smtClean="0"/>
              <a:t>, </a:t>
            </a:r>
            <a:r>
              <a:rPr lang="en-US"/>
              <a:t>or </a:t>
            </a:r>
            <a:r>
              <a:rPr lang="en-US" b="1" i="1">
                <a:latin typeface="Consolas" panose="020B0609020204030204" pitchFamily="49" charset="0"/>
              </a:rPr>
              <a:t>−1</a:t>
            </a:r>
            <a:r>
              <a:rPr lang="en-US"/>
              <a:t> on error</a:t>
            </a:r>
            <a:r>
              <a:rPr lang="en-US" smtClean="0"/>
              <a:t>:</a:t>
            </a:r>
          </a:p>
          <a:p>
            <a:r>
              <a:rPr lang="en-US" smtClean="0">
                <a:solidFill>
                  <a:srgbClr val="FF0000"/>
                </a:solidFill>
              </a:rPr>
              <a:t>The </a:t>
            </a:r>
            <a:r>
              <a:rPr lang="en-US">
                <a:solidFill>
                  <a:srgbClr val="FF0000"/>
                </a:solidFill>
              </a:rPr>
              <a:t>call might return </a:t>
            </a:r>
            <a:r>
              <a:rPr lang="en-US" smtClean="0">
                <a:solidFill>
                  <a:srgbClr val="FF0000"/>
                </a:solidFill>
              </a:rPr>
              <a:t>without reading </a:t>
            </a:r>
            <a:r>
              <a:rPr lang="en-US">
                <a:solidFill>
                  <a:srgbClr val="FF0000"/>
                </a:solidFill>
              </a:rPr>
              <a:t>all len </a:t>
            </a:r>
            <a:r>
              <a:rPr lang="en-US" smtClean="0">
                <a:solidFill>
                  <a:srgbClr val="FF0000"/>
                </a:solidFill>
              </a:rPr>
              <a:t>bytes.</a:t>
            </a:r>
            <a:endParaRPr lang="en-US">
              <a:solidFill>
                <a:srgbClr val="FF0000"/>
              </a:solidFill>
            </a:endParaRPr>
          </a:p>
        </p:txBody>
      </p:sp>
      <p:sp>
        <p:nvSpPr>
          <p:cNvPr id="4" name="날짜 개체 틀 3"/>
          <p:cNvSpPr>
            <a:spLocks noGrp="1"/>
          </p:cNvSpPr>
          <p:nvPr>
            <p:ph type="dt" sz="half" idx="10"/>
          </p:nvPr>
        </p:nvSpPr>
        <p:spPr/>
        <p:txBody>
          <a:bodyPr/>
          <a:lstStyle/>
          <a:p>
            <a:fld id="{744BB1AE-156A-4A88-BF80-A3993526F4A0}"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61</a:t>
            </a:fld>
            <a:endParaRPr lang="en-US"/>
          </a:p>
        </p:txBody>
      </p:sp>
      <p:sp>
        <p:nvSpPr>
          <p:cNvPr id="7" name="직사각형 6"/>
          <p:cNvSpPr/>
          <p:nvPr/>
        </p:nvSpPr>
        <p:spPr>
          <a:xfrm>
            <a:off x="872836" y="4338991"/>
            <a:ext cx="8352127" cy="1938992"/>
          </a:xfrm>
          <a:prstGeom prst="rect">
            <a:avLst/>
          </a:prstGeom>
          <a:ln>
            <a:solidFill>
              <a:schemeClr val="accent1"/>
            </a:solidFill>
          </a:ln>
        </p:spPr>
        <p:txBody>
          <a:bodyPr wrap="square" anchor="ctr">
            <a:spAutoFit/>
          </a:bodyPr>
          <a:lstStyle/>
          <a:p>
            <a:r>
              <a:rPr lang="en-US" sz="2400" b="1" smtClean="0">
                <a:solidFill>
                  <a:srgbClr val="007788"/>
                </a:solidFill>
                <a:latin typeface="Consolas" panose="020B0609020204030204" pitchFamily="49" charset="0"/>
              </a:rPr>
              <a:t>  unsigned </a:t>
            </a:r>
            <a:r>
              <a:rPr lang="en-US" sz="2400" b="1">
                <a:solidFill>
                  <a:srgbClr val="007788"/>
                </a:solidFill>
                <a:latin typeface="Consolas" panose="020B0609020204030204" pitchFamily="49" charset="0"/>
              </a:rPr>
              <a:t>long </a:t>
            </a:r>
            <a:r>
              <a:rPr lang="en-US" sz="2400">
                <a:solidFill>
                  <a:srgbClr val="000088"/>
                </a:solidFill>
                <a:latin typeface="Consolas" panose="020B0609020204030204" pitchFamily="49" charset="0"/>
              </a:rPr>
              <a:t>word</a:t>
            </a:r>
            <a:r>
              <a:rPr lang="en-US" sz="2400">
                <a:solidFill>
                  <a:srgbClr val="000000"/>
                </a:solidFill>
                <a:latin typeface="Consolas" panose="020B0609020204030204" pitchFamily="49" charset="0"/>
              </a:rPr>
              <a:t>;</a:t>
            </a:r>
            <a:br>
              <a:rPr lang="en-US" sz="2400">
                <a:solidFill>
                  <a:srgbClr val="000000"/>
                </a:solidFill>
                <a:latin typeface="Consolas" panose="020B0609020204030204" pitchFamily="49" charset="0"/>
              </a:rPr>
            </a:br>
            <a:r>
              <a:rPr lang="en-US" sz="2400" smtClean="0">
                <a:solidFill>
                  <a:srgbClr val="000000"/>
                </a:solidFill>
                <a:latin typeface="Consolas" panose="020B0609020204030204" pitchFamily="49" charset="0"/>
              </a:rPr>
              <a:t>  </a:t>
            </a:r>
            <a:r>
              <a:rPr lang="en-US" sz="2400" b="1" smtClean="0">
                <a:solidFill>
                  <a:srgbClr val="007788"/>
                </a:solidFill>
                <a:latin typeface="Consolas" panose="020B0609020204030204" pitchFamily="49" charset="0"/>
              </a:rPr>
              <a:t>ssize_t </a:t>
            </a:r>
            <a:r>
              <a:rPr lang="en-US" sz="2400">
                <a:solidFill>
                  <a:srgbClr val="000088"/>
                </a:solidFill>
                <a:latin typeface="Consolas" panose="020B0609020204030204" pitchFamily="49" charset="0"/>
              </a:rPr>
              <a:t>nr</a:t>
            </a:r>
            <a:r>
              <a:rPr lang="en-US" sz="2400" smtClean="0">
                <a:solidFill>
                  <a:srgbClr val="000000"/>
                </a:solidFill>
                <a:latin typeface="Consolas" panose="020B0609020204030204" pitchFamily="49" charset="0"/>
              </a:rPr>
              <a:t>;</a:t>
            </a:r>
            <a:r>
              <a:rPr lang="en-US" sz="2400" i="1">
                <a:solidFill>
                  <a:srgbClr val="35586C"/>
                </a:solidFill>
                <a:latin typeface="Consolas" panose="020B0609020204030204" pitchFamily="49" charset="0"/>
              </a:rPr>
              <a:t/>
            </a:r>
            <a:br>
              <a:rPr lang="en-US" sz="2400" i="1">
                <a:solidFill>
                  <a:srgbClr val="35586C"/>
                </a:solidFill>
                <a:latin typeface="Consolas" panose="020B0609020204030204" pitchFamily="49" charset="0"/>
              </a:rPr>
            </a:br>
            <a:r>
              <a:rPr lang="en-US" sz="2400" i="1" smtClean="0">
                <a:solidFill>
                  <a:srgbClr val="35586C"/>
                </a:solidFill>
                <a:latin typeface="Consolas" panose="020B0609020204030204" pitchFamily="49" charset="0"/>
              </a:rPr>
              <a:t>  </a:t>
            </a:r>
            <a:r>
              <a:rPr lang="en-US" sz="2400" smtClean="0">
                <a:solidFill>
                  <a:srgbClr val="000088"/>
                </a:solidFill>
                <a:latin typeface="Consolas" panose="020B0609020204030204" pitchFamily="49" charset="0"/>
              </a:rPr>
              <a:t>nr </a:t>
            </a:r>
            <a:r>
              <a:rPr lang="en-US" sz="2400">
                <a:solidFill>
                  <a:srgbClr val="555555"/>
                </a:solidFill>
                <a:latin typeface="Consolas" panose="020B0609020204030204" pitchFamily="49" charset="0"/>
              </a:rPr>
              <a:t>= </a:t>
            </a:r>
            <a:r>
              <a:rPr lang="en-US" sz="2400">
                <a:solidFill>
                  <a:srgbClr val="000088"/>
                </a:solidFill>
                <a:latin typeface="Consolas" panose="020B0609020204030204" pitchFamily="49" charset="0"/>
              </a:rPr>
              <a:t>read </a:t>
            </a:r>
            <a:r>
              <a:rPr lang="en-US" sz="2400">
                <a:solidFill>
                  <a:srgbClr val="000000"/>
                </a:solidFill>
                <a:latin typeface="Consolas" panose="020B0609020204030204" pitchFamily="49" charset="0"/>
              </a:rPr>
              <a:t>(</a:t>
            </a:r>
            <a:r>
              <a:rPr lang="en-US" sz="2400">
                <a:solidFill>
                  <a:srgbClr val="000088"/>
                </a:solidFill>
                <a:latin typeface="Consolas" panose="020B0609020204030204" pitchFamily="49" charset="0"/>
              </a:rPr>
              <a:t>fd</a:t>
            </a:r>
            <a:r>
              <a:rPr lang="en-US" sz="2400">
                <a:solidFill>
                  <a:srgbClr val="000000"/>
                </a:solidFill>
                <a:latin typeface="Consolas" panose="020B0609020204030204" pitchFamily="49" charset="0"/>
              </a:rPr>
              <a:t>, </a:t>
            </a:r>
            <a:r>
              <a:rPr lang="en-US" sz="2400">
                <a:solidFill>
                  <a:srgbClr val="555555"/>
                </a:solidFill>
                <a:latin typeface="Consolas" panose="020B0609020204030204" pitchFamily="49" charset="0"/>
              </a:rPr>
              <a:t>&amp;</a:t>
            </a:r>
            <a:r>
              <a:rPr lang="en-US" sz="2400">
                <a:solidFill>
                  <a:srgbClr val="000088"/>
                </a:solidFill>
                <a:latin typeface="Consolas" panose="020B0609020204030204" pitchFamily="49" charset="0"/>
              </a:rPr>
              <a:t>word</a:t>
            </a:r>
            <a:r>
              <a:rPr lang="en-US" sz="2400">
                <a:solidFill>
                  <a:srgbClr val="000000"/>
                </a:solidFill>
                <a:latin typeface="Consolas" panose="020B0609020204030204" pitchFamily="49" charset="0"/>
              </a:rPr>
              <a:t>, </a:t>
            </a:r>
            <a:r>
              <a:rPr lang="en-US" sz="2400" b="1" smtClean="0">
                <a:solidFill>
                  <a:srgbClr val="006699"/>
                </a:solidFill>
                <a:latin typeface="Consolas" panose="020B0609020204030204" pitchFamily="49" charset="0"/>
              </a:rPr>
              <a:t>sizeof</a:t>
            </a:r>
            <a:r>
              <a:rPr lang="en-US" sz="2400" smtClean="0">
                <a:solidFill>
                  <a:srgbClr val="000000"/>
                </a:solidFill>
                <a:latin typeface="Consolas" panose="020B0609020204030204" pitchFamily="49" charset="0"/>
              </a:rPr>
              <a:t>(</a:t>
            </a:r>
            <a:r>
              <a:rPr lang="en-US" sz="2400" b="1" smtClean="0">
                <a:solidFill>
                  <a:srgbClr val="007788"/>
                </a:solidFill>
                <a:latin typeface="Consolas" panose="020B0609020204030204" pitchFamily="49" charset="0"/>
              </a:rPr>
              <a:t>unsigned long</a:t>
            </a:r>
            <a:r>
              <a:rPr lang="en-US" sz="2400" smtClean="0">
                <a:solidFill>
                  <a:srgbClr val="000000"/>
                </a:solidFill>
                <a:latin typeface="Consolas" panose="020B0609020204030204" pitchFamily="49" charset="0"/>
              </a:rPr>
              <a:t>));</a:t>
            </a:r>
            <a:r>
              <a:rPr lang="en-US" sz="2400">
                <a:solidFill>
                  <a:srgbClr val="000000"/>
                </a:solidFill>
                <a:latin typeface="Consolas" panose="020B0609020204030204" pitchFamily="49" charset="0"/>
              </a:rPr>
              <a:t/>
            </a:r>
            <a:br>
              <a:rPr lang="en-US" sz="2400">
                <a:solidFill>
                  <a:srgbClr val="000000"/>
                </a:solidFill>
                <a:latin typeface="Consolas" panose="020B0609020204030204" pitchFamily="49" charset="0"/>
              </a:rPr>
            </a:br>
            <a:r>
              <a:rPr lang="en-US" sz="2400" smtClean="0">
                <a:solidFill>
                  <a:srgbClr val="000000"/>
                </a:solidFill>
                <a:latin typeface="Consolas" panose="020B0609020204030204" pitchFamily="49" charset="0"/>
              </a:rPr>
              <a:t>  </a:t>
            </a:r>
            <a:r>
              <a:rPr lang="en-US" sz="2400" b="1" smtClean="0">
                <a:solidFill>
                  <a:srgbClr val="006699"/>
                </a:solidFill>
                <a:latin typeface="Consolas" panose="020B0609020204030204" pitchFamily="49" charset="0"/>
              </a:rPr>
              <a:t>if </a:t>
            </a:r>
            <a:r>
              <a:rPr lang="en-US" sz="2400">
                <a:solidFill>
                  <a:srgbClr val="000000"/>
                </a:solidFill>
                <a:latin typeface="Consolas" panose="020B0609020204030204" pitchFamily="49" charset="0"/>
              </a:rPr>
              <a:t>(</a:t>
            </a:r>
            <a:r>
              <a:rPr lang="en-US" sz="2400">
                <a:solidFill>
                  <a:srgbClr val="000088"/>
                </a:solidFill>
                <a:latin typeface="Consolas" panose="020B0609020204030204" pitchFamily="49" charset="0"/>
              </a:rPr>
              <a:t>nr </a:t>
            </a:r>
            <a:r>
              <a:rPr lang="en-US" sz="2400">
                <a:solidFill>
                  <a:srgbClr val="555555"/>
                </a:solidFill>
                <a:latin typeface="Consolas" panose="020B0609020204030204" pitchFamily="49" charset="0"/>
              </a:rPr>
              <a:t>== </a:t>
            </a:r>
            <a:r>
              <a:rPr lang="en-US" sz="2400">
                <a:solidFill>
                  <a:srgbClr val="AA0000"/>
                </a:solidFill>
                <a:latin typeface="Consolas" panose="020B0609020204030204" pitchFamily="49" charset="0"/>
              </a:rPr>
              <a:t>-</a:t>
            </a:r>
            <a:r>
              <a:rPr lang="en-US" sz="2400">
                <a:solidFill>
                  <a:srgbClr val="FF6600"/>
                </a:solidFill>
                <a:latin typeface="Consolas" panose="020B0609020204030204" pitchFamily="49" charset="0"/>
              </a:rPr>
              <a:t>1</a:t>
            </a:r>
            <a:r>
              <a:rPr lang="en-US" sz="2400">
                <a:solidFill>
                  <a:srgbClr val="000000"/>
                </a:solidFill>
                <a:latin typeface="Consolas" panose="020B0609020204030204" pitchFamily="49" charset="0"/>
              </a:rPr>
              <a:t>)</a:t>
            </a:r>
            <a:br>
              <a:rPr lang="en-US" sz="2400">
                <a:solidFill>
                  <a:srgbClr val="000000"/>
                </a:solidFill>
                <a:latin typeface="Consolas" panose="020B0609020204030204" pitchFamily="49" charset="0"/>
              </a:rPr>
            </a:br>
            <a:r>
              <a:rPr lang="en-US" sz="2400" smtClean="0">
                <a:solidFill>
                  <a:srgbClr val="000000"/>
                </a:solidFill>
                <a:latin typeface="Consolas" panose="020B0609020204030204" pitchFamily="49" charset="0"/>
              </a:rPr>
              <a:t>      </a:t>
            </a:r>
            <a:r>
              <a:rPr lang="en-US" sz="2400" i="1" smtClean="0">
                <a:solidFill>
                  <a:srgbClr val="35586C"/>
                </a:solidFill>
                <a:latin typeface="Consolas" panose="020B0609020204030204" pitchFamily="49" charset="0"/>
              </a:rPr>
              <a:t>/* </a:t>
            </a:r>
            <a:r>
              <a:rPr lang="en-US" sz="2400" i="1">
                <a:solidFill>
                  <a:srgbClr val="35586C"/>
                </a:solidFill>
                <a:latin typeface="Consolas" panose="020B0609020204030204" pitchFamily="49" charset="0"/>
              </a:rPr>
              <a:t>error </a:t>
            </a:r>
            <a:r>
              <a:rPr lang="en-US" sz="2400" i="1" smtClean="0">
                <a:solidFill>
                  <a:srgbClr val="35586C"/>
                </a:solidFill>
                <a:latin typeface="Consolas" panose="020B0609020204030204" pitchFamily="49" charset="0"/>
              </a:rPr>
              <a:t>*/</a:t>
            </a:r>
            <a:endParaRPr lang="en-US" sz="2400" smtClean="0">
              <a:latin typeface="Consolas" panose="020B0609020204030204" pitchFamily="49" charset="0"/>
            </a:endParaRPr>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261499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normAutofit/>
          </a:bodyPr>
          <a:lstStyle/>
          <a:p>
            <a:r>
              <a:rPr lang="en-US" smtClean="0"/>
              <a:t>Return values of read() ½ (p. 33)</a:t>
            </a:r>
            <a:endParaRPr lang="en-US"/>
          </a:p>
        </p:txBody>
      </p:sp>
      <p:sp>
        <p:nvSpPr>
          <p:cNvPr id="4" name="날짜 개체 틀 3"/>
          <p:cNvSpPr>
            <a:spLocks noGrp="1"/>
          </p:cNvSpPr>
          <p:nvPr>
            <p:ph type="dt" sz="half" idx="10"/>
          </p:nvPr>
        </p:nvSpPr>
        <p:spPr/>
        <p:txBody>
          <a:bodyPr/>
          <a:lstStyle/>
          <a:p>
            <a:fld id="{5BE63D84-A710-4D73-AFDF-9DADA59798F0}"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62</a:t>
            </a:fld>
            <a:endParaRPr lang="en-US"/>
          </a:p>
        </p:txBody>
      </p:sp>
      <p:sp>
        <p:nvSpPr>
          <p:cNvPr id="9" name="내용 개체 틀 8"/>
          <p:cNvSpPr>
            <a:spLocks noGrp="1"/>
          </p:cNvSpPr>
          <p:nvPr>
            <p:ph idx="1"/>
          </p:nvPr>
        </p:nvSpPr>
        <p:spPr/>
        <p:txBody>
          <a:bodyPr>
            <a:noAutofit/>
          </a:bodyPr>
          <a:lstStyle/>
          <a:p>
            <a:pPr>
              <a:lnSpc>
                <a:spcPct val="110000"/>
              </a:lnSpc>
            </a:pPr>
            <a:r>
              <a:rPr lang="en-US" sz="2000">
                <a:solidFill>
                  <a:srgbClr val="242021"/>
                </a:solidFill>
              </a:rPr>
              <a:t>It is legal for read() to return a positive nonzero value less than len</a:t>
            </a:r>
            <a:r>
              <a:rPr lang="en-US" sz="2000" smtClean="0">
                <a:solidFill>
                  <a:srgbClr val="242021"/>
                </a:solidFill>
              </a:rPr>
              <a:t>.</a:t>
            </a:r>
          </a:p>
          <a:p>
            <a:pPr lvl="1">
              <a:lnSpc>
                <a:spcPct val="110000"/>
              </a:lnSpc>
            </a:pPr>
            <a:r>
              <a:rPr lang="en-US" sz="2000" smtClean="0">
                <a:solidFill>
                  <a:srgbClr val="242021"/>
                </a:solidFill>
              </a:rPr>
              <a:t>less </a:t>
            </a:r>
            <a:r>
              <a:rPr lang="en-US" sz="2000">
                <a:solidFill>
                  <a:srgbClr val="242021"/>
                </a:solidFill>
              </a:rPr>
              <a:t>than len bytes may have been </a:t>
            </a:r>
            <a:r>
              <a:rPr lang="en-US" sz="2000" smtClean="0">
                <a:solidFill>
                  <a:srgbClr val="242021"/>
                </a:solidFill>
              </a:rPr>
              <a:t>available.</a:t>
            </a:r>
          </a:p>
          <a:p>
            <a:pPr lvl="1">
              <a:lnSpc>
                <a:spcPct val="110000"/>
              </a:lnSpc>
            </a:pPr>
            <a:r>
              <a:rPr lang="en-US" sz="2000" smtClean="0">
                <a:solidFill>
                  <a:srgbClr val="242021"/>
                </a:solidFill>
              </a:rPr>
              <a:t>interrupted </a:t>
            </a:r>
            <a:r>
              <a:rPr lang="en-US" sz="2000">
                <a:solidFill>
                  <a:srgbClr val="242021"/>
                </a:solidFill>
              </a:rPr>
              <a:t>by a </a:t>
            </a:r>
            <a:r>
              <a:rPr lang="en-US" sz="2000" smtClean="0">
                <a:solidFill>
                  <a:srgbClr val="242021"/>
                </a:solidFill>
              </a:rPr>
              <a:t>signal, </a:t>
            </a:r>
            <a:r>
              <a:rPr lang="en-US" sz="2000">
                <a:solidFill>
                  <a:srgbClr val="FF0000"/>
                </a:solidFill>
              </a:rPr>
              <a:t>and so on</a:t>
            </a:r>
            <a:r>
              <a:rPr lang="en-US" sz="2000">
                <a:solidFill>
                  <a:srgbClr val="242021"/>
                </a:solidFill>
              </a:rPr>
              <a:t>.</a:t>
            </a:r>
          </a:p>
          <a:p>
            <a:pPr>
              <a:lnSpc>
                <a:spcPct val="110000"/>
              </a:lnSpc>
            </a:pPr>
            <a:r>
              <a:rPr lang="en-US" sz="2000">
                <a:solidFill>
                  <a:srgbClr val="242021"/>
                </a:solidFill>
              </a:rPr>
              <a:t>The possibility of a return value of </a:t>
            </a:r>
            <a:r>
              <a:rPr lang="en-US" sz="2000" b="1">
                <a:solidFill>
                  <a:srgbClr val="242021"/>
                </a:solidFill>
                <a:latin typeface="Consolas" panose="020B0609020204030204" pitchFamily="49" charset="0"/>
              </a:rPr>
              <a:t>0</a:t>
            </a:r>
            <a:r>
              <a:rPr lang="en-US" sz="2000">
                <a:solidFill>
                  <a:srgbClr val="242021"/>
                </a:solidFill>
              </a:rPr>
              <a:t> </a:t>
            </a:r>
            <a:r>
              <a:rPr lang="en-US" sz="2000" smtClean="0">
                <a:solidFill>
                  <a:srgbClr val="242021"/>
                </a:solidFill>
              </a:rPr>
              <a:t> </a:t>
            </a:r>
          </a:p>
          <a:p>
            <a:pPr lvl="1">
              <a:lnSpc>
                <a:spcPct val="110000"/>
              </a:lnSpc>
            </a:pPr>
            <a:r>
              <a:rPr lang="en-US" sz="2000" smtClean="0">
                <a:solidFill>
                  <a:srgbClr val="242021"/>
                </a:solidFill>
              </a:rPr>
              <a:t>The read</a:t>
            </a:r>
            <a:r>
              <a:rPr lang="en-US" sz="2000">
                <a:solidFill>
                  <a:srgbClr val="242021"/>
                </a:solidFill>
              </a:rPr>
              <a:t>() system call returns </a:t>
            </a:r>
            <a:r>
              <a:rPr lang="en-US" sz="2000">
                <a:solidFill>
                  <a:srgbClr val="242021"/>
                </a:solidFill>
                <a:latin typeface="Consolas" panose="020B0609020204030204" pitchFamily="49" charset="0"/>
              </a:rPr>
              <a:t>0</a:t>
            </a:r>
            <a:r>
              <a:rPr lang="en-US" sz="2000">
                <a:solidFill>
                  <a:srgbClr val="242021"/>
                </a:solidFill>
              </a:rPr>
              <a:t> to indicate </a:t>
            </a:r>
            <a:r>
              <a:rPr lang="en-US" sz="2000" smtClean="0">
                <a:solidFill>
                  <a:srgbClr val="242021"/>
                </a:solidFill>
              </a:rPr>
              <a:t>end-of-file (EOF);</a:t>
            </a:r>
          </a:p>
          <a:p>
            <a:pPr lvl="2">
              <a:lnSpc>
                <a:spcPct val="110000"/>
              </a:lnSpc>
            </a:pPr>
            <a:r>
              <a:rPr lang="en-US" sz="2000" smtClean="0">
                <a:solidFill>
                  <a:srgbClr val="242021"/>
                </a:solidFill>
              </a:rPr>
              <a:t>No bytes </a:t>
            </a:r>
            <a:r>
              <a:rPr lang="en-US" sz="2000">
                <a:solidFill>
                  <a:srgbClr val="242021"/>
                </a:solidFill>
              </a:rPr>
              <a:t>were </a:t>
            </a:r>
            <a:r>
              <a:rPr lang="en-US" sz="2000" smtClean="0">
                <a:solidFill>
                  <a:srgbClr val="242021"/>
                </a:solidFill>
              </a:rPr>
              <a:t>read.</a:t>
            </a:r>
          </a:p>
          <a:p>
            <a:pPr lvl="2">
              <a:lnSpc>
                <a:spcPct val="110000"/>
              </a:lnSpc>
            </a:pPr>
            <a:r>
              <a:rPr lang="en-US" sz="2000" smtClean="0">
                <a:solidFill>
                  <a:srgbClr val="242021"/>
                </a:solidFill>
                <a:latin typeface="Consolas" panose="020B0609020204030204" pitchFamily="49" charset="0"/>
              </a:rPr>
              <a:t>EOF</a:t>
            </a:r>
            <a:r>
              <a:rPr lang="en-US" sz="2000" smtClean="0">
                <a:solidFill>
                  <a:srgbClr val="242021"/>
                </a:solidFill>
              </a:rPr>
              <a:t> </a:t>
            </a:r>
            <a:r>
              <a:rPr lang="en-US" sz="2000">
                <a:solidFill>
                  <a:srgbClr val="242021"/>
                </a:solidFill>
              </a:rPr>
              <a:t>is </a:t>
            </a:r>
            <a:r>
              <a:rPr lang="en-US" sz="2000" smtClean="0">
                <a:solidFill>
                  <a:srgbClr val="242021"/>
                </a:solidFill>
              </a:rPr>
              <a:t>not an error.</a:t>
            </a:r>
          </a:p>
          <a:p>
            <a:pPr>
              <a:lnSpc>
                <a:spcPct val="110000"/>
              </a:lnSpc>
            </a:pPr>
            <a:r>
              <a:rPr lang="en-US" sz="2000" smtClean="0"/>
              <a:t>Blocking Mode : Sleep</a:t>
            </a:r>
          </a:p>
          <a:p>
            <a:pPr lvl="1">
              <a:lnSpc>
                <a:spcPct val="110000"/>
              </a:lnSpc>
            </a:pPr>
            <a:r>
              <a:rPr lang="en-US" sz="2000" smtClean="0">
                <a:solidFill>
                  <a:srgbClr val="FF0000"/>
                </a:solidFill>
              </a:rPr>
              <a:t>If a </a:t>
            </a:r>
            <a:r>
              <a:rPr lang="en-US" sz="2000">
                <a:solidFill>
                  <a:srgbClr val="FF0000"/>
                </a:solidFill>
              </a:rPr>
              <a:t>call is made for </a:t>
            </a:r>
            <a:r>
              <a:rPr lang="en-US" sz="2000" smtClean="0">
                <a:solidFill>
                  <a:srgbClr val="FF0000"/>
                </a:solidFill>
              </a:rPr>
              <a:t>len bytes</a:t>
            </a:r>
            <a:r>
              <a:rPr lang="en-US" sz="2000">
                <a:solidFill>
                  <a:srgbClr val="FF0000"/>
                </a:solidFill>
              </a:rPr>
              <a:t>, but no bytes are available for reading, the call will block </a:t>
            </a:r>
            <a:r>
              <a:rPr lang="en-US" sz="2000" smtClean="0">
                <a:solidFill>
                  <a:srgbClr val="FF0000"/>
                </a:solidFill>
              </a:rPr>
              <a:t>until </a:t>
            </a:r>
            <a:r>
              <a:rPr lang="en-US" sz="2000">
                <a:solidFill>
                  <a:srgbClr val="FF0000"/>
                </a:solidFill>
              </a:rPr>
              <a:t>the </a:t>
            </a:r>
            <a:r>
              <a:rPr lang="en-US" sz="2000" smtClean="0">
                <a:solidFill>
                  <a:srgbClr val="FF0000"/>
                </a:solidFill>
              </a:rPr>
              <a:t>bytes become available.</a:t>
            </a:r>
          </a:p>
          <a:p>
            <a:pPr lvl="1">
              <a:lnSpc>
                <a:spcPct val="110000"/>
              </a:lnSpc>
            </a:pPr>
            <a:r>
              <a:rPr lang="en-US" sz="2000" smtClean="0"/>
              <a:t>In </a:t>
            </a:r>
            <a:r>
              <a:rPr lang="en-US" sz="2000"/>
              <a:t>the case of blocking, the read is waiting for </a:t>
            </a:r>
            <a:r>
              <a:rPr lang="en-US" sz="2000" smtClean="0"/>
              <a:t>more data</a:t>
            </a:r>
          </a:p>
          <a:p>
            <a:pPr lvl="2">
              <a:lnSpc>
                <a:spcPct val="110000"/>
              </a:lnSpc>
            </a:pPr>
            <a:r>
              <a:rPr lang="en-US" sz="2000" smtClean="0"/>
              <a:t>in </a:t>
            </a:r>
            <a:r>
              <a:rPr lang="en-US" sz="2000"/>
              <a:t>the case of reading from a socket or a device file.</a:t>
            </a:r>
          </a:p>
        </p:txBody>
      </p:sp>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8617102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2"/>
          </a:solidFill>
        </p:spPr>
        <p:txBody>
          <a:bodyPr>
            <a:normAutofit/>
          </a:bodyPr>
          <a:lstStyle/>
          <a:p>
            <a:r>
              <a:rPr lang="en-US" smtClean="0"/>
              <a:t>Return values of read( ) 2/2 (p. 33)</a:t>
            </a:r>
            <a:endParaRPr lang="en-US"/>
          </a:p>
        </p:txBody>
      </p:sp>
      <p:sp>
        <p:nvSpPr>
          <p:cNvPr id="4" name="날짜 개체 틀 3"/>
          <p:cNvSpPr>
            <a:spLocks noGrp="1"/>
          </p:cNvSpPr>
          <p:nvPr>
            <p:ph type="dt" sz="half" idx="10"/>
          </p:nvPr>
        </p:nvSpPr>
        <p:spPr/>
        <p:txBody>
          <a:bodyPr/>
          <a:lstStyle/>
          <a:p>
            <a:fld id="{1C61A4B2-DFF7-404C-9351-44AF39F95CFC}"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63</a:t>
            </a:fld>
            <a:endParaRPr lang="en-US"/>
          </a:p>
        </p:txBody>
      </p:sp>
      <p:sp>
        <p:nvSpPr>
          <p:cNvPr id="9" name="내용 개체 틀 8"/>
          <p:cNvSpPr>
            <a:spLocks noGrp="1"/>
          </p:cNvSpPr>
          <p:nvPr>
            <p:ph idx="1"/>
          </p:nvPr>
        </p:nvSpPr>
        <p:spPr/>
        <p:txBody>
          <a:bodyPr>
            <a:noAutofit/>
          </a:bodyPr>
          <a:lstStyle/>
          <a:p>
            <a:pPr>
              <a:lnSpc>
                <a:spcPct val="120000"/>
              </a:lnSpc>
            </a:pPr>
            <a:r>
              <a:rPr lang="en-US" sz="1600" smtClean="0"/>
              <a:t>The </a:t>
            </a:r>
            <a:r>
              <a:rPr lang="en-US" sz="1600"/>
              <a:t>call returns a value equal to len. </a:t>
            </a:r>
            <a:r>
              <a:rPr lang="en-US" sz="1600" smtClean="0"/>
              <a:t>All </a:t>
            </a:r>
            <a:r>
              <a:rPr lang="en-US" sz="1600"/>
              <a:t>len read bytes are stored in buf</a:t>
            </a:r>
            <a:r>
              <a:rPr lang="en-US" sz="1600" smtClean="0"/>
              <a:t>.</a:t>
            </a:r>
          </a:p>
          <a:p>
            <a:pPr>
              <a:lnSpc>
                <a:spcPct val="120000"/>
              </a:lnSpc>
            </a:pPr>
            <a:r>
              <a:rPr lang="en-US" sz="1600" smtClean="0"/>
              <a:t>The </a:t>
            </a:r>
            <a:r>
              <a:rPr lang="en-US" sz="1600"/>
              <a:t>call returns a value less than len, but greater than </a:t>
            </a:r>
            <a:r>
              <a:rPr lang="en-US" sz="1600" smtClean="0"/>
              <a:t>zero.</a:t>
            </a:r>
          </a:p>
          <a:p>
            <a:pPr lvl="1">
              <a:lnSpc>
                <a:spcPct val="120000"/>
              </a:lnSpc>
            </a:pPr>
            <a:r>
              <a:rPr lang="en-US" sz="1600" smtClean="0">
                <a:solidFill>
                  <a:srgbClr val="FF0000"/>
                </a:solidFill>
              </a:rPr>
              <a:t>Reissuing </a:t>
            </a:r>
            <a:r>
              <a:rPr lang="en-US" sz="1600">
                <a:solidFill>
                  <a:srgbClr val="FF0000"/>
                </a:solidFill>
              </a:rPr>
              <a:t>the read will read the remaining bytes into the rest of the </a:t>
            </a:r>
            <a:r>
              <a:rPr lang="en-US" sz="1600" smtClean="0">
                <a:solidFill>
                  <a:srgbClr val="FF0000"/>
                </a:solidFill>
              </a:rPr>
              <a:t>buffer.</a:t>
            </a:r>
          </a:p>
          <a:p>
            <a:pPr>
              <a:lnSpc>
                <a:spcPct val="120000"/>
              </a:lnSpc>
            </a:pPr>
            <a:r>
              <a:rPr lang="en-US" sz="1600" smtClean="0"/>
              <a:t>The </a:t>
            </a:r>
            <a:r>
              <a:rPr lang="en-US" sz="1600"/>
              <a:t>call blocks </a:t>
            </a:r>
            <a:r>
              <a:rPr lang="en-US" sz="1600" smtClean="0"/>
              <a:t>when </a:t>
            </a:r>
            <a:r>
              <a:rPr lang="en-US" sz="1600"/>
              <a:t>no data is currently </a:t>
            </a:r>
            <a:r>
              <a:rPr lang="en-US" sz="1600" smtClean="0"/>
              <a:t>available.</a:t>
            </a:r>
          </a:p>
          <a:p>
            <a:pPr lvl="1">
              <a:lnSpc>
                <a:spcPct val="120000"/>
              </a:lnSpc>
            </a:pPr>
            <a:r>
              <a:rPr lang="en-US" sz="1600" smtClean="0"/>
              <a:t>This </a:t>
            </a:r>
            <a:r>
              <a:rPr lang="en-US" sz="1600"/>
              <a:t>won’t happen in </a:t>
            </a:r>
            <a:r>
              <a:rPr lang="en-US" sz="1600" smtClean="0"/>
              <a:t>non‐blocking </a:t>
            </a:r>
            <a:r>
              <a:rPr lang="en-US" sz="1600"/>
              <a:t>mode</a:t>
            </a:r>
            <a:r>
              <a:rPr lang="en-US" sz="1600" smtClean="0"/>
              <a:t>.</a:t>
            </a:r>
          </a:p>
          <a:p>
            <a:pPr>
              <a:lnSpc>
                <a:spcPct val="120000"/>
              </a:lnSpc>
            </a:pPr>
            <a:r>
              <a:rPr lang="en-US" sz="1600" smtClean="0"/>
              <a:t>The </a:t>
            </a:r>
            <a:r>
              <a:rPr lang="en-US" sz="1600"/>
              <a:t>call returns -</a:t>
            </a:r>
            <a:r>
              <a:rPr lang="en-US" sz="1600" smtClean="0"/>
              <a:t>1</a:t>
            </a:r>
          </a:p>
          <a:p>
            <a:pPr lvl="1">
              <a:lnSpc>
                <a:spcPct val="120000"/>
              </a:lnSpc>
            </a:pPr>
            <a:r>
              <a:rPr lang="en-US" sz="1600" smtClean="0">
                <a:latin typeface="Consolas" panose="020B0609020204030204" pitchFamily="49" charset="0"/>
              </a:rPr>
              <a:t>errno == EINTR</a:t>
            </a:r>
          </a:p>
          <a:p>
            <a:pPr lvl="2">
              <a:lnSpc>
                <a:spcPct val="120000"/>
              </a:lnSpc>
            </a:pPr>
            <a:r>
              <a:rPr lang="en-US" sz="1600" smtClean="0"/>
              <a:t>A </a:t>
            </a:r>
            <a:r>
              <a:rPr lang="en-US" sz="1600"/>
              <a:t>signal was </a:t>
            </a:r>
            <a:r>
              <a:rPr lang="en-US" sz="1600" smtClean="0"/>
              <a:t>re‐ceived </a:t>
            </a:r>
            <a:r>
              <a:rPr lang="en-US" sz="1600"/>
              <a:t>before any bytes were read</a:t>
            </a:r>
            <a:r>
              <a:rPr lang="en-US" sz="1600" smtClean="0"/>
              <a:t>. </a:t>
            </a:r>
          </a:p>
          <a:p>
            <a:pPr lvl="1">
              <a:lnSpc>
                <a:spcPct val="120000"/>
              </a:lnSpc>
            </a:pPr>
            <a:r>
              <a:rPr lang="en-US" sz="1600" smtClean="0">
                <a:latin typeface="Consolas" panose="020B0609020204030204" pitchFamily="49" charset="0"/>
              </a:rPr>
              <a:t>errno == EAGAIN</a:t>
            </a:r>
          </a:p>
          <a:p>
            <a:pPr lvl="2">
              <a:lnSpc>
                <a:spcPct val="120000"/>
              </a:lnSpc>
            </a:pPr>
            <a:r>
              <a:rPr lang="en-US" sz="1600" smtClean="0"/>
              <a:t>The </a:t>
            </a:r>
            <a:r>
              <a:rPr lang="en-US" sz="1600"/>
              <a:t>read </a:t>
            </a:r>
            <a:r>
              <a:rPr lang="en-US" sz="1600" smtClean="0"/>
              <a:t>would block </a:t>
            </a:r>
            <a:r>
              <a:rPr lang="en-US" sz="1600"/>
              <a:t>because no data is currently </a:t>
            </a:r>
            <a:r>
              <a:rPr lang="en-US" sz="1600" smtClean="0"/>
              <a:t>available.</a:t>
            </a:r>
          </a:p>
          <a:p>
            <a:pPr lvl="2">
              <a:lnSpc>
                <a:spcPct val="120000"/>
              </a:lnSpc>
            </a:pPr>
            <a:r>
              <a:rPr lang="en-US" sz="1600"/>
              <a:t>T</a:t>
            </a:r>
            <a:r>
              <a:rPr lang="en-US" sz="1600" smtClean="0"/>
              <a:t>he </a:t>
            </a:r>
            <a:r>
              <a:rPr lang="en-US" sz="1600"/>
              <a:t>request should be </a:t>
            </a:r>
            <a:r>
              <a:rPr lang="en-US" sz="1600" smtClean="0"/>
              <a:t>reissued later.</a:t>
            </a:r>
          </a:p>
          <a:p>
            <a:pPr lvl="1">
              <a:lnSpc>
                <a:spcPct val="120000"/>
              </a:lnSpc>
            </a:pPr>
            <a:r>
              <a:rPr lang="en-US" sz="1600" smtClean="0"/>
              <a:t>Another </a:t>
            </a:r>
            <a:r>
              <a:rPr lang="en-US" sz="1600" smtClean="0">
                <a:latin typeface="Consolas" panose="020B0609020204030204" pitchFamily="49" charset="0"/>
              </a:rPr>
              <a:t>errno</a:t>
            </a:r>
          </a:p>
          <a:p>
            <a:pPr lvl="2">
              <a:lnSpc>
                <a:spcPct val="120000"/>
              </a:lnSpc>
            </a:pPr>
            <a:r>
              <a:rPr lang="en-US" sz="1600" smtClean="0"/>
              <a:t>A </a:t>
            </a:r>
            <a:r>
              <a:rPr lang="en-US" sz="1600"/>
              <a:t>more serious error</a:t>
            </a:r>
            <a:r>
              <a:rPr lang="en-US" sz="1600" smtClean="0"/>
              <a:t>. </a:t>
            </a:r>
            <a:endParaRPr lang="en-US" sz="1600"/>
          </a:p>
        </p:txBody>
      </p:sp>
      <p:sp>
        <p:nvSpPr>
          <p:cNvPr id="3" name="바닥글 개체 틀 2"/>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766625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normAutofit/>
          </a:bodyPr>
          <a:lstStyle/>
          <a:p>
            <a:r>
              <a:rPr lang="en-US">
                <a:solidFill>
                  <a:srgbClr val="00B050"/>
                </a:solidFill>
              </a:rPr>
              <a:t>Reading All the Bytes </a:t>
            </a:r>
            <a:r>
              <a:rPr lang="en-US" smtClean="0">
                <a:solidFill>
                  <a:srgbClr val="00B050"/>
                </a:solidFill>
              </a:rPr>
              <a:t>(p. 34)</a:t>
            </a:r>
            <a:endParaRPr lang="en-US">
              <a:solidFill>
                <a:srgbClr val="00B050"/>
              </a:solidFill>
            </a:endParaRPr>
          </a:p>
        </p:txBody>
      </p:sp>
      <p:sp>
        <p:nvSpPr>
          <p:cNvPr id="3" name="내용 개체 틀 2"/>
          <p:cNvSpPr>
            <a:spLocks noGrp="1"/>
          </p:cNvSpPr>
          <p:nvPr>
            <p:ph idx="1"/>
          </p:nvPr>
        </p:nvSpPr>
        <p:spPr>
          <a:xfrm>
            <a:off x="681038" y="1255271"/>
            <a:ext cx="8543925" cy="1419103"/>
          </a:xfrm>
        </p:spPr>
        <p:txBody>
          <a:bodyPr>
            <a:normAutofit/>
          </a:bodyPr>
          <a:lstStyle/>
          <a:p>
            <a:r>
              <a:rPr lang="en-US" smtClean="0"/>
              <a:t>It handles </a:t>
            </a:r>
            <a:r>
              <a:rPr lang="en-US"/>
              <a:t>all errors and actually read all len bytes (at least up to an EOF</a:t>
            </a:r>
            <a:r>
              <a:rPr lang="en-US" smtClean="0"/>
              <a:t>).</a:t>
            </a:r>
            <a:endParaRPr lang="en-US"/>
          </a:p>
        </p:txBody>
      </p:sp>
      <p:sp>
        <p:nvSpPr>
          <p:cNvPr id="4" name="날짜 개체 틀 3"/>
          <p:cNvSpPr>
            <a:spLocks noGrp="1"/>
          </p:cNvSpPr>
          <p:nvPr>
            <p:ph type="dt" sz="half" idx="10"/>
          </p:nvPr>
        </p:nvSpPr>
        <p:spPr/>
        <p:txBody>
          <a:bodyPr/>
          <a:lstStyle/>
          <a:p>
            <a:fld id="{2192AAA4-2C7C-4F3C-907D-112F8088D343}"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64</a:t>
            </a:fld>
            <a:endParaRPr lang="en-US"/>
          </a:p>
        </p:txBody>
      </p:sp>
      <p:sp>
        <p:nvSpPr>
          <p:cNvPr id="7" name="직사각형 6"/>
          <p:cNvSpPr/>
          <p:nvPr/>
        </p:nvSpPr>
        <p:spPr>
          <a:xfrm>
            <a:off x="946355" y="2278736"/>
            <a:ext cx="8013290" cy="3970318"/>
          </a:xfrm>
          <a:prstGeom prst="rect">
            <a:avLst/>
          </a:prstGeom>
          <a:ln>
            <a:solidFill>
              <a:schemeClr val="accent1"/>
            </a:solidFill>
          </a:ln>
        </p:spPr>
        <p:txBody>
          <a:bodyPr wrap="square" anchor="ctr">
            <a:spAutoFit/>
          </a:bodyPr>
          <a:lstStyle/>
          <a:p>
            <a:endParaRPr lang="en-US" b="1" smtClean="0">
              <a:solidFill>
                <a:srgbClr val="007788"/>
              </a:solidFill>
              <a:latin typeface="Consolas" panose="020B0609020204030204" pitchFamily="49" charset="0"/>
            </a:endParaRPr>
          </a:p>
          <a:p>
            <a:pPr lvl="1"/>
            <a:r>
              <a:rPr lang="en-US" b="1" smtClean="0">
                <a:solidFill>
                  <a:srgbClr val="007788"/>
                </a:solidFill>
                <a:latin typeface="Consolas" panose="020B0609020204030204" pitchFamily="49" charset="0"/>
              </a:rPr>
              <a:t>ssize_t </a:t>
            </a:r>
            <a:r>
              <a:rPr lang="en-US">
                <a:solidFill>
                  <a:srgbClr val="000088"/>
                </a:solidFill>
                <a:latin typeface="Consolas" panose="020B0609020204030204" pitchFamily="49" charset="0"/>
              </a:rPr>
              <a:t>ret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b="1">
                <a:solidFill>
                  <a:srgbClr val="006699"/>
                </a:solidFill>
                <a:latin typeface="Consolas" panose="020B0609020204030204" pitchFamily="49" charset="0"/>
              </a:rPr>
              <a:t>while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len </a:t>
            </a:r>
            <a:r>
              <a:rPr lang="en-US">
                <a:solidFill>
                  <a:srgbClr val="555555"/>
                </a:solidFill>
                <a:latin typeface="Consolas" panose="020B0609020204030204" pitchFamily="49" charset="0"/>
              </a:rPr>
              <a:t>!= </a:t>
            </a:r>
            <a:r>
              <a:rPr lang="en-US">
                <a:solidFill>
                  <a:srgbClr val="FF6600"/>
                </a:solidFill>
                <a:latin typeface="Consolas" panose="020B0609020204030204" pitchFamily="49" charset="0"/>
              </a:rPr>
              <a:t>0 </a:t>
            </a:r>
            <a:r>
              <a:rPr lang="en-US">
                <a:solidFill>
                  <a:srgbClr val="555555"/>
                </a:solidFill>
                <a:latin typeface="Consolas" panose="020B0609020204030204" pitchFamily="49" charset="0"/>
              </a:rPr>
              <a:t>&amp;&amp;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ret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read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fd</a:t>
            </a:r>
            <a:r>
              <a:rPr lang="en-US">
                <a:solidFill>
                  <a:srgbClr val="000000"/>
                </a:solidFill>
                <a:latin typeface="Consolas" panose="020B0609020204030204" pitchFamily="49" charset="0"/>
              </a:rPr>
              <a:t>, </a:t>
            </a:r>
            <a:r>
              <a:rPr lang="en-US">
                <a:solidFill>
                  <a:srgbClr val="000088"/>
                </a:solidFill>
                <a:latin typeface="Consolas" panose="020B0609020204030204" pitchFamily="49" charset="0"/>
              </a:rPr>
              <a:t>buf</a:t>
            </a:r>
            <a:r>
              <a:rPr lang="en-US">
                <a:solidFill>
                  <a:srgbClr val="000000"/>
                </a:solidFill>
                <a:latin typeface="Consolas" panose="020B0609020204030204" pitchFamily="49" charset="0"/>
              </a:rPr>
              <a:t>, </a:t>
            </a:r>
            <a:r>
              <a:rPr lang="en-US">
                <a:solidFill>
                  <a:srgbClr val="000088"/>
                </a:solidFill>
                <a:latin typeface="Consolas" panose="020B0609020204030204" pitchFamily="49" charset="0"/>
              </a:rPr>
              <a:t>len</a:t>
            </a:r>
            <a:r>
              <a:rPr lang="en-US">
                <a:solidFill>
                  <a:srgbClr val="000000"/>
                </a:solidFill>
                <a:latin typeface="Consolas" panose="020B0609020204030204" pitchFamily="49" charset="0"/>
              </a:rPr>
              <a:t>)) </a:t>
            </a:r>
            <a:r>
              <a:rPr lang="en-US">
                <a:solidFill>
                  <a:srgbClr val="555555"/>
                </a:solidFill>
                <a:latin typeface="Consolas" panose="020B0609020204030204" pitchFamily="49" charset="0"/>
              </a:rPr>
              <a:t>!= </a:t>
            </a:r>
            <a:r>
              <a:rPr lang="en-US">
                <a:solidFill>
                  <a:srgbClr val="FF6600"/>
                </a:solidFill>
                <a:latin typeface="Consolas" panose="020B0609020204030204" pitchFamily="49" charset="0"/>
              </a:rPr>
              <a:t>0</a:t>
            </a:r>
            <a:r>
              <a:rPr lang="en-US">
                <a:solidFill>
                  <a:srgbClr val="000000"/>
                </a:solidFill>
                <a:latin typeface="Consolas" panose="020B0609020204030204" pitchFamily="49" charset="0"/>
              </a:rPr>
              <a:t>) {</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b="1" smtClean="0">
                <a:solidFill>
                  <a:srgbClr val="006699"/>
                </a:solidFill>
                <a:latin typeface="Consolas" panose="020B0609020204030204" pitchFamily="49" charset="0"/>
              </a:rPr>
              <a:t>if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ret </a:t>
            </a:r>
            <a:r>
              <a:rPr lang="en-US">
                <a:solidFill>
                  <a:srgbClr val="555555"/>
                </a:solidFill>
                <a:latin typeface="Consolas" panose="020B0609020204030204" pitchFamily="49" charset="0"/>
              </a:rPr>
              <a:t>== </a:t>
            </a:r>
            <a:r>
              <a:rPr lang="en-US">
                <a:solidFill>
                  <a:srgbClr val="AA0000"/>
                </a:solidFill>
                <a:latin typeface="Consolas" panose="020B0609020204030204" pitchFamily="49" charset="0"/>
              </a:rPr>
              <a:t>-</a:t>
            </a:r>
            <a:r>
              <a:rPr lang="en-US">
                <a:solidFill>
                  <a:srgbClr val="FF6600"/>
                </a:solidFill>
                <a:latin typeface="Consolas" panose="020B0609020204030204" pitchFamily="49" charset="0"/>
              </a:rPr>
              <a:t>1</a:t>
            </a:r>
            <a:r>
              <a:rPr lang="en-US">
                <a:solidFill>
                  <a:srgbClr val="000000"/>
                </a:solidFill>
                <a:latin typeface="Consolas" panose="020B0609020204030204" pitchFamily="49" charset="0"/>
              </a:rPr>
              <a:t>) {</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b="1" smtClean="0">
                <a:solidFill>
                  <a:srgbClr val="006699"/>
                </a:solidFill>
                <a:latin typeface="Consolas" panose="020B0609020204030204" pitchFamily="49" charset="0"/>
              </a:rPr>
              <a:t>if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errno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EINTR</a:t>
            </a:r>
            <a:r>
              <a:rPr lang="en-US" smtClean="0">
                <a:solidFill>
                  <a:srgbClr val="000000"/>
                </a:solidFill>
                <a:latin typeface="Consolas" panose="020B0609020204030204" pitchFamily="49" charset="0"/>
              </a:rPr>
              <a:t>) { // signal interrup</a:t>
            </a:r>
            <a:r>
              <a:rPr lang="en-US">
                <a:solidFill>
                  <a:srgbClr val="000000"/>
                </a:solidFill>
                <a:latin typeface="Consolas" panose="020B0609020204030204" pitchFamily="49" charset="0"/>
              </a:rPr>
              <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b="1" smtClean="0">
                <a:solidFill>
                  <a:srgbClr val="006699"/>
                </a:solidFill>
                <a:latin typeface="Consolas" panose="020B0609020204030204" pitchFamily="49" charset="0"/>
              </a:rPr>
              <a:t>continue</a:t>
            </a:r>
            <a:r>
              <a:rPr lang="en-US" smtClean="0">
                <a:solidFill>
                  <a:srgbClr val="000000"/>
                </a:solidFill>
                <a:latin typeface="Consolas" panose="020B0609020204030204" pitchFamily="49" charset="0"/>
              </a:rPr>
              <a:t>;</a:t>
            </a:r>
          </a:p>
          <a:p>
            <a:pPr lvl="1"/>
            <a:r>
              <a:rPr lang="en-US">
                <a:solidFill>
                  <a:srgbClr val="000000"/>
                </a:solidFill>
                <a:latin typeface="Consolas" panose="020B0609020204030204" pitchFamily="49" charset="0"/>
              </a:rPr>
              <a:t>	</a:t>
            </a:r>
            <a:r>
              <a:rPr lang="en-US" smtClean="0">
                <a:solidFill>
                  <a:srgbClr val="000000"/>
                </a:solidFill>
                <a:latin typeface="Consolas" panose="020B0609020204030204" pitchFamily="49" charset="0"/>
              </a:rPr>
              <a:t>   }</a:t>
            </a:r>
            <a:r>
              <a:rPr lang="en-US">
                <a:solidFill>
                  <a:srgbClr val="000000"/>
                </a:solidFill>
                <a:latin typeface="Consolas" panose="020B0609020204030204" pitchFamily="49" charset="0"/>
              </a:rPr>
              <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smtClean="0">
                <a:solidFill>
                  <a:srgbClr val="000088"/>
                </a:solidFill>
                <a:latin typeface="Consolas" panose="020B0609020204030204" pitchFamily="49" charset="0"/>
              </a:rPr>
              <a:t>perror </a:t>
            </a:r>
            <a:r>
              <a:rPr lang="en-US">
                <a:solidFill>
                  <a:srgbClr val="000000"/>
                </a:solidFill>
                <a:latin typeface="Consolas" panose="020B0609020204030204" pitchFamily="49" charset="0"/>
              </a:rPr>
              <a:t>(</a:t>
            </a:r>
            <a:r>
              <a:rPr lang="en-US">
                <a:solidFill>
                  <a:srgbClr val="CC3300"/>
                </a:solidFill>
                <a:latin typeface="Consolas" panose="020B0609020204030204" pitchFamily="49" charset="0"/>
              </a:rPr>
              <a:t>"read"</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b="1" smtClean="0">
                <a:solidFill>
                  <a:srgbClr val="006699"/>
                </a:solidFill>
                <a:latin typeface="Consolas" panose="020B0609020204030204" pitchFamily="49" charset="0"/>
              </a:rPr>
              <a:t>break</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a:solidFill>
                  <a:srgbClr val="000000"/>
                </a:solidFill>
                <a:latin typeface="Consolas" panose="020B0609020204030204" pitchFamily="49" charset="0"/>
              </a:rPr>
              <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smtClean="0">
                <a:solidFill>
                  <a:srgbClr val="000088"/>
                </a:solidFill>
                <a:latin typeface="Consolas" panose="020B0609020204030204" pitchFamily="49" charset="0"/>
              </a:rPr>
              <a:t>len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ret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smtClean="0">
                <a:solidFill>
                  <a:srgbClr val="000088"/>
                </a:solidFill>
                <a:latin typeface="Consolas" panose="020B0609020204030204" pitchFamily="49" charset="0"/>
              </a:rPr>
              <a:t>buf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ret</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a:t>
            </a:r>
          </a:p>
          <a:p>
            <a:pPr lvl="1"/>
            <a:endParaRPr lang="en-US">
              <a:latin typeface="Consolas" panose="020B0609020204030204" pitchFamily="49" charset="0"/>
            </a:endParaRPr>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535367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Nonblocking </a:t>
            </a:r>
            <a:r>
              <a:rPr lang="en-US" smtClean="0"/>
              <a:t>Reads ½ (p. 35) </a:t>
            </a:r>
            <a:endParaRPr lang="en-US"/>
          </a:p>
        </p:txBody>
      </p:sp>
      <p:sp>
        <p:nvSpPr>
          <p:cNvPr id="3" name="내용 개체 틀 2"/>
          <p:cNvSpPr>
            <a:spLocks noGrp="1"/>
          </p:cNvSpPr>
          <p:nvPr>
            <p:ph idx="1"/>
          </p:nvPr>
        </p:nvSpPr>
        <p:spPr/>
        <p:txBody>
          <a:bodyPr>
            <a:normAutofit/>
          </a:bodyPr>
          <a:lstStyle/>
          <a:p>
            <a:pPr>
              <a:lnSpc>
                <a:spcPct val="110000"/>
              </a:lnSpc>
            </a:pPr>
            <a:r>
              <a:rPr lang="en-US"/>
              <a:t>Sometimes, programmers do not want a call to read() to block when there is no </a:t>
            </a:r>
            <a:r>
              <a:rPr lang="en-US" smtClean="0"/>
              <a:t>data available.</a:t>
            </a:r>
          </a:p>
          <a:p>
            <a:pPr>
              <a:lnSpc>
                <a:spcPct val="110000"/>
              </a:lnSpc>
            </a:pPr>
            <a:r>
              <a:rPr lang="en-US" smtClean="0"/>
              <a:t>Instead</a:t>
            </a:r>
            <a:r>
              <a:rPr lang="en-US"/>
              <a:t>, they prefer that the call return immediately, indicating that no </a:t>
            </a:r>
            <a:r>
              <a:rPr lang="en-US" smtClean="0"/>
              <a:t>data is available.</a:t>
            </a:r>
          </a:p>
          <a:p>
            <a:pPr>
              <a:lnSpc>
                <a:spcPct val="110000"/>
              </a:lnSpc>
            </a:pPr>
            <a:r>
              <a:rPr lang="en-US" smtClean="0"/>
              <a:t>Nonblocking I/O allows </a:t>
            </a:r>
            <a:r>
              <a:rPr lang="en-US"/>
              <a:t>applications to perform </a:t>
            </a:r>
            <a:r>
              <a:rPr lang="en-US" smtClean="0"/>
              <a:t>I/O on </a:t>
            </a:r>
            <a:r>
              <a:rPr lang="en-US"/>
              <a:t>multiple </a:t>
            </a:r>
            <a:r>
              <a:rPr lang="en-US" smtClean="0"/>
              <a:t>files.</a:t>
            </a:r>
            <a:endParaRPr lang="en-US"/>
          </a:p>
        </p:txBody>
      </p:sp>
      <p:sp>
        <p:nvSpPr>
          <p:cNvPr id="4" name="날짜 개체 틀 3"/>
          <p:cNvSpPr>
            <a:spLocks noGrp="1"/>
          </p:cNvSpPr>
          <p:nvPr>
            <p:ph type="dt" sz="half" idx="10"/>
          </p:nvPr>
        </p:nvSpPr>
        <p:spPr/>
        <p:txBody>
          <a:bodyPr/>
          <a:lstStyle/>
          <a:p>
            <a:fld id="{429C808E-55C0-40C3-883A-C9C0D75236C4}"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65</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20824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Nonblocking </a:t>
            </a:r>
            <a:r>
              <a:rPr lang="en-US" smtClean="0"/>
              <a:t>Reads 2/2 (p. 35) </a:t>
            </a:r>
            <a:endParaRPr lang="en-US"/>
          </a:p>
        </p:txBody>
      </p:sp>
      <p:sp>
        <p:nvSpPr>
          <p:cNvPr id="3" name="내용 개체 틀 2"/>
          <p:cNvSpPr>
            <a:spLocks noGrp="1"/>
          </p:cNvSpPr>
          <p:nvPr>
            <p:ph idx="1"/>
          </p:nvPr>
        </p:nvSpPr>
        <p:spPr>
          <a:xfrm>
            <a:off x="681038" y="1255271"/>
            <a:ext cx="8543925" cy="1340445"/>
          </a:xfrm>
        </p:spPr>
        <p:txBody>
          <a:bodyPr>
            <a:normAutofit/>
          </a:bodyPr>
          <a:lstStyle/>
          <a:p>
            <a:pPr>
              <a:lnSpc>
                <a:spcPct val="110000"/>
              </a:lnSpc>
            </a:pPr>
            <a:r>
              <a:rPr lang="en-US" smtClean="0"/>
              <a:t>An </a:t>
            </a:r>
            <a:r>
              <a:rPr lang="en-US"/>
              <a:t>additional errno value </a:t>
            </a:r>
            <a:r>
              <a:rPr lang="en-US">
                <a:latin typeface="Consolas" panose="020B0609020204030204" pitchFamily="49" charset="0"/>
              </a:rPr>
              <a:t>EAGAIN</a:t>
            </a:r>
            <a:r>
              <a:rPr lang="en-US"/>
              <a:t> </a:t>
            </a:r>
            <a:r>
              <a:rPr lang="en-US" smtClean="0"/>
              <a:t>is worth checking:. </a:t>
            </a:r>
          </a:p>
          <a:p>
            <a:pPr lvl="1">
              <a:lnSpc>
                <a:spcPct val="110000"/>
              </a:lnSpc>
            </a:pPr>
            <a:r>
              <a:rPr lang="en-US" smtClean="0"/>
              <a:t>if </a:t>
            </a:r>
            <a:r>
              <a:rPr lang="en-US">
                <a:latin typeface="Consolas" panose="020B0609020204030204" pitchFamily="49" charset="0"/>
              </a:rPr>
              <a:t>O_NONBLOCK</a:t>
            </a:r>
            <a:r>
              <a:rPr lang="en-US"/>
              <a:t> </a:t>
            </a:r>
            <a:r>
              <a:rPr lang="en-US" smtClean="0"/>
              <a:t>was given </a:t>
            </a:r>
            <a:r>
              <a:rPr lang="en-US"/>
              <a:t>to </a:t>
            </a:r>
            <a:r>
              <a:rPr lang="en-US">
                <a:latin typeface="Consolas" panose="020B0609020204030204" pitchFamily="49" charset="0"/>
              </a:rPr>
              <a:t>open</a:t>
            </a:r>
            <a:r>
              <a:rPr lang="en-US" smtClean="0">
                <a:latin typeface="Consolas" panose="020B0609020204030204" pitchFamily="49" charset="0"/>
              </a:rPr>
              <a:t>()</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64BC45E3-ED57-46A6-A55B-182AA8C48B1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66</a:t>
            </a:fld>
            <a:endParaRPr lang="en-US"/>
          </a:p>
        </p:txBody>
      </p:sp>
      <p:sp>
        <p:nvSpPr>
          <p:cNvPr id="7" name="직사각형 6"/>
          <p:cNvSpPr/>
          <p:nvPr/>
        </p:nvSpPr>
        <p:spPr>
          <a:xfrm>
            <a:off x="980767" y="2490875"/>
            <a:ext cx="7944465" cy="3801041"/>
          </a:xfrm>
          <a:prstGeom prst="rect">
            <a:avLst/>
          </a:prstGeom>
          <a:ln>
            <a:solidFill>
              <a:schemeClr val="accent1"/>
            </a:solidFill>
          </a:ln>
        </p:spPr>
        <p:txBody>
          <a:bodyPr wrap="square">
            <a:spAutoFit/>
          </a:bodyPr>
          <a:lstStyle/>
          <a:p>
            <a:pPr lvl="1"/>
            <a:endParaRPr lang="en-US" sz="1100" b="1" smtClean="0">
              <a:solidFill>
                <a:srgbClr val="007788"/>
              </a:solidFill>
              <a:latin typeface="Consolas" panose="020B0609020204030204" pitchFamily="49" charset="0"/>
            </a:endParaRPr>
          </a:p>
          <a:p>
            <a:pPr lvl="1"/>
            <a:r>
              <a:rPr lang="en-US" b="1" smtClean="0">
                <a:solidFill>
                  <a:srgbClr val="007788"/>
                </a:solidFill>
                <a:latin typeface="Consolas" panose="020B0609020204030204" pitchFamily="49" charset="0"/>
              </a:rPr>
              <a:t>char </a:t>
            </a:r>
            <a:r>
              <a:rPr lang="en-US">
                <a:solidFill>
                  <a:srgbClr val="000088"/>
                </a:solidFill>
                <a:latin typeface="Consolas" panose="020B0609020204030204" pitchFamily="49" charset="0"/>
              </a:rPr>
              <a:t>buf</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BUFSIZ</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b="1">
                <a:solidFill>
                  <a:srgbClr val="007788"/>
                </a:solidFill>
                <a:latin typeface="Consolas" panose="020B0609020204030204" pitchFamily="49" charset="0"/>
              </a:rPr>
              <a:t>ssize_t </a:t>
            </a:r>
            <a:r>
              <a:rPr lang="en-US">
                <a:solidFill>
                  <a:srgbClr val="000088"/>
                </a:solidFill>
                <a:latin typeface="Consolas" panose="020B0609020204030204" pitchFamily="49" charset="0"/>
              </a:rPr>
              <a:t>nr</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9999FF"/>
                </a:solidFill>
                <a:latin typeface="Consolas" panose="020B0609020204030204" pitchFamily="49" charset="0"/>
              </a:rPr>
              <a:t>start:</a:t>
            </a:r>
            <a:br>
              <a:rPr lang="en-US">
                <a:solidFill>
                  <a:srgbClr val="9999FF"/>
                </a:solidFill>
                <a:latin typeface="Consolas" panose="020B0609020204030204" pitchFamily="49" charset="0"/>
              </a:rPr>
            </a:br>
            <a:r>
              <a:rPr lang="en-US">
                <a:solidFill>
                  <a:srgbClr val="000088"/>
                </a:solidFill>
                <a:latin typeface="Consolas" panose="020B0609020204030204" pitchFamily="49" charset="0"/>
              </a:rPr>
              <a:t>nr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read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fd</a:t>
            </a:r>
            <a:r>
              <a:rPr lang="en-US">
                <a:solidFill>
                  <a:srgbClr val="000000"/>
                </a:solidFill>
                <a:latin typeface="Consolas" panose="020B0609020204030204" pitchFamily="49" charset="0"/>
              </a:rPr>
              <a:t>, </a:t>
            </a:r>
            <a:r>
              <a:rPr lang="en-US">
                <a:solidFill>
                  <a:srgbClr val="000088"/>
                </a:solidFill>
                <a:latin typeface="Consolas" panose="020B0609020204030204" pitchFamily="49" charset="0"/>
              </a:rPr>
              <a:t>buf</a:t>
            </a:r>
            <a:r>
              <a:rPr lang="en-US">
                <a:solidFill>
                  <a:srgbClr val="000000"/>
                </a:solidFill>
                <a:latin typeface="Consolas" panose="020B0609020204030204" pitchFamily="49" charset="0"/>
              </a:rPr>
              <a:t>, </a:t>
            </a:r>
            <a:r>
              <a:rPr lang="en-US">
                <a:solidFill>
                  <a:srgbClr val="000088"/>
                </a:solidFill>
                <a:latin typeface="Consolas" panose="020B0609020204030204" pitchFamily="49" charset="0"/>
              </a:rPr>
              <a:t>BUFSIZ</a:t>
            </a:r>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b="1">
                <a:solidFill>
                  <a:srgbClr val="006699"/>
                </a:solidFill>
                <a:latin typeface="Consolas" panose="020B0609020204030204" pitchFamily="49" charset="0"/>
              </a:rPr>
              <a:t>if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nr </a:t>
            </a:r>
            <a:r>
              <a:rPr lang="en-US">
                <a:solidFill>
                  <a:srgbClr val="555555"/>
                </a:solidFill>
                <a:latin typeface="Consolas" panose="020B0609020204030204" pitchFamily="49" charset="0"/>
              </a:rPr>
              <a:t>== </a:t>
            </a:r>
            <a:r>
              <a:rPr lang="en-US">
                <a:solidFill>
                  <a:srgbClr val="AA0000"/>
                </a:solidFill>
                <a:latin typeface="Consolas" panose="020B0609020204030204" pitchFamily="49" charset="0"/>
              </a:rPr>
              <a:t>-</a:t>
            </a:r>
            <a:r>
              <a:rPr lang="en-US">
                <a:solidFill>
                  <a:srgbClr val="FF6600"/>
                </a:solidFill>
                <a:latin typeface="Consolas" panose="020B0609020204030204" pitchFamily="49" charset="0"/>
              </a:rPr>
              <a:t>1</a:t>
            </a:r>
            <a:r>
              <a:rPr lang="en-US">
                <a:solidFill>
                  <a:srgbClr val="000000"/>
                </a:solidFill>
                <a:latin typeface="Consolas" panose="020B0609020204030204" pitchFamily="49" charset="0"/>
              </a:rPr>
              <a:t>) {</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b="1" smtClean="0">
                <a:solidFill>
                  <a:srgbClr val="006699"/>
                </a:solidFill>
                <a:latin typeface="Consolas" panose="020B0609020204030204" pitchFamily="49" charset="0"/>
              </a:rPr>
              <a:t>if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errno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EINTR</a:t>
            </a:r>
            <a:r>
              <a:rPr lang="en-US" smtClean="0">
                <a:solidFill>
                  <a:srgbClr val="000000"/>
                </a:solidFill>
                <a:latin typeface="Consolas" panose="020B0609020204030204" pitchFamily="49" charset="0"/>
              </a:rPr>
              <a:t>) // signal interrupt</a:t>
            </a:r>
            <a:r>
              <a:rPr lang="en-US">
                <a:solidFill>
                  <a:srgbClr val="000000"/>
                </a:solidFill>
                <a:latin typeface="Consolas" panose="020B0609020204030204" pitchFamily="49" charset="0"/>
              </a:rPr>
              <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b="1" smtClean="0">
                <a:solidFill>
                  <a:srgbClr val="006699"/>
                </a:solidFill>
                <a:latin typeface="Consolas" panose="020B0609020204030204" pitchFamily="49" charset="0"/>
              </a:rPr>
              <a:t>goto </a:t>
            </a:r>
            <a:r>
              <a:rPr lang="en-US">
                <a:solidFill>
                  <a:srgbClr val="000088"/>
                </a:solidFill>
                <a:latin typeface="Consolas" panose="020B0609020204030204" pitchFamily="49" charset="0"/>
              </a:rPr>
              <a:t>start</a:t>
            </a:r>
            <a:r>
              <a:rPr lang="en-US">
                <a:solidFill>
                  <a:srgbClr val="000000"/>
                </a:solidFill>
                <a:latin typeface="Consolas" panose="020B0609020204030204" pitchFamily="49" charset="0"/>
              </a:rPr>
              <a:t>; </a:t>
            </a:r>
            <a:r>
              <a:rPr lang="en-US" i="1">
                <a:solidFill>
                  <a:srgbClr val="35586C"/>
                </a:solidFill>
                <a:latin typeface="Consolas" panose="020B0609020204030204" pitchFamily="49" charset="0"/>
              </a:rPr>
              <a:t>/* oh shush */</a:t>
            </a:r>
            <a:br>
              <a:rPr lang="en-US" i="1">
                <a:solidFill>
                  <a:srgbClr val="35586C"/>
                </a:solidFill>
                <a:latin typeface="Consolas" panose="020B0609020204030204" pitchFamily="49" charset="0"/>
              </a:rPr>
            </a:br>
            <a:r>
              <a:rPr lang="en-US" i="1" smtClean="0">
                <a:solidFill>
                  <a:srgbClr val="35586C"/>
                </a:solidFill>
                <a:latin typeface="Consolas" panose="020B0609020204030204" pitchFamily="49" charset="0"/>
              </a:rPr>
              <a:t>   </a:t>
            </a:r>
            <a:r>
              <a:rPr lang="en-US" b="1" smtClean="0">
                <a:solidFill>
                  <a:srgbClr val="006699"/>
                </a:solidFill>
                <a:latin typeface="Consolas" panose="020B0609020204030204" pitchFamily="49" charset="0"/>
              </a:rPr>
              <a:t>if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errno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EAGAIN</a:t>
            </a:r>
            <a:r>
              <a:rPr lang="en-US" smtClean="0">
                <a:solidFill>
                  <a:srgbClr val="000000"/>
                </a:solidFill>
                <a:latin typeface="Consolas" panose="020B0609020204030204" pitchFamily="49" charset="0"/>
              </a:rPr>
              <a:t>) </a:t>
            </a:r>
            <a:r>
              <a:rPr lang="en-US">
                <a:solidFill>
                  <a:srgbClr val="000000"/>
                </a:solidFill>
                <a:latin typeface="Consolas" panose="020B0609020204030204" pitchFamily="49" charset="0"/>
              </a:rPr>
              <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i="1" smtClean="0">
                <a:solidFill>
                  <a:srgbClr val="35586C"/>
                </a:solidFill>
                <a:latin typeface="Consolas" panose="020B0609020204030204" pitchFamily="49" charset="0"/>
              </a:rPr>
              <a:t>/* </a:t>
            </a:r>
            <a:r>
              <a:rPr lang="en-US" i="1">
                <a:solidFill>
                  <a:srgbClr val="35586C"/>
                </a:solidFill>
                <a:latin typeface="Consolas" panose="020B0609020204030204" pitchFamily="49" charset="0"/>
              </a:rPr>
              <a:t>resubmit later */</a:t>
            </a:r>
            <a:br>
              <a:rPr lang="en-US" i="1">
                <a:solidFill>
                  <a:srgbClr val="35586C"/>
                </a:solidFill>
                <a:latin typeface="Consolas" panose="020B0609020204030204" pitchFamily="49" charset="0"/>
              </a:rPr>
            </a:br>
            <a:r>
              <a:rPr lang="en-US" i="1" smtClean="0">
                <a:solidFill>
                  <a:srgbClr val="35586C"/>
                </a:solidFill>
                <a:latin typeface="Consolas" panose="020B0609020204030204" pitchFamily="49" charset="0"/>
              </a:rPr>
              <a:t>   </a:t>
            </a:r>
            <a:r>
              <a:rPr lang="en-US" b="1" smtClean="0">
                <a:solidFill>
                  <a:srgbClr val="006699"/>
                </a:solidFill>
                <a:latin typeface="Consolas" panose="020B0609020204030204" pitchFamily="49" charset="0"/>
              </a:rPr>
              <a:t>else</a:t>
            </a:r>
            <a:r>
              <a:rPr lang="en-US" b="1">
                <a:solidFill>
                  <a:srgbClr val="006699"/>
                </a:solidFill>
                <a:latin typeface="Consolas" panose="020B0609020204030204" pitchFamily="49" charset="0"/>
              </a:rPr>
              <a:t/>
            </a:r>
            <a:br>
              <a:rPr lang="en-US" b="1">
                <a:solidFill>
                  <a:srgbClr val="006699"/>
                </a:solidFill>
                <a:latin typeface="Consolas" panose="020B0609020204030204" pitchFamily="49" charset="0"/>
              </a:rPr>
            </a:br>
            <a:r>
              <a:rPr lang="en-US" b="1" smtClean="0">
                <a:solidFill>
                  <a:srgbClr val="006699"/>
                </a:solidFill>
                <a:latin typeface="Consolas" panose="020B0609020204030204" pitchFamily="49" charset="0"/>
              </a:rPr>
              <a:t>   </a:t>
            </a:r>
            <a:r>
              <a:rPr lang="en-US" i="1" smtClean="0">
                <a:solidFill>
                  <a:srgbClr val="35586C"/>
                </a:solidFill>
                <a:latin typeface="Consolas" panose="020B0609020204030204" pitchFamily="49" charset="0"/>
              </a:rPr>
              <a:t>/* </a:t>
            </a:r>
            <a:r>
              <a:rPr lang="en-US" i="1">
                <a:solidFill>
                  <a:srgbClr val="35586C"/>
                </a:solidFill>
                <a:latin typeface="Consolas" panose="020B0609020204030204" pitchFamily="49" charset="0"/>
              </a:rPr>
              <a:t>error */</a:t>
            </a:r>
            <a:br>
              <a:rPr lang="en-US" i="1">
                <a:solidFill>
                  <a:srgbClr val="35586C"/>
                </a:solidFill>
                <a:latin typeface="Consolas" panose="020B0609020204030204" pitchFamily="49" charset="0"/>
              </a:rPr>
            </a:br>
            <a:r>
              <a:rPr lang="en-US" smtClean="0">
                <a:solidFill>
                  <a:srgbClr val="000000"/>
                </a:solidFill>
                <a:latin typeface="Consolas" panose="020B0609020204030204" pitchFamily="49" charset="0"/>
              </a:rPr>
              <a:t>}</a:t>
            </a:r>
          </a:p>
          <a:p>
            <a:pPr lvl="1"/>
            <a:r>
              <a:rPr lang="en-US" sz="1100" smtClean="0">
                <a:latin typeface="Consolas" panose="020B0609020204030204" pitchFamily="49" charset="0"/>
              </a:rPr>
              <a:t> </a:t>
            </a:r>
            <a:endParaRPr lang="en-US" sz="1100">
              <a:latin typeface="Consolas" panose="020B0609020204030204" pitchFamily="49" charset="0"/>
            </a:endParaRPr>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5330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Other Error Values </a:t>
            </a:r>
            <a:r>
              <a:rPr lang="en-US" smtClean="0"/>
              <a:t>(p. 35)</a:t>
            </a:r>
            <a:endParaRPr lang="en-US"/>
          </a:p>
        </p:txBody>
      </p:sp>
      <p:sp>
        <p:nvSpPr>
          <p:cNvPr id="3" name="내용 개체 틀 2"/>
          <p:cNvSpPr>
            <a:spLocks noGrp="1"/>
          </p:cNvSpPr>
          <p:nvPr>
            <p:ph idx="1"/>
          </p:nvPr>
        </p:nvSpPr>
        <p:spPr/>
        <p:txBody>
          <a:bodyPr>
            <a:normAutofit fontScale="92500" lnSpcReduction="20000"/>
          </a:bodyPr>
          <a:lstStyle/>
          <a:p>
            <a:pPr>
              <a:lnSpc>
                <a:spcPct val="110000"/>
              </a:lnSpc>
            </a:pPr>
            <a:r>
              <a:rPr lang="en-US" smtClean="0">
                <a:latin typeface="Consolas" panose="020B0609020204030204" pitchFamily="49" charset="0"/>
              </a:rPr>
              <a:t>EBADF</a:t>
            </a:r>
          </a:p>
          <a:p>
            <a:pPr lvl="1">
              <a:lnSpc>
                <a:spcPct val="110000"/>
              </a:lnSpc>
            </a:pPr>
            <a:r>
              <a:rPr lang="en-US" smtClean="0"/>
              <a:t>The </a:t>
            </a:r>
            <a:r>
              <a:rPr lang="en-US"/>
              <a:t>given file descriptor is invalid or is not open for </a:t>
            </a:r>
            <a:r>
              <a:rPr lang="en-US" smtClean="0"/>
              <a:t>reading.</a:t>
            </a:r>
          </a:p>
          <a:p>
            <a:pPr>
              <a:lnSpc>
                <a:spcPct val="110000"/>
              </a:lnSpc>
            </a:pPr>
            <a:r>
              <a:rPr lang="en-US" smtClean="0">
                <a:latin typeface="Consolas" panose="020B0609020204030204" pitchFamily="49" charset="0"/>
              </a:rPr>
              <a:t>EFAULT</a:t>
            </a:r>
          </a:p>
          <a:p>
            <a:pPr lvl="1">
              <a:lnSpc>
                <a:spcPct val="110000"/>
              </a:lnSpc>
            </a:pPr>
            <a:r>
              <a:rPr lang="en-US" smtClean="0"/>
              <a:t>The </a:t>
            </a:r>
            <a:r>
              <a:rPr lang="en-US"/>
              <a:t>pointer provided by buf is not inside the calling process’s address </a:t>
            </a:r>
            <a:r>
              <a:rPr lang="en-US" smtClean="0"/>
              <a:t>space.</a:t>
            </a:r>
          </a:p>
          <a:p>
            <a:pPr>
              <a:lnSpc>
                <a:spcPct val="110000"/>
              </a:lnSpc>
            </a:pPr>
            <a:r>
              <a:rPr lang="en-US" smtClean="0">
                <a:latin typeface="Consolas" panose="020B0609020204030204" pitchFamily="49" charset="0"/>
              </a:rPr>
              <a:t>EINVAL</a:t>
            </a:r>
          </a:p>
          <a:p>
            <a:pPr lvl="1">
              <a:lnSpc>
                <a:spcPct val="110000"/>
              </a:lnSpc>
            </a:pPr>
            <a:r>
              <a:rPr lang="en-US" smtClean="0"/>
              <a:t>The </a:t>
            </a:r>
            <a:r>
              <a:rPr lang="en-US"/>
              <a:t>file descriptor is mapped to an object that does not allow </a:t>
            </a:r>
            <a:r>
              <a:rPr lang="en-US" smtClean="0"/>
              <a:t>reading.</a:t>
            </a:r>
          </a:p>
          <a:p>
            <a:pPr>
              <a:lnSpc>
                <a:spcPct val="110000"/>
              </a:lnSpc>
            </a:pPr>
            <a:r>
              <a:rPr lang="en-US" smtClean="0">
                <a:latin typeface="Consolas" panose="020B0609020204030204" pitchFamily="49" charset="0"/>
              </a:rPr>
              <a:t>EIO</a:t>
            </a:r>
          </a:p>
          <a:p>
            <a:pPr lvl="1">
              <a:lnSpc>
                <a:spcPct val="110000"/>
              </a:lnSpc>
            </a:pPr>
            <a:r>
              <a:rPr lang="en-US" smtClean="0"/>
              <a:t>A </a:t>
            </a:r>
            <a:r>
              <a:rPr lang="en-US"/>
              <a:t>low-level I/O error occurred</a:t>
            </a:r>
            <a:r>
              <a:rPr lang="en-US" smtClean="0"/>
              <a:t>.</a:t>
            </a:r>
            <a:endParaRPr lang="en-US"/>
          </a:p>
        </p:txBody>
      </p:sp>
      <p:sp>
        <p:nvSpPr>
          <p:cNvPr id="4" name="날짜 개체 틀 3"/>
          <p:cNvSpPr>
            <a:spLocks noGrp="1"/>
          </p:cNvSpPr>
          <p:nvPr>
            <p:ph type="dt" sz="half" idx="10"/>
          </p:nvPr>
        </p:nvSpPr>
        <p:spPr/>
        <p:txBody>
          <a:bodyPr/>
          <a:lstStyle/>
          <a:p>
            <a:fld id="{897B3953-5EBE-4B82-B6CC-FD4C248B192E}"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67</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151761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ssize_t</a:t>
            </a:r>
            <a:r>
              <a:rPr lang="en-US" smtClean="0"/>
              <a:t> (p. 36)</a:t>
            </a:r>
            <a:endParaRPr lang="en-US"/>
          </a:p>
        </p:txBody>
      </p:sp>
      <p:sp>
        <p:nvSpPr>
          <p:cNvPr id="3" name="내용 개체 틀 2"/>
          <p:cNvSpPr>
            <a:spLocks noGrp="1"/>
          </p:cNvSpPr>
          <p:nvPr>
            <p:ph idx="1"/>
          </p:nvPr>
        </p:nvSpPr>
        <p:spPr/>
        <p:txBody>
          <a:bodyPr>
            <a:normAutofit/>
          </a:bodyPr>
          <a:lstStyle/>
          <a:p>
            <a:r>
              <a:rPr lang="en-US"/>
              <a:t>The size_t and ssize_t types are mandated by </a:t>
            </a:r>
            <a:r>
              <a:rPr lang="en-US" smtClean="0"/>
              <a:t>POSIX.</a:t>
            </a:r>
          </a:p>
          <a:p>
            <a:r>
              <a:rPr lang="en-US" smtClean="0"/>
              <a:t>The </a:t>
            </a:r>
            <a:r>
              <a:rPr lang="en-US"/>
              <a:t>size_t type is used </a:t>
            </a:r>
            <a:r>
              <a:rPr lang="en-US" smtClean="0"/>
              <a:t>for storing </a:t>
            </a:r>
            <a:r>
              <a:rPr lang="en-US"/>
              <a:t>values used to measure size in </a:t>
            </a:r>
            <a:r>
              <a:rPr lang="en-US" smtClean="0"/>
              <a:t>bytes.</a:t>
            </a:r>
          </a:p>
          <a:p>
            <a:r>
              <a:rPr lang="en-US" smtClean="0"/>
              <a:t>The </a:t>
            </a:r>
            <a:r>
              <a:rPr lang="en-US"/>
              <a:t>ssize_t type is a signed version </a:t>
            </a:r>
            <a:r>
              <a:rPr lang="en-US" smtClean="0"/>
              <a:t>of size_t.</a:t>
            </a:r>
          </a:p>
          <a:p>
            <a:r>
              <a:rPr lang="en-US" smtClean="0"/>
              <a:t>On </a:t>
            </a:r>
            <a:r>
              <a:rPr lang="en-US"/>
              <a:t>32-bit systems, the </a:t>
            </a:r>
            <a:r>
              <a:rPr lang="en-US" smtClean="0"/>
              <a:t>backing C </a:t>
            </a:r>
            <a:r>
              <a:rPr lang="en-US"/>
              <a:t>types are usually unsigned int and int, </a:t>
            </a:r>
            <a:r>
              <a:rPr lang="en-US" smtClean="0"/>
              <a:t>respectively.</a:t>
            </a:r>
          </a:p>
          <a:p>
            <a:r>
              <a:rPr lang="en-US" smtClean="0"/>
              <a:t>Because </a:t>
            </a:r>
            <a:r>
              <a:rPr lang="en-US"/>
              <a:t>the two types are </a:t>
            </a:r>
            <a:r>
              <a:rPr lang="en-US" smtClean="0"/>
              <a:t>often used </a:t>
            </a:r>
            <a:r>
              <a:rPr lang="en-US"/>
              <a:t>together, the potentially smaller range of ssize_t places a limit on the range </a:t>
            </a:r>
            <a:r>
              <a:rPr lang="en-US" smtClean="0"/>
              <a:t>of size_t</a:t>
            </a:r>
            <a:r>
              <a:rPr lang="en-US"/>
              <a:t>.</a:t>
            </a:r>
          </a:p>
        </p:txBody>
      </p:sp>
      <p:sp>
        <p:nvSpPr>
          <p:cNvPr id="4" name="날짜 개체 틀 3"/>
          <p:cNvSpPr>
            <a:spLocks noGrp="1"/>
          </p:cNvSpPr>
          <p:nvPr>
            <p:ph type="dt" sz="half" idx="10"/>
          </p:nvPr>
        </p:nvSpPr>
        <p:spPr/>
        <p:txBody>
          <a:bodyPr/>
          <a:lstStyle/>
          <a:p>
            <a:fld id="{2837624A-8AC0-4114-B7C3-82A68ED8A388}"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68</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638360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Size Limits on read() </a:t>
            </a:r>
            <a:r>
              <a:rPr lang="en-US" smtClean="0"/>
              <a:t>(p. 36)</a:t>
            </a:r>
            <a:endParaRPr lang="en-US"/>
          </a:p>
        </p:txBody>
      </p:sp>
      <p:sp>
        <p:nvSpPr>
          <p:cNvPr id="3" name="내용 개체 틀 2"/>
          <p:cNvSpPr>
            <a:spLocks noGrp="1"/>
          </p:cNvSpPr>
          <p:nvPr>
            <p:ph idx="1"/>
          </p:nvPr>
        </p:nvSpPr>
        <p:spPr>
          <a:xfrm>
            <a:off x="681038" y="1255271"/>
            <a:ext cx="8543925" cy="2687464"/>
          </a:xfrm>
        </p:spPr>
        <p:txBody>
          <a:bodyPr>
            <a:normAutofit lnSpcReduction="10000"/>
          </a:bodyPr>
          <a:lstStyle/>
          <a:p>
            <a:r>
              <a:rPr lang="en-US"/>
              <a:t>The maximum value of a size_t is SIZE_MAX</a:t>
            </a:r>
            <a:r>
              <a:rPr lang="en-US" smtClean="0"/>
              <a:t>;</a:t>
            </a:r>
          </a:p>
          <a:p>
            <a:r>
              <a:rPr lang="en-US" smtClean="0"/>
              <a:t>If </a:t>
            </a:r>
            <a:r>
              <a:rPr lang="en-US"/>
              <a:t>len is larger than SSIZE_MAX, the results of the call to read() are </a:t>
            </a:r>
            <a:r>
              <a:rPr lang="en-US" smtClean="0"/>
              <a:t>undefined.</a:t>
            </a:r>
          </a:p>
          <a:p>
            <a:r>
              <a:rPr lang="en-US" smtClean="0"/>
              <a:t>On </a:t>
            </a:r>
            <a:r>
              <a:rPr lang="en-US"/>
              <a:t>most Linux systems, SSIZE_MAX is LONG_MAX, which is 2,147,483,647 on a </a:t>
            </a:r>
            <a:r>
              <a:rPr lang="en-US" smtClean="0"/>
              <a:t>32-bit </a:t>
            </a:r>
            <a:r>
              <a:rPr lang="en-US"/>
              <a:t>machine</a:t>
            </a:r>
            <a:r>
              <a:rPr lang="en-US" smtClean="0"/>
              <a:t>.</a:t>
            </a:r>
            <a:endParaRPr lang="en-US"/>
          </a:p>
        </p:txBody>
      </p:sp>
      <p:sp>
        <p:nvSpPr>
          <p:cNvPr id="4" name="날짜 개체 틀 3"/>
          <p:cNvSpPr>
            <a:spLocks noGrp="1"/>
          </p:cNvSpPr>
          <p:nvPr>
            <p:ph type="dt" sz="half" idx="10"/>
          </p:nvPr>
        </p:nvSpPr>
        <p:spPr/>
        <p:txBody>
          <a:bodyPr/>
          <a:lstStyle/>
          <a:p>
            <a:fld id="{B0FE5795-DB09-47FF-AE5F-99C1262503B8}"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69</a:t>
            </a:fld>
            <a:endParaRPr lang="en-US"/>
          </a:p>
        </p:txBody>
      </p:sp>
      <p:sp>
        <p:nvSpPr>
          <p:cNvPr id="7" name="직사각형 6"/>
          <p:cNvSpPr/>
          <p:nvPr/>
        </p:nvSpPr>
        <p:spPr>
          <a:xfrm>
            <a:off x="1795463" y="4336025"/>
            <a:ext cx="6135329" cy="1477328"/>
          </a:xfrm>
          <a:prstGeom prst="rect">
            <a:avLst/>
          </a:prstGeom>
          <a:ln>
            <a:solidFill>
              <a:schemeClr val="accent1"/>
            </a:solidFill>
          </a:ln>
        </p:spPr>
        <p:txBody>
          <a:bodyPr wrap="square">
            <a:spAutoFit/>
          </a:bodyPr>
          <a:lstStyle/>
          <a:p>
            <a:endParaRPr lang="en-US" b="1" smtClean="0">
              <a:solidFill>
                <a:srgbClr val="006699"/>
              </a:solidFill>
              <a:latin typeface="Consolas" panose="020B0609020204030204" pitchFamily="49" charset="0"/>
            </a:endParaRPr>
          </a:p>
          <a:p>
            <a:pPr lvl="1"/>
            <a:r>
              <a:rPr lang="en-US" b="1" smtClean="0">
                <a:solidFill>
                  <a:srgbClr val="006699"/>
                </a:solidFill>
                <a:latin typeface="Consolas" panose="020B0609020204030204" pitchFamily="49" charset="0"/>
              </a:rPr>
              <a:t>if </a:t>
            </a:r>
            <a:r>
              <a:rPr lang="en-US">
                <a:solidFill>
                  <a:srgbClr val="000000"/>
                </a:solidFill>
                <a:latin typeface="Consolas" panose="020B0609020204030204" pitchFamily="49" charset="0"/>
              </a:rPr>
              <a:t>(</a:t>
            </a:r>
            <a:r>
              <a:rPr lang="en-US">
                <a:solidFill>
                  <a:srgbClr val="000088"/>
                </a:solidFill>
                <a:latin typeface="Consolas" panose="020B0609020204030204" pitchFamily="49" charset="0"/>
              </a:rPr>
              <a:t>len </a:t>
            </a:r>
            <a:r>
              <a:rPr lang="en-US">
                <a:solidFill>
                  <a:srgbClr val="555555"/>
                </a:solidFill>
                <a:latin typeface="Consolas" panose="020B0609020204030204" pitchFamily="49" charset="0"/>
              </a:rPr>
              <a:t>&gt; </a:t>
            </a:r>
            <a:r>
              <a:rPr lang="en-US">
                <a:solidFill>
                  <a:srgbClr val="000088"/>
                </a:solidFill>
                <a:latin typeface="Consolas" panose="020B0609020204030204" pitchFamily="49" charset="0"/>
              </a:rPr>
              <a:t>SSIZE_MAX</a:t>
            </a:r>
            <a:r>
              <a:rPr lang="en-US" smtClean="0">
                <a:solidFill>
                  <a:srgbClr val="000000"/>
                </a:solidFill>
                <a:latin typeface="Consolas" panose="020B0609020204030204" pitchFamily="49" charset="0"/>
              </a:rPr>
              <a:t>) {</a:t>
            </a:r>
            <a:r>
              <a:rPr lang="en-US">
                <a:solidFill>
                  <a:srgbClr val="000000"/>
                </a:solidFill>
                <a:latin typeface="Consolas" panose="020B0609020204030204" pitchFamily="49" charset="0"/>
              </a:rPr>
              <a:t/>
            </a:r>
            <a:br>
              <a:rPr lang="en-US">
                <a:solidFill>
                  <a:srgbClr val="000000"/>
                </a:solidFill>
                <a:latin typeface="Consolas" panose="020B0609020204030204" pitchFamily="49" charset="0"/>
              </a:rPr>
            </a:br>
            <a:r>
              <a:rPr lang="en-US" smtClean="0">
                <a:solidFill>
                  <a:srgbClr val="000000"/>
                </a:solidFill>
                <a:latin typeface="Consolas" panose="020B0609020204030204" pitchFamily="49" charset="0"/>
              </a:rPr>
              <a:t>	</a:t>
            </a:r>
            <a:r>
              <a:rPr lang="en-US" smtClean="0">
                <a:solidFill>
                  <a:srgbClr val="000088"/>
                </a:solidFill>
                <a:latin typeface="Consolas" panose="020B0609020204030204" pitchFamily="49" charset="0"/>
              </a:rPr>
              <a:t>len </a:t>
            </a:r>
            <a:r>
              <a:rPr lang="en-US">
                <a:solidFill>
                  <a:srgbClr val="555555"/>
                </a:solidFill>
                <a:latin typeface="Consolas" panose="020B0609020204030204" pitchFamily="49" charset="0"/>
              </a:rPr>
              <a:t>= </a:t>
            </a:r>
            <a:r>
              <a:rPr lang="en-US">
                <a:solidFill>
                  <a:srgbClr val="000088"/>
                </a:solidFill>
                <a:latin typeface="Consolas" panose="020B0609020204030204" pitchFamily="49" charset="0"/>
              </a:rPr>
              <a:t>SSIZE_MAX</a:t>
            </a:r>
            <a:r>
              <a:rPr lang="en-US" smtClean="0">
                <a:solidFill>
                  <a:srgbClr val="000000"/>
                </a:solidFill>
                <a:latin typeface="Consolas" panose="020B0609020204030204" pitchFamily="49" charset="0"/>
              </a:rPr>
              <a:t>;</a:t>
            </a:r>
          </a:p>
          <a:p>
            <a:pPr lvl="1"/>
            <a:r>
              <a:rPr lang="en-US">
                <a:solidFill>
                  <a:srgbClr val="000000"/>
                </a:solidFill>
                <a:latin typeface="Consolas" panose="020B0609020204030204" pitchFamily="49" charset="0"/>
              </a:rPr>
              <a:t>}</a:t>
            </a:r>
            <a:r>
              <a:rPr lang="en-US">
                <a:latin typeface="Consolas" panose="020B0609020204030204" pitchFamily="49" charset="0"/>
              </a:rPr>
              <a:t/>
            </a:r>
            <a:br>
              <a:rPr lang="en-US">
                <a:latin typeface="Consolas" panose="020B0609020204030204" pitchFamily="49" charset="0"/>
              </a:rPr>
            </a:br>
            <a:endParaRPr lang="en-US">
              <a:latin typeface="Consolas" panose="020B0609020204030204" pitchFamily="49" charset="0"/>
            </a:endParaRPr>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742851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실습 </a:t>
            </a:r>
            <a:r>
              <a:rPr lang="ko-KR" altLang="en-US" smtClean="0"/>
              <a:t>환경 구성 </a:t>
            </a:r>
            <a:r>
              <a:rPr lang="en-US" altLang="ko-KR" smtClean="0"/>
              <a:t>2</a:t>
            </a:r>
            <a:endParaRPr lang="en-US" dirty="0"/>
          </a:p>
        </p:txBody>
      </p:sp>
      <p:sp>
        <p:nvSpPr>
          <p:cNvPr id="3" name="내용 개체 틀 2"/>
          <p:cNvSpPr>
            <a:spLocks noGrp="1"/>
          </p:cNvSpPr>
          <p:nvPr>
            <p:ph idx="1"/>
          </p:nvPr>
        </p:nvSpPr>
        <p:spPr>
          <a:xfrm>
            <a:off x="681038" y="1255271"/>
            <a:ext cx="8543925" cy="2166659"/>
          </a:xfrm>
        </p:spPr>
        <p:txBody>
          <a:bodyPr>
            <a:normAutofit/>
          </a:bodyPr>
          <a:lstStyle/>
          <a:p>
            <a:r>
              <a:rPr lang="en-US" altLang="ko-KR" smtClean="0">
                <a:ea typeface="Another Typewriter" pitchFamily="1" charset="-127"/>
              </a:rPr>
              <a:t>Visual Source Code Extension </a:t>
            </a:r>
            <a:r>
              <a:rPr lang="ko-KR" altLang="en-US" smtClean="0">
                <a:ea typeface="Another Typewriter" pitchFamily="1" charset="-127"/>
              </a:rPr>
              <a:t>설치</a:t>
            </a:r>
            <a:endParaRPr lang="en-US" altLang="ko-KR" smtClean="0">
              <a:ea typeface="Another Typewriter" pitchFamily="1" charset="-127"/>
            </a:endParaRPr>
          </a:p>
          <a:p>
            <a:pPr lvl="1"/>
            <a:r>
              <a:rPr lang="en-US" altLang="ko-KR" smtClean="0">
                <a:ea typeface="Another Typewriter" pitchFamily="1" charset="-127"/>
              </a:rPr>
              <a:t>Code Runner Extension </a:t>
            </a:r>
            <a:r>
              <a:rPr lang="ko-KR" altLang="en-US" smtClean="0">
                <a:ea typeface="Another Typewriter" pitchFamily="1" charset="-127"/>
              </a:rPr>
              <a:t>설치</a:t>
            </a:r>
            <a:endParaRPr lang="en-US" altLang="ko-KR" smtClean="0">
              <a:ea typeface="Another Typewriter" pitchFamily="1" charset="-127"/>
            </a:endParaRPr>
          </a:p>
          <a:p>
            <a:pPr lvl="1"/>
            <a:endParaRPr lang="en-US" altLang="ko-KR">
              <a:ea typeface="Another Typewriter" pitchFamily="1" charset="-127"/>
            </a:endParaRPr>
          </a:p>
          <a:p>
            <a:endParaRPr lang="en-US" altLang="ko-KR" smtClean="0">
              <a:ea typeface="Another Typewriter" pitchFamily="1" charset="-127"/>
            </a:endParaRPr>
          </a:p>
        </p:txBody>
      </p:sp>
      <p:sp>
        <p:nvSpPr>
          <p:cNvPr id="4" name="날짜 개체 틀 3"/>
          <p:cNvSpPr>
            <a:spLocks noGrp="1"/>
          </p:cNvSpPr>
          <p:nvPr>
            <p:ph type="dt" sz="half" idx="10"/>
          </p:nvPr>
        </p:nvSpPr>
        <p:spPr/>
        <p:txBody>
          <a:bodyPr/>
          <a:lstStyle/>
          <a:p>
            <a:fld id="{B9AE770D-5C66-459B-B27C-0550CF6A19F7}"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a:t>
            </a:fld>
            <a:endParaRPr lang="en-US"/>
          </a:p>
        </p:txBody>
      </p:sp>
      <p:pic>
        <p:nvPicPr>
          <p:cNvPr id="8" name="그림 7"/>
          <p:cNvPicPr>
            <a:picLocks noChangeAspect="1"/>
          </p:cNvPicPr>
          <p:nvPr/>
        </p:nvPicPr>
        <p:blipFill>
          <a:blip r:embed="rId2"/>
          <a:stretch>
            <a:fillRect/>
          </a:stretch>
        </p:blipFill>
        <p:spPr>
          <a:xfrm>
            <a:off x="1323931" y="2950946"/>
            <a:ext cx="7258137" cy="2376890"/>
          </a:xfrm>
          <a:prstGeom prst="rect">
            <a:avLst/>
          </a:prstGeom>
        </p:spPr>
      </p:pic>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1414199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normAutofit/>
          </a:bodyPr>
          <a:lstStyle/>
          <a:p>
            <a:r>
              <a:rPr lang="en-US"/>
              <a:t>Writing with write() </a:t>
            </a:r>
            <a:r>
              <a:rPr lang="en-US" smtClean="0"/>
              <a:t>½ (p. 36)</a:t>
            </a:r>
            <a:endParaRPr lang="en-US"/>
          </a:p>
        </p:txBody>
      </p:sp>
      <p:sp>
        <p:nvSpPr>
          <p:cNvPr id="3" name="내용 개체 틀 2"/>
          <p:cNvSpPr>
            <a:spLocks noGrp="1"/>
          </p:cNvSpPr>
          <p:nvPr>
            <p:ph idx="1"/>
          </p:nvPr>
        </p:nvSpPr>
        <p:spPr/>
        <p:txBody>
          <a:bodyPr>
            <a:noAutofit/>
          </a:bodyPr>
          <a:lstStyle/>
          <a:p>
            <a:pPr>
              <a:lnSpc>
                <a:spcPct val="120000"/>
              </a:lnSpc>
            </a:pPr>
            <a:r>
              <a:rPr lang="en-US" sz="2000" smtClean="0"/>
              <a:t>write() is the counterpart of read() .</a:t>
            </a:r>
          </a:p>
          <a:p>
            <a:pPr lvl="1">
              <a:lnSpc>
                <a:spcPct val="120000"/>
              </a:lnSpc>
            </a:pPr>
            <a:r>
              <a:rPr lang="en-US" sz="1600">
                <a:latin typeface="Consolas" panose="020B0609020204030204" pitchFamily="49" charset="0"/>
              </a:rPr>
              <a:t>#include &lt;</a:t>
            </a:r>
            <a:r>
              <a:rPr lang="en-US" sz="1600" smtClean="0">
                <a:latin typeface="Consolas" panose="020B0609020204030204" pitchFamily="49" charset="0"/>
              </a:rPr>
              <a:t>unistd.h&gt;</a:t>
            </a:r>
          </a:p>
          <a:p>
            <a:pPr lvl="1">
              <a:lnSpc>
                <a:spcPct val="120000"/>
              </a:lnSpc>
            </a:pPr>
            <a:r>
              <a:rPr lang="en-US" sz="1600" b="1" smtClean="0">
                <a:latin typeface="Consolas" panose="020B0609020204030204" pitchFamily="49" charset="0"/>
              </a:rPr>
              <a:t>ssize_t </a:t>
            </a:r>
            <a:r>
              <a:rPr lang="en-US" sz="1600">
                <a:latin typeface="Consolas" panose="020B0609020204030204" pitchFamily="49" charset="0"/>
              </a:rPr>
              <a:t>write (</a:t>
            </a:r>
            <a:r>
              <a:rPr lang="en-US" sz="1600" b="1">
                <a:latin typeface="Consolas" panose="020B0609020204030204" pitchFamily="49" charset="0"/>
              </a:rPr>
              <a:t>int </a:t>
            </a:r>
            <a:r>
              <a:rPr lang="en-US" sz="1600">
                <a:latin typeface="Consolas" panose="020B0609020204030204" pitchFamily="49" charset="0"/>
              </a:rPr>
              <a:t>fd, </a:t>
            </a:r>
            <a:r>
              <a:rPr lang="en-US" sz="1600" b="1">
                <a:latin typeface="Consolas" panose="020B0609020204030204" pitchFamily="49" charset="0"/>
              </a:rPr>
              <a:t>const void </a:t>
            </a:r>
            <a:r>
              <a:rPr lang="en-US" sz="1600">
                <a:latin typeface="Consolas" panose="020B0609020204030204" pitchFamily="49" charset="0"/>
              </a:rPr>
              <a:t>*buf, </a:t>
            </a:r>
            <a:r>
              <a:rPr lang="en-US" sz="1600" b="1">
                <a:latin typeface="Consolas" panose="020B0609020204030204" pitchFamily="49" charset="0"/>
              </a:rPr>
              <a:t>size_t </a:t>
            </a:r>
            <a:r>
              <a:rPr lang="en-US" sz="1600">
                <a:latin typeface="Consolas" panose="020B0609020204030204" pitchFamily="49" charset="0"/>
              </a:rPr>
              <a:t>count</a:t>
            </a:r>
            <a:r>
              <a:rPr lang="en-US" sz="1600" smtClean="0">
                <a:latin typeface="Consolas" panose="020B0609020204030204" pitchFamily="49" charset="0"/>
              </a:rPr>
              <a:t>);</a:t>
            </a:r>
            <a:endParaRPr lang="en-US" sz="2000"/>
          </a:p>
          <a:p>
            <a:pPr>
              <a:lnSpc>
                <a:spcPct val="120000"/>
              </a:lnSpc>
            </a:pPr>
            <a:r>
              <a:rPr lang="en-US" sz="2000"/>
              <a:t>A call to write() writes up to count bytes starting at </a:t>
            </a:r>
            <a:r>
              <a:rPr lang="en-US" sz="2000" smtClean="0"/>
              <a:t>buf.</a:t>
            </a:r>
          </a:p>
          <a:p>
            <a:pPr>
              <a:lnSpc>
                <a:spcPct val="120000"/>
              </a:lnSpc>
            </a:pPr>
            <a:r>
              <a:rPr lang="en-US" sz="2000" smtClean="0"/>
              <a:t>Return Value</a:t>
            </a:r>
          </a:p>
          <a:p>
            <a:pPr lvl="1">
              <a:lnSpc>
                <a:spcPct val="120000"/>
              </a:lnSpc>
            </a:pPr>
            <a:r>
              <a:rPr lang="en-US" sz="2000" smtClean="0"/>
              <a:t>On success : </a:t>
            </a:r>
          </a:p>
          <a:p>
            <a:pPr lvl="2">
              <a:lnSpc>
                <a:spcPct val="120000"/>
              </a:lnSpc>
            </a:pPr>
            <a:r>
              <a:rPr lang="en-US" sz="2000" smtClean="0"/>
              <a:t>the number of bytes written is returned</a:t>
            </a:r>
          </a:p>
          <a:p>
            <a:pPr lvl="3">
              <a:lnSpc>
                <a:spcPct val="120000"/>
              </a:lnSpc>
            </a:pPr>
            <a:r>
              <a:rPr lang="en-US" sz="2000" smtClean="0"/>
              <a:t>and </a:t>
            </a:r>
            <a:r>
              <a:rPr lang="en-US" sz="2000"/>
              <a:t>the file position is updated </a:t>
            </a:r>
            <a:r>
              <a:rPr lang="en-US" sz="2000" smtClean="0"/>
              <a:t>in kind.</a:t>
            </a:r>
          </a:p>
          <a:p>
            <a:pPr lvl="2">
              <a:lnSpc>
                <a:spcPct val="120000"/>
              </a:lnSpc>
            </a:pPr>
            <a:r>
              <a:rPr lang="en-US" sz="2000" smtClean="0"/>
              <a:t>return 0 : </a:t>
            </a:r>
          </a:p>
          <a:p>
            <a:pPr lvl="3">
              <a:lnSpc>
                <a:spcPct val="120000"/>
              </a:lnSpc>
            </a:pPr>
            <a:r>
              <a:rPr lang="en-US" sz="2000" smtClean="0"/>
              <a:t>it </a:t>
            </a:r>
            <a:r>
              <a:rPr lang="en-US" sz="2000"/>
              <a:t>simply implies that zero bytes were written.</a:t>
            </a:r>
            <a:endParaRPr lang="en-US" sz="2000" smtClean="0"/>
          </a:p>
          <a:p>
            <a:pPr lvl="1">
              <a:lnSpc>
                <a:spcPct val="120000"/>
              </a:lnSpc>
            </a:pPr>
            <a:r>
              <a:rPr lang="en-US" sz="2000" smtClean="0"/>
              <a:t>On error</a:t>
            </a:r>
          </a:p>
          <a:p>
            <a:pPr lvl="2">
              <a:lnSpc>
                <a:spcPct val="120000"/>
              </a:lnSpc>
            </a:pPr>
            <a:r>
              <a:rPr lang="en-US" sz="2000" smtClean="0"/>
              <a:t>−</a:t>
            </a:r>
            <a:r>
              <a:rPr lang="en-US" sz="2000"/>
              <a:t>1 is returned and errno is set appropriately. </a:t>
            </a:r>
          </a:p>
        </p:txBody>
      </p:sp>
      <p:sp>
        <p:nvSpPr>
          <p:cNvPr id="4" name="날짜 개체 틀 3"/>
          <p:cNvSpPr>
            <a:spLocks noGrp="1"/>
          </p:cNvSpPr>
          <p:nvPr>
            <p:ph type="dt" sz="half" idx="10"/>
          </p:nvPr>
        </p:nvSpPr>
        <p:spPr/>
        <p:txBody>
          <a:bodyPr/>
          <a:lstStyle/>
          <a:p>
            <a:fld id="{49B5B872-0411-44A5-B335-1B754BA7EBDE}"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70</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890072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a:t>Writing with write() 2/2 (p. 37)</a:t>
            </a:r>
          </a:p>
        </p:txBody>
      </p:sp>
      <p:sp>
        <p:nvSpPr>
          <p:cNvPr id="3" name="내용 개체 틀 2"/>
          <p:cNvSpPr>
            <a:spLocks noGrp="1"/>
          </p:cNvSpPr>
          <p:nvPr>
            <p:ph idx="1"/>
          </p:nvPr>
        </p:nvSpPr>
        <p:spPr>
          <a:xfrm>
            <a:off x="681038" y="1255271"/>
            <a:ext cx="8543925" cy="5101081"/>
          </a:xfrm>
        </p:spPr>
        <p:txBody>
          <a:bodyPr>
            <a:noAutofit/>
          </a:bodyPr>
          <a:lstStyle/>
          <a:p>
            <a:pPr>
              <a:lnSpc>
                <a:spcPct val="120000"/>
              </a:lnSpc>
            </a:pPr>
            <a:r>
              <a:rPr lang="en-US" sz="1600"/>
              <a:t>B</a:t>
            </a:r>
            <a:r>
              <a:rPr lang="en-US" sz="1600" smtClean="0"/>
              <a:t>asic usage</a:t>
            </a:r>
          </a:p>
          <a:p>
            <a:pPr marL="457200" lvl="1" indent="0">
              <a:lnSpc>
                <a:spcPct val="120000"/>
              </a:lnSpc>
              <a:buNone/>
            </a:pPr>
            <a:r>
              <a:rPr lang="en-US" sz="1600" b="1">
                <a:solidFill>
                  <a:srgbClr val="006699"/>
                </a:solidFill>
                <a:latin typeface="Consolas" panose="020B0609020204030204" pitchFamily="49" charset="0"/>
              </a:rPr>
              <a:t>const </a:t>
            </a:r>
            <a:r>
              <a:rPr lang="en-US" sz="1600" b="1">
                <a:solidFill>
                  <a:srgbClr val="007788"/>
                </a:solidFill>
                <a:latin typeface="Consolas" panose="020B0609020204030204" pitchFamily="49" charset="0"/>
              </a:rPr>
              <a:t>char </a:t>
            </a:r>
            <a:r>
              <a:rPr lang="en-US" sz="1600">
                <a:solidFill>
                  <a:srgbClr val="555555"/>
                </a:solidFill>
                <a:latin typeface="Consolas" panose="020B0609020204030204" pitchFamily="49" charset="0"/>
              </a:rPr>
              <a:t>*</a:t>
            </a:r>
            <a:r>
              <a:rPr lang="en-US" sz="1600">
                <a:solidFill>
                  <a:srgbClr val="000088"/>
                </a:solidFill>
                <a:latin typeface="Consolas" panose="020B0609020204030204" pitchFamily="49" charset="0"/>
              </a:rPr>
              <a:t>buf </a:t>
            </a:r>
            <a:r>
              <a:rPr lang="en-US" sz="1600">
                <a:solidFill>
                  <a:srgbClr val="555555"/>
                </a:solidFill>
                <a:latin typeface="Consolas" panose="020B0609020204030204" pitchFamily="49" charset="0"/>
              </a:rPr>
              <a:t>= </a:t>
            </a:r>
            <a:r>
              <a:rPr lang="en-US" sz="1600">
                <a:solidFill>
                  <a:srgbClr val="CC3300"/>
                </a:solidFill>
                <a:latin typeface="Consolas" panose="020B0609020204030204" pitchFamily="49" charset="0"/>
              </a:rPr>
              <a:t>"My ship is solid!"</a:t>
            </a:r>
            <a:r>
              <a:rPr lang="en-US" sz="1600">
                <a:solidFill>
                  <a:srgbClr val="000000"/>
                </a:solidFill>
                <a:latin typeface="Consolas" panose="020B0609020204030204" pitchFamily="49" charset="0"/>
              </a:rPr>
              <a:t>;</a:t>
            </a:r>
            <a:br>
              <a:rPr lang="en-US" sz="1600">
                <a:solidFill>
                  <a:srgbClr val="000000"/>
                </a:solidFill>
                <a:latin typeface="Consolas" panose="020B0609020204030204" pitchFamily="49" charset="0"/>
              </a:rPr>
            </a:br>
            <a:r>
              <a:rPr lang="en-US" sz="1600" b="1">
                <a:solidFill>
                  <a:srgbClr val="007788"/>
                </a:solidFill>
                <a:latin typeface="Consolas" panose="020B0609020204030204" pitchFamily="49" charset="0"/>
              </a:rPr>
              <a:t>ssize_t </a:t>
            </a:r>
            <a:r>
              <a:rPr lang="en-US" sz="1600">
                <a:solidFill>
                  <a:srgbClr val="000088"/>
                </a:solidFill>
                <a:latin typeface="Consolas" panose="020B0609020204030204" pitchFamily="49" charset="0"/>
              </a:rPr>
              <a:t>nr</a:t>
            </a:r>
            <a:r>
              <a:rPr lang="en-US" sz="1600">
                <a:solidFill>
                  <a:srgbClr val="000000"/>
                </a:solidFill>
                <a:latin typeface="Consolas" panose="020B0609020204030204" pitchFamily="49" charset="0"/>
              </a:rPr>
              <a:t>;</a:t>
            </a:r>
            <a:br>
              <a:rPr lang="en-US" sz="1600">
                <a:solidFill>
                  <a:srgbClr val="000000"/>
                </a:solidFill>
                <a:latin typeface="Consolas" panose="020B0609020204030204" pitchFamily="49" charset="0"/>
              </a:rPr>
            </a:br>
            <a:r>
              <a:rPr lang="en-US" sz="1600" i="1">
                <a:solidFill>
                  <a:srgbClr val="35586C"/>
                </a:solidFill>
                <a:latin typeface="Consolas" panose="020B0609020204030204" pitchFamily="49" charset="0"/>
              </a:rPr>
              <a:t>/* write the string in 'buf' to 'fd' */</a:t>
            </a:r>
            <a:br>
              <a:rPr lang="en-US" sz="1600" i="1">
                <a:solidFill>
                  <a:srgbClr val="35586C"/>
                </a:solidFill>
                <a:latin typeface="Consolas" panose="020B0609020204030204" pitchFamily="49" charset="0"/>
              </a:rPr>
            </a:br>
            <a:r>
              <a:rPr lang="en-US" sz="1600">
                <a:solidFill>
                  <a:srgbClr val="000088"/>
                </a:solidFill>
                <a:latin typeface="Consolas" panose="020B0609020204030204" pitchFamily="49" charset="0"/>
              </a:rPr>
              <a:t>nr </a:t>
            </a:r>
            <a:r>
              <a:rPr lang="en-US" sz="1600">
                <a:solidFill>
                  <a:srgbClr val="555555"/>
                </a:solidFill>
                <a:latin typeface="Consolas" panose="020B0609020204030204" pitchFamily="49" charset="0"/>
              </a:rPr>
              <a:t>= </a:t>
            </a:r>
            <a:r>
              <a:rPr lang="en-US" sz="1600">
                <a:solidFill>
                  <a:srgbClr val="000088"/>
                </a:solidFill>
                <a:latin typeface="Consolas" panose="020B0609020204030204" pitchFamily="49" charset="0"/>
              </a:rPr>
              <a:t>write </a:t>
            </a:r>
            <a:r>
              <a:rPr lang="en-US" sz="1600">
                <a:solidFill>
                  <a:srgbClr val="000000"/>
                </a:solidFill>
                <a:latin typeface="Consolas" panose="020B0609020204030204" pitchFamily="49" charset="0"/>
              </a:rPr>
              <a:t>(</a:t>
            </a:r>
            <a:r>
              <a:rPr lang="en-US" sz="1600">
                <a:solidFill>
                  <a:srgbClr val="000088"/>
                </a:solidFill>
                <a:latin typeface="Consolas" panose="020B0609020204030204" pitchFamily="49" charset="0"/>
              </a:rPr>
              <a:t>fd</a:t>
            </a:r>
            <a:r>
              <a:rPr lang="en-US" sz="1600">
                <a:solidFill>
                  <a:srgbClr val="000000"/>
                </a:solidFill>
                <a:latin typeface="Consolas" panose="020B0609020204030204" pitchFamily="49" charset="0"/>
              </a:rPr>
              <a:t>, </a:t>
            </a:r>
            <a:r>
              <a:rPr lang="en-US" sz="1600">
                <a:solidFill>
                  <a:srgbClr val="000088"/>
                </a:solidFill>
                <a:latin typeface="Consolas" panose="020B0609020204030204" pitchFamily="49" charset="0"/>
              </a:rPr>
              <a:t>buf</a:t>
            </a:r>
            <a:r>
              <a:rPr lang="en-US" sz="1600">
                <a:solidFill>
                  <a:srgbClr val="000000"/>
                </a:solidFill>
                <a:latin typeface="Consolas" panose="020B0609020204030204" pitchFamily="49" charset="0"/>
              </a:rPr>
              <a:t>, </a:t>
            </a:r>
            <a:r>
              <a:rPr lang="en-US" sz="1600">
                <a:solidFill>
                  <a:srgbClr val="000088"/>
                </a:solidFill>
                <a:latin typeface="Consolas" panose="020B0609020204030204" pitchFamily="49" charset="0"/>
              </a:rPr>
              <a:t>strlen </a:t>
            </a:r>
            <a:r>
              <a:rPr lang="en-US" sz="1600">
                <a:solidFill>
                  <a:srgbClr val="000000"/>
                </a:solidFill>
                <a:latin typeface="Consolas" panose="020B0609020204030204" pitchFamily="49" charset="0"/>
              </a:rPr>
              <a:t>(</a:t>
            </a:r>
            <a:r>
              <a:rPr lang="en-US" sz="1600">
                <a:solidFill>
                  <a:srgbClr val="000088"/>
                </a:solidFill>
                <a:latin typeface="Consolas" panose="020B0609020204030204" pitchFamily="49" charset="0"/>
              </a:rPr>
              <a:t>buf</a:t>
            </a:r>
            <a:r>
              <a:rPr lang="en-US" sz="1600">
                <a:solidFill>
                  <a:srgbClr val="000000"/>
                </a:solidFill>
                <a:latin typeface="Consolas" panose="020B0609020204030204" pitchFamily="49" charset="0"/>
              </a:rPr>
              <a:t>));</a:t>
            </a:r>
            <a:br>
              <a:rPr lang="en-US" sz="1600">
                <a:solidFill>
                  <a:srgbClr val="000000"/>
                </a:solidFill>
                <a:latin typeface="Consolas" panose="020B0609020204030204" pitchFamily="49" charset="0"/>
              </a:rPr>
            </a:br>
            <a:r>
              <a:rPr lang="en-US" sz="1600" b="1">
                <a:solidFill>
                  <a:srgbClr val="006699"/>
                </a:solidFill>
                <a:latin typeface="Consolas" panose="020B0609020204030204" pitchFamily="49" charset="0"/>
              </a:rPr>
              <a:t>if </a:t>
            </a:r>
            <a:r>
              <a:rPr lang="en-US" sz="1600">
                <a:solidFill>
                  <a:srgbClr val="000000"/>
                </a:solidFill>
                <a:latin typeface="Consolas" panose="020B0609020204030204" pitchFamily="49" charset="0"/>
              </a:rPr>
              <a:t>(</a:t>
            </a:r>
            <a:r>
              <a:rPr lang="en-US" sz="1600">
                <a:solidFill>
                  <a:srgbClr val="000088"/>
                </a:solidFill>
                <a:latin typeface="Consolas" panose="020B0609020204030204" pitchFamily="49" charset="0"/>
              </a:rPr>
              <a:t>nr </a:t>
            </a:r>
            <a:r>
              <a:rPr lang="en-US" sz="1600">
                <a:solidFill>
                  <a:srgbClr val="555555"/>
                </a:solidFill>
                <a:latin typeface="Consolas" panose="020B0609020204030204" pitchFamily="49" charset="0"/>
              </a:rPr>
              <a:t>== </a:t>
            </a:r>
            <a:r>
              <a:rPr lang="en-US" sz="1600">
                <a:solidFill>
                  <a:srgbClr val="AA0000"/>
                </a:solidFill>
                <a:latin typeface="Consolas" panose="020B0609020204030204" pitchFamily="49" charset="0"/>
              </a:rPr>
              <a:t>-</a:t>
            </a:r>
            <a:r>
              <a:rPr lang="en-US" sz="1600">
                <a:solidFill>
                  <a:srgbClr val="FF6600"/>
                </a:solidFill>
                <a:latin typeface="Consolas" panose="020B0609020204030204" pitchFamily="49" charset="0"/>
              </a:rPr>
              <a:t>1</a:t>
            </a:r>
            <a:r>
              <a:rPr lang="en-US" sz="1600">
                <a:solidFill>
                  <a:srgbClr val="000000"/>
                </a:solidFill>
                <a:latin typeface="Consolas" panose="020B0609020204030204" pitchFamily="49" charset="0"/>
              </a:rPr>
              <a:t>)</a:t>
            </a:r>
            <a:br>
              <a:rPr lang="en-US" sz="1600">
                <a:solidFill>
                  <a:srgbClr val="000000"/>
                </a:solidFill>
                <a:latin typeface="Consolas" panose="020B0609020204030204" pitchFamily="49" charset="0"/>
              </a:rPr>
            </a:br>
            <a:r>
              <a:rPr lang="en-US" sz="1600" i="1">
                <a:solidFill>
                  <a:srgbClr val="35586C"/>
                </a:solidFill>
                <a:latin typeface="Consolas" panose="020B0609020204030204" pitchFamily="49" charset="0"/>
              </a:rPr>
              <a:t>/* error </a:t>
            </a:r>
            <a:r>
              <a:rPr lang="en-US" sz="1600" i="1" smtClean="0">
                <a:solidFill>
                  <a:srgbClr val="35586C"/>
                </a:solidFill>
                <a:latin typeface="Consolas" panose="020B0609020204030204" pitchFamily="49" charset="0"/>
              </a:rPr>
              <a:t>*/</a:t>
            </a:r>
            <a:endParaRPr lang="en-US" sz="1600" smtClean="0"/>
          </a:p>
          <a:p>
            <a:pPr>
              <a:lnSpc>
                <a:spcPct val="120000"/>
              </a:lnSpc>
            </a:pPr>
            <a:r>
              <a:rPr lang="en-US" sz="1600" smtClean="0"/>
              <a:t>Partial Write</a:t>
            </a:r>
          </a:p>
          <a:p>
            <a:pPr marL="457200" lvl="1" indent="0">
              <a:lnSpc>
                <a:spcPct val="120000"/>
              </a:lnSpc>
              <a:buNone/>
            </a:pPr>
            <a:r>
              <a:rPr lang="en-US" sz="1600" b="1">
                <a:solidFill>
                  <a:srgbClr val="007788"/>
                </a:solidFill>
                <a:latin typeface="Consolas" panose="020B0609020204030204" pitchFamily="49" charset="0"/>
              </a:rPr>
              <a:t>unsigned long </a:t>
            </a:r>
            <a:r>
              <a:rPr lang="en-US" sz="1600">
                <a:solidFill>
                  <a:srgbClr val="000088"/>
                </a:solidFill>
                <a:latin typeface="Consolas" panose="020B0609020204030204" pitchFamily="49" charset="0"/>
              </a:rPr>
              <a:t>word </a:t>
            </a:r>
            <a:r>
              <a:rPr lang="en-US" sz="1600">
                <a:solidFill>
                  <a:srgbClr val="555555"/>
                </a:solidFill>
                <a:latin typeface="Consolas" panose="020B0609020204030204" pitchFamily="49" charset="0"/>
              </a:rPr>
              <a:t>= </a:t>
            </a:r>
            <a:r>
              <a:rPr lang="en-US" sz="1600">
                <a:solidFill>
                  <a:srgbClr val="FF6600"/>
                </a:solidFill>
                <a:latin typeface="Consolas" panose="020B0609020204030204" pitchFamily="49" charset="0"/>
              </a:rPr>
              <a:t>1720</a:t>
            </a:r>
            <a:r>
              <a:rPr lang="en-US" sz="1600">
                <a:solidFill>
                  <a:srgbClr val="000000"/>
                </a:solidFill>
                <a:latin typeface="Consolas" panose="020B0609020204030204" pitchFamily="49" charset="0"/>
              </a:rPr>
              <a:t>;</a:t>
            </a:r>
            <a:br>
              <a:rPr lang="en-US" sz="1600">
                <a:solidFill>
                  <a:srgbClr val="000000"/>
                </a:solidFill>
                <a:latin typeface="Consolas" panose="020B0609020204030204" pitchFamily="49" charset="0"/>
              </a:rPr>
            </a:br>
            <a:r>
              <a:rPr lang="en-US" sz="1600" b="1">
                <a:solidFill>
                  <a:srgbClr val="007788"/>
                </a:solidFill>
                <a:latin typeface="Consolas" panose="020B0609020204030204" pitchFamily="49" charset="0"/>
              </a:rPr>
              <a:t>size_t </a:t>
            </a:r>
            <a:r>
              <a:rPr lang="en-US" sz="1600">
                <a:solidFill>
                  <a:srgbClr val="000088"/>
                </a:solidFill>
                <a:latin typeface="Consolas" panose="020B0609020204030204" pitchFamily="49" charset="0"/>
              </a:rPr>
              <a:t>count</a:t>
            </a:r>
            <a:r>
              <a:rPr lang="en-US" sz="1600" smtClean="0">
                <a:solidFill>
                  <a:srgbClr val="000000"/>
                </a:solidFill>
                <a:latin typeface="Consolas" panose="020B0609020204030204" pitchFamily="49" charset="0"/>
              </a:rPr>
              <a:t>; </a:t>
            </a:r>
            <a:r>
              <a:rPr lang="en-US" sz="1600" b="1" smtClean="0">
                <a:solidFill>
                  <a:srgbClr val="007788"/>
                </a:solidFill>
                <a:latin typeface="Consolas" panose="020B0609020204030204" pitchFamily="49" charset="0"/>
              </a:rPr>
              <a:t>ssize_t </a:t>
            </a:r>
            <a:r>
              <a:rPr lang="en-US" sz="1600">
                <a:solidFill>
                  <a:srgbClr val="000088"/>
                </a:solidFill>
                <a:latin typeface="Consolas" panose="020B0609020204030204" pitchFamily="49" charset="0"/>
              </a:rPr>
              <a:t>nr</a:t>
            </a:r>
            <a:r>
              <a:rPr lang="en-US" sz="1600">
                <a:solidFill>
                  <a:srgbClr val="000000"/>
                </a:solidFill>
                <a:latin typeface="Consolas" panose="020B0609020204030204" pitchFamily="49" charset="0"/>
              </a:rPr>
              <a:t>;</a:t>
            </a:r>
            <a:br>
              <a:rPr lang="en-US" sz="1600">
                <a:solidFill>
                  <a:srgbClr val="000000"/>
                </a:solidFill>
                <a:latin typeface="Consolas" panose="020B0609020204030204" pitchFamily="49" charset="0"/>
              </a:rPr>
            </a:br>
            <a:r>
              <a:rPr lang="en-US" sz="1600">
                <a:solidFill>
                  <a:srgbClr val="000088"/>
                </a:solidFill>
                <a:latin typeface="Consolas" panose="020B0609020204030204" pitchFamily="49" charset="0"/>
              </a:rPr>
              <a:t>count </a:t>
            </a:r>
            <a:r>
              <a:rPr lang="en-US" sz="1600">
                <a:solidFill>
                  <a:srgbClr val="555555"/>
                </a:solidFill>
                <a:latin typeface="Consolas" panose="020B0609020204030204" pitchFamily="49" charset="0"/>
              </a:rPr>
              <a:t>= </a:t>
            </a:r>
            <a:r>
              <a:rPr lang="en-US" sz="1600" b="1">
                <a:solidFill>
                  <a:srgbClr val="006699"/>
                </a:solidFill>
                <a:latin typeface="Consolas" panose="020B0609020204030204" pitchFamily="49" charset="0"/>
              </a:rPr>
              <a:t>sizeof </a:t>
            </a:r>
            <a:r>
              <a:rPr lang="en-US" sz="1600">
                <a:solidFill>
                  <a:srgbClr val="000000"/>
                </a:solidFill>
                <a:latin typeface="Consolas" panose="020B0609020204030204" pitchFamily="49" charset="0"/>
              </a:rPr>
              <a:t>(</a:t>
            </a:r>
            <a:r>
              <a:rPr lang="en-US" sz="1600">
                <a:solidFill>
                  <a:srgbClr val="000088"/>
                </a:solidFill>
                <a:latin typeface="Consolas" panose="020B0609020204030204" pitchFamily="49" charset="0"/>
              </a:rPr>
              <a:t>word</a:t>
            </a:r>
            <a:r>
              <a:rPr lang="en-US" sz="1600">
                <a:solidFill>
                  <a:srgbClr val="000000"/>
                </a:solidFill>
                <a:latin typeface="Consolas" panose="020B0609020204030204" pitchFamily="49" charset="0"/>
              </a:rPr>
              <a:t>);</a:t>
            </a:r>
            <a:br>
              <a:rPr lang="en-US" sz="1600">
                <a:solidFill>
                  <a:srgbClr val="000000"/>
                </a:solidFill>
                <a:latin typeface="Consolas" panose="020B0609020204030204" pitchFamily="49" charset="0"/>
              </a:rPr>
            </a:br>
            <a:r>
              <a:rPr lang="en-US" sz="1600">
                <a:solidFill>
                  <a:srgbClr val="000088"/>
                </a:solidFill>
                <a:latin typeface="Consolas" panose="020B0609020204030204" pitchFamily="49" charset="0"/>
              </a:rPr>
              <a:t>nr </a:t>
            </a:r>
            <a:r>
              <a:rPr lang="en-US" sz="1600">
                <a:solidFill>
                  <a:srgbClr val="555555"/>
                </a:solidFill>
                <a:latin typeface="Consolas" panose="020B0609020204030204" pitchFamily="49" charset="0"/>
              </a:rPr>
              <a:t>= </a:t>
            </a:r>
            <a:r>
              <a:rPr lang="en-US" sz="1600">
                <a:solidFill>
                  <a:srgbClr val="000088"/>
                </a:solidFill>
                <a:latin typeface="Consolas" panose="020B0609020204030204" pitchFamily="49" charset="0"/>
              </a:rPr>
              <a:t>write </a:t>
            </a:r>
            <a:r>
              <a:rPr lang="en-US" sz="1600">
                <a:solidFill>
                  <a:srgbClr val="000000"/>
                </a:solidFill>
                <a:latin typeface="Consolas" panose="020B0609020204030204" pitchFamily="49" charset="0"/>
              </a:rPr>
              <a:t>(</a:t>
            </a:r>
            <a:r>
              <a:rPr lang="en-US" sz="1600">
                <a:solidFill>
                  <a:srgbClr val="000088"/>
                </a:solidFill>
                <a:latin typeface="Consolas" panose="020B0609020204030204" pitchFamily="49" charset="0"/>
              </a:rPr>
              <a:t>fd</a:t>
            </a:r>
            <a:r>
              <a:rPr lang="en-US" sz="1600">
                <a:solidFill>
                  <a:srgbClr val="000000"/>
                </a:solidFill>
                <a:latin typeface="Consolas" panose="020B0609020204030204" pitchFamily="49" charset="0"/>
              </a:rPr>
              <a:t>, </a:t>
            </a:r>
            <a:r>
              <a:rPr lang="en-US" sz="1600">
                <a:solidFill>
                  <a:srgbClr val="555555"/>
                </a:solidFill>
                <a:latin typeface="Consolas" panose="020B0609020204030204" pitchFamily="49" charset="0"/>
              </a:rPr>
              <a:t>&amp;</a:t>
            </a:r>
            <a:r>
              <a:rPr lang="en-US" sz="1600">
                <a:solidFill>
                  <a:srgbClr val="000088"/>
                </a:solidFill>
                <a:latin typeface="Consolas" panose="020B0609020204030204" pitchFamily="49" charset="0"/>
              </a:rPr>
              <a:t>word</a:t>
            </a:r>
            <a:r>
              <a:rPr lang="en-US" sz="1600">
                <a:solidFill>
                  <a:srgbClr val="000000"/>
                </a:solidFill>
                <a:latin typeface="Consolas" panose="020B0609020204030204" pitchFamily="49" charset="0"/>
              </a:rPr>
              <a:t>, </a:t>
            </a:r>
            <a:r>
              <a:rPr lang="en-US" sz="1600">
                <a:solidFill>
                  <a:srgbClr val="000088"/>
                </a:solidFill>
                <a:latin typeface="Consolas" panose="020B0609020204030204" pitchFamily="49" charset="0"/>
              </a:rPr>
              <a:t>count</a:t>
            </a:r>
            <a:r>
              <a:rPr lang="en-US" sz="1600">
                <a:solidFill>
                  <a:srgbClr val="000000"/>
                </a:solidFill>
                <a:latin typeface="Consolas" panose="020B0609020204030204" pitchFamily="49" charset="0"/>
              </a:rPr>
              <a:t>);</a:t>
            </a:r>
            <a:br>
              <a:rPr lang="en-US" sz="1600">
                <a:solidFill>
                  <a:srgbClr val="000000"/>
                </a:solidFill>
                <a:latin typeface="Consolas" panose="020B0609020204030204" pitchFamily="49" charset="0"/>
              </a:rPr>
            </a:br>
            <a:r>
              <a:rPr lang="en-US" sz="1600" b="1">
                <a:solidFill>
                  <a:srgbClr val="006699"/>
                </a:solidFill>
                <a:latin typeface="Consolas" panose="020B0609020204030204" pitchFamily="49" charset="0"/>
              </a:rPr>
              <a:t>if </a:t>
            </a:r>
            <a:r>
              <a:rPr lang="en-US" sz="1600">
                <a:solidFill>
                  <a:srgbClr val="000000"/>
                </a:solidFill>
                <a:latin typeface="Consolas" panose="020B0609020204030204" pitchFamily="49" charset="0"/>
              </a:rPr>
              <a:t>(</a:t>
            </a:r>
            <a:r>
              <a:rPr lang="en-US" sz="1600">
                <a:solidFill>
                  <a:srgbClr val="000088"/>
                </a:solidFill>
                <a:latin typeface="Consolas" panose="020B0609020204030204" pitchFamily="49" charset="0"/>
              </a:rPr>
              <a:t>nr </a:t>
            </a:r>
            <a:r>
              <a:rPr lang="en-US" sz="1600">
                <a:solidFill>
                  <a:srgbClr val="555555"/>
                </a:solidFill>
                <a:latin typeface="Consolas" panose="020B0609020204030204" pitchFamily="49" charset="0"/>
              </a:rPr>
              <a:t>== </a:t>
            </a:r>
            <a:r>
              <a:rPr lang="en-US" sz="1600">
                <a:solidFill>
                  <a:srgbClr val="AA0000"/>
                </a:solidFill>
                <a:latin typeface="Consolas" panose="020B0609020204030204" pitchFamily="49" charset="0"/>
              </a:rPr>
              <a:t>-</a:t>
            </a:r>
            <a:r>
              <a:rPr lang="en-US" sz="1600">
                <a:solidFill>
                  <a:srgbClr val="FF6600"/>
                </a:solidFill>
                <a:latin typeface="Consolas" panose="020B0609020204030204" pitchFamily="49" charset="0"/>
              </a:rPr>
              <a:t>1</a:t>
            </a:r>
            <a:r>
              <a:rPr lang="en-US" sz="1600">
                <a:solidFill>
                  <a:srgbClr val="000000"/>
                </a:solidFill>
                <a:latin typeface="Consolas" panose="020B0609020204030204" pitchFamily="49" charset="0"/>
              </a:rPr>
              <a:t>)</a:t>
            </a:r>
            <a:br>
              <a:rPr lang="en-US" sz="1600">
                <a:solidFill>
                  <a:srgbClr val="000000"/>
                </a:solidFill>
                <a:latin typeface="Consolas" panose="020B0609020204030204" pitchFamily="49" charset="0"/>
              </a:rPr>
            </a:br>
            <a:r>
              <a:rPr lang="en-US" sz="1600" i="1">
                <a:solidFill>
                  <a:srgbClr val="35586C"/>
                </a:solidFill>
                <a:latin typeface="Consolas" panose="020B0609020204030204" pitchFamily="49" charset="0"/>
              </a:rPr>
              <a:t>/* error, check errno */</a:t>
            </a:r>
            <a:br>
              <a:rPr lang="en-US" sz="1600" i="1">
                <a:solidFill>
                  <a:srgbClr val="35586C"/>
                </a:solidFill>
                <a:latin typeface="Consolas" panose="020B0609020204030204" pitchFamily="49" charset="0"/>
              </a:rPr>
            </a:br>
            <a:r>
              <a:rPr lang="en-US" sz="1600" b="1">
                <a:solidFill>
                  <a:srgbClr val="006699"/>
                </a:solidFill>
                <a:latin typeface="Consolas" panose="020B0609020204030204" pitchFamily="49" charset="0"/>
              </a:rPr>
              <a:t>else if </a:t>
            </a:r>
            <a:r>
              <a:rPr lang="en-US" sz="1600">
                <a:solidFill>
                  <a:srgbClr val="000000"/>
                </a:solidFill>
                <a:latin typeface="Consolas" panose="020B0609020204030204" pitchFamily="49" charset="0"/>
              </a:rPr>
              <a:t>(</a:t>
            </a:r>
            <a:r>
              <a:rPr lang="en-US" sz="1600">
                <a:solidFill>
                  <a:srgbClr val="000088"/>
                </a:solidFill>
                <a:latin typeface="Consolas" panose="020B0609020204030204" pitchFamily="49" charset="0"/>
              </a:rPr>
              <a:t>nr </a:t>
            </a:r>
            <a:r>
              <a:rPr lang="en-US" sz="1600">
                <a:solidFill>
                  <a:srgbClr val="555555"/>
                </a:solidFill>
                <a:latin typeface="Consolas" panose="020B0609020204030204" pitchFamily="49" charset="0"/>
              </a:rPr>
              <a:t>!= </a:t>
            </a:r>
            <a:r>
              <a:rPr lang="en-US" sz="1600">
                <a:solidFill>
                  <a:srgbClr val="000088"/>
                </a:solidFill>
                <a:latin typeface="Consolas" panose="020B0609020204030204" pitchFamily="49" charset="0"/>
              </a:rPr>
              <a:t>count</a:t>
            </a:r>
            <a:r>
              <a:rPr lang="en-US" sz="1600">
                <a:solidFill>
                  <a:srgbClr val="000000"/>
                </a:solidFill>
                <a:latin typeface="Consolas" panose="020B0609020204030204" pitchFamily="49" charset="0"/>
              </a:rPr>
              <a:t>)</a:t>
            </a:r>
            <a:br>
              <a:rPr lang="en-US" sz="1600">
                <a:solidFill>
                  <a:srgbClr val="000000"/>
                </a:solidFill>
                <a:latin typeface="Consolas" panose="020B0609020204030204" pitchFamily="49" charset="0"/>
              </a:rPr>
            </a:br>
            <a:r>
              <a:rPr lang="en-US" sz="1600" i="1">
                <a:solidFill>
                  <a:srgbClr val="35586C"/>
                </a:solidFill>
                <a:latin typeface="Consolas" panose="020B0609020204030204" pitchFamily="49" charset="0"/>
              </a:rPr>
              <a:t>/* possible error, but 'errno' not set </a:t>
            </a:r>
            <a:r>
              <a:rPr lang="en-US" sz="1600" i="1" smtClean="0">
                <a:solidFill>
                  <a:srgbClr val="35586C"/>
                </a:solidFill>
                <a:latin typeface="Consolas" panose="020B0609020204030204" pitchFamily="49" charset="0"/>
              </a:rPr>
              <a:t>*/</a:t>
            </a:r>
            <a:endParaRPr lang="en-US" sz="1600">
              <a:latin typeface="Consolas" panose="020B0609020204030204" pitchFamily="49" charset="0"/>
            </a:endParaRPr>
          </a:p>
        </p:txBody>
      </p:sp>
      <p:sp>
        <p:nvSpPr>
          <p:cNvPr id="4" name="날짜 개체 틀 3"/>
          <p:cNvSpPr>
            <a:spLocks noGrp="1"/>
          </p:cNvSpPr>
          <p:nvPr>
            <p:ph type="dt" sz="half" idx="10"/>
          </p:nvPr>
        </p:nvSpPr>
        <p:spPr/>
        <p:txBody>
          <a:bodyPr/>
          <a:lstStyle/>
          <a:p>
            <a:fld id="{15CA35D0-8D46-4578-9D9F-D8BC5B14E789}"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71</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2191623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t>Partial Writes (p. 37)</a:t>
            </a:r>
            <a:endParaRPr lang="en-US"/>
          </a:p>
        </p:txBody>
      </p:sp>
      <p:sp>
        <p:nvSpPr>
          <p:cNvPr id="3" name="내용 개체 틀 2"/>
          <p:cNvSpPr>
            <a:spLocks noGrp="1"/>
          </p:cNvSpPr>
          <p:nvPr>
            <p:ph idx="1"/>
          </p:nvPr>
        </p:nvSpPr>
        <p:spPr>
          <a:xfrm>
            <a:off x="681038" y="1255271"/>
            <a:ext cx="8543925" cy="2677632"/>
          </a:xfrm>
        </p:spPr>
        <p:txBody>
          <a:bodyPr>
            <a:normAutofit fontScale="70000" lnSpcReduction="20000"/>
          </a:bodyPr>
          <a:lstStyle/>
          <a:p>
            <a:pPr>
              <a:lnSpc>
                <a:spcPct val="120000"/>
              </a:lnSpc>
            </a:pPr>
            <a:r>
              <a:rPr lang="en-US"/>
              <a:t>The write() system call is less likely to return a partial write than the read</a:t>
            </a:r>
            <a:r>
              <a:rPr lang="en-US" smtClean="0"/>
              <a:t>().</a:t>
            </a:r>
          </a:p>
          <a:p>
            <a:pPr>
              <a:lnSpc>
                <a:spcPct val="120000"/>
              </a:lnSpc>
            </a:pPr>
            <a:r>
              <a:rPr lang="en-US" smtClean="0"/>
              <a:t>For </a:t>
            </a:r>
            <a:r>
              <a:rPr lang="en-US"/>
              <a:t>regular </a:t>
            </a:r>
            <a:r>
              <a:rPr lang="en-US" smtClean="0"/>
              <a:t>files</a:t>
            </a:r>
          </a:p>
          <a:p>
            <a:pPr lvl="1">
              <a:lnSpc>
                <a:spcPct val="120000"/>
              </a:lnSpc>
            </a:pPr>
            <a:r>
              <a:rPr lang="en-US" smtClean="0"/>
              <a:t>write</a:t>
            </a:r>
            <a:r>
              <a:rPr lang="en-US"/>
              <a:t>() is guaranteed to perform the entire requested </a:t>
            </a:r>
            <a:r>
              <a:rPr lang="en-US" smtClean="0"/>
              <a:t>write.</a:t>
            </a:r>
          </a:p>
          <a:p>
            <a:pPr>
              <a:lnSpc>
                <a:spcPct val="120000"/>
              </a:lnSpc>
            </a:pPr>
            <a:r>
              <a:rPr lang="en-US" smtClean="0"/>
              <a:t>For </a:t>
            </a:r>
            <a:r>
              <a:rPr lang="en-US"/>
              <a:t>other file </a:t>
            </a:r>
            <a:r>
              <a:rPr lang="en-US" smtClean="0"/>
              <a:t>types like sockets </a:t>
            </a:r>
          </a:p>
          <a:p>
            <a:pPr lvl="1">
              <a:lnSpc>
                <a:spcPct val="120000"/>
              </a:lnSpc>
            </a:pPr>
            <a:r>
              <a:rPr lang="en-US" smtClean="0"/>
              <a:t>a </a:t>
            </a:r>
            <a:r>
              <a:rPr lang="en-US"/>
              <a:t>loop may be required to guarantee that you </a:t>
            </a:r>
            <a:r>
              <a:rPr lang="en-US" smtClean="0"/>
              <a:t>really write </a:t>
            </a:r>
            <a:r>
              <a:rPr lang="en-US"/>
              <a:t>out all of the requested </a:t>
            </a:r>
            <a:r>
              <a:rPr lang="en-US" smtClean="0"/>
              <a:t>bytes.</a:t>
            </a:r>
            <a:endParaRPr lang="en-US"/>
          </a:p>
        </p:txBody>
      </p:sp>
      <p:sp>
        <p:nvSpPr>
          <p:cNvPr id="4" name="날짜 개체 틀 3"/>
          <p:cNvSpPr>
            <a:spLocks noGrp="1"/>
          </p:cNvSpPr>
          <p:nvPr>
            <p:ph type="dt" sz="half" idx="10"/>
          </p:nvPr>
        </p:nvSpPr>
        <p:spPr/>
        <p:txBody>
          <a:bodyPr/>
          <a:lstStyle/>
          <a:p>
            <a:fld id="{397DC044-A8AF-449D-BD84-ECB879934208}"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72</a:t>
            </a:fld>
            <a:endParaRPr lang="en-US"/>
          </a:p>
        </p:txBody>
      </p:sp>
      <p:sp>
        <p:nvSpPr>
          <p:cNvPr id="7" name="직사각형 6"/>
          <p:cNvSpPr/>
          <p:nvPr/>
        </p:nvSpPr>
        <p:spPr>
          <a:xfrm>
            <a:off x="1339493" y="3741530"/>
            <a:ext cx="6506650" cy="2462213"/>
          </a:xfrm>
          <a:prstGeom prst="rect">
            <a:avLst/>
          </a:prstGeom>
          <a:ln>
            <a:solidFill>
              <a:schemeClr val="accent1"/>
            </a:solidFill>
          </a:ln>
        </p:spPr>
        <p:txBody>
          <a:bodyPr wrap="square">
            <a:spAutoFit/>
          </a:bodyPr>
          <a:lstStyle/>
          <a:p>
            <a:pPr lvl="1"/>
            <a:r>
              <a:rPr lang="en-US" sz="1400" b="1">
                <a:solidFill>
                  <a:srgbClr val="007788"/>
                </a:solidFill>
                <a:latin typeface="Consolas" panose="020B0609020204030204" pitchFamily="49" charset="0"/>
              </a:rPr>
              <a:t>ssize_t </a:t>
            </a:r>
            <a:r>
              <a:rPr lang="en-US" sz="1400">
                <a:solidFill>
                  <a:srgbClr val="000088"/>
                </a:solidFill>
                <a:latin typeface="Consolas" panose="020B0609020204030204" pitchFamily="49" charset="0"/>
              </a:rPr>
              <a:t>ret</a:t>
            </a:r>
            <a:r>
              <a:rPr lang="en-US" sz="1400">
                <a:solidFill>
                  <a:srgbClr val="000000"/>
                </a:solidFill>
                <a:latin typeface="Consolas" panose="020B0609020204030204" pitchFamily="49" charset="0"/>
              </a:rPr>
              <a:t>, </a:t>
            </a:r>
            <a:r>
              <a:rPr lang="en-US" sz="1400">
                <a:solidFill>
                  <a:srgbClr val="000088"/>
                </a:solidFill>
                <a:latin typeface="Consolas" panose="020B0609020204030204" pitchFamily="49" charset="0"/>
              </a:rPr>
              <a:t>nr</a:t>
            </a:r>
            <a:r>
              <a:rPr lang="en-US" sz="1400">
                <a:solidFill>
                  <a:srgbClr val="000000"/>
                </a:solidFill>
                <a:latin typeface="Consolas" panose="020B0609020204030204" pitchFamily="49" charset="0"/>
              </a:rPr>
              <a:t>;</a:t>
            </a:r>
            <a:br>
              <a:rPr lang="en-US" sz="1400">
                <a:solidFill>
                  <a:srgbClr val="000000"/>
                </a:solidFill>
                <a:latin typeface="Consolas" panose="020B0609020204030204" pitchFamily="49" charset="0"/>
              </a:rPr>
            </a:br>
            <a:r>
              <a:rPr lang="en-US" sz="1400" b="1">
                <a:solidFill>
                  <a:srgbClr val="006699"/>
                </a:solidFill>
                <a:latin typeface="Consolas" panose="020B0609020204030204" pitchFamily="49" charset="0"/>
              </a:rPr>
              <a:t>while </a:t>
            </a:r>
            <a:r>
              <a:rPr lang="en-US" sz="1400">
                <a:solidFill>
                  <a:srgbClr val="000000"/>
                </a:solidFill>
                <a:latin typeface="Consolas" panose="020B0609020204030204" pitchFamily="49" charset="0"/>
              </a:rPr>
              <a:t>(</a:t>
            </a:r>
            <a:r>
              <a:rPr lang="en-US" sz="1400">
                <a:solidFill>
                  <a:srgbClr val="000088"/>
                </a:solidFill>
                <a:latin typeface="Consolas" panose="020B0609020204030204" pitchFamily="49" charset="0"/>
              </a:rPr>
              <a:t>len </a:t>
            </a:r>
            <a:r>
              <a:rPr lang="en-US" sz="1400">
                <a:solidFill>
                  <a:srgbClr val="555555"/>
                </a:solidFill>
                <a:latin typeface="Consolas" panose="020B0609020204030204" pitchFamily="49" charset="0"/>
              </a:rPr>
              <a:t>!= </a:t>
            </a:r>
            <a:r>
              <a:rPr lang="en-US" sz="1400">
                <a:solidFill>
                  <a:srgbClr val="FF6600"/>
                </a:solidFill>
                <a:latin typeface="Consolas" panose="020B0609020204030204" pitchFamily="49" charset="0"/>
              </a:rPr>
              <a:t>0 </a:t>
            </a:r>
            <a:r>
              <a:rPr lang="en-US" sz="1400">
                <a:solidFill>
                  <a:srgbClr val="555555"/>
                </a:solidFill>
                <a:latin typeface="Consolas" panose="020B0609020204030204" pitchFamily="49" charset="0"/>
              </a:rPr>
              <a:t>&amp;&amp; </a:t>
            </a:r>
            <a:r>
              <a:rPr lang="en-US" sz="1400">
                <a:solidFill>
                  <a:srgbClr val="000000"/>
                </a:solidFill>
                <a:latin typeface="Consolas" panose="020B0609020204030204" pitchFamily="49" charset="0"/>
              </a:rPr>
              <a:t>(</a:t>
            </a:r>
            <a:r>
              <a:rPr lang="en-US" sz="1400">
                <a:solidFill>
                  <a:srgbClr val="000088"/>
                </a:solidFill>
                <a:latin typeface="Consolas" panose="020B0609020204030204" pitchFamily="49" charset="0"/>
              </a:rPr>
              <a:t>ret </a:t>
            </a:r>
            <a:r>
              <a:rPr lang="en-US" sz="1400">
                <a:solidFill>
                  <a:srgbClr val="555555"/>
                </a:solidFill>
                <a:latin typeface="Consolas" panose="020B0609020204030204" pitchFamily="49" charset="0"/>
              </a:rPr>
              <a:t>= </a:t>
            </a:r>
            <a:r>
              <a:rPr lang="en-US" sz="1400">
                <a:solidFill>
                  <a:srgbClr val="000088"/>
                </a:solidFill>
                <a:latin typeface="Consolas" panose="020B0609020204030204" pitchFamily="49" charset="0"/>
              </a:rPr>
              <a:t>write </a:t>
            </a:r>
            <a:r>
              <a:rPr lang="en-US" sz="1400">
                <a:solidFill>
                  <a:srgbClr val="000000"/>
                </a:solidFill>
                <a:latin typeface="Consolas" panose="020B0609020204030204" pitchFamily="49" charset="0"/>
              </a:rPr>
              <a:t>(</a:t>
            </a:r>
            <a:r>
              <a:rPr lang="en-US" sz="1400">
                <a:solidFill>
                  <a:srgbClr val="000088"/>
                </a:solidFill>
                <a:latin typeface="Consolas" panose="020B0609020204030204" pitchFamily="49" charset="0"/>
              </a:rPr>
              <a:t>fd</a:t>
            </a:r>
            <a:r>
              <a:rPr lang="en-US" sz="1400">
                <a:solidFill>
                  <a:srgbClr val="000000"/>
                </a:solidFill>
                <a:latin typeface="Consolas" panose="020B0609020204030204" pitchFamily="49" charset="0"/>
              </a:rPr>
              <a:t>, </a:t>
            </a:r>
            <a:r>
              <a:rPr lang="en-US" sz="1400">
                <a:solidFill>
                  <a:srgbClr val="000088"/>
                </a:solidFill>
                <a:latin typeface="Consolas" panose="020B0609020204030204" pitchFamily="49" charset="0"/>
              </a:rPr>
              <a:t>buf</a:t>
            </a:r>
            <a:r>
              <a:rPr lang="en-US" sz="1400">
                <a:solidFill>
                  <a:srgbClr val="000000"/>
                </a:solidFill>
                <a:latin typeface="Consolas" panose="020B0609020204030204" pitchFamily="49" charset="0"/>
              </a:rPr>
              <a:t>, </a:t>
            </a:r>
            <a:r>
              <a:rPr lang="en-US" sz="1400">
                <a:solidFill>
                  <a:srgbClr val="000088"/>
                </a:solidFill>
                <a:latin typeface="Consolas" panose="020B0609020204030204" pitchFamily="49" charset="0"/>
              </a:rPr>
              <a:t>len</a:t>
            </a:r>
            <a:r>
              <a:rPr lang="en-US" sz="1400">
                <a:solidFill>
                  <a:srgbClr val="000000"/>
                </a:solidFill>
                <a:latin typeface="Consolas" panose="020B0609020204030204" pitchFamily="49" charset="0"/>
              </a:rPr>
              <a:t>)) </a:t>
            </a:r>
            <a:r>
              <a:rPr lang="en-US" sz="1400">
                <a:solidFill>
                  <a:srgbClr val="555555"/>
                </a:solidFill>
                <a:latin typeface="Consolas" panose="020B0609020204030204" pitchFamily="49" charset="0"/>
              </a:rPr>
              <a:t>!= </a:t>
            </a:r>
            <a:r>
              <a:rPr lang="en-US" sz="1400">
                <a:solidFill>
                  <a:srgbClr val="FF6600"/>
                </a:solidFill>
                <a:latin typeface="Consolas" panose="020B0609020204030204" pitchFamily="49" charset="0"/>
              </a:rPr>
              <a:t>0</a:t>
            </a:r>
            <a:r>
              <a:rPr lang="en-US" sz="1400">
                <a:solidFill>
                  <a:srgbClr val="000000"/>
                </a:solidFill>
                <a:latin typeface="Consolas" panose="020B0609020204030204" pitchFamily="49" charset="0"/>
              </a:rPr>
              <a:t>) {</a:t>
            </a:r>
            <a:br>
              <a:rPr lang="en-US" sz="1400">
                <a:solidFill>
                  <a:srgbClr val="000000"/>
                </a:solidFill>
                <a:latin typeface="Consolas" panose="020B0609020204030204" pitchFamily="49" charset="0"/>
              </a:rPr>
            </a:br>
            <a:r>
              <a:rPr lang="en-US" sz="1400" smtClean="0">
                <a:solidFill>
                  <a:srgbClr val="000000"/>
                </a:solidFill>
                <a:latin typeface="Consolas" panose="020B0609020204030204" pitchFamily="49" charset="0"/>
              </a:rPr>
              <a:t>   </a:t>
            </a:r>
            <a:r>
              <a:rPr lang="en-US" sz="1400" b="1" smtClean="0">
                <a:solidFill>
                  <a:srgbClr val="006699"/>
                </a:solidFill>
                <a:latin typeface="Consolas" panose="020B0609020204030204" pitchFamily="49" charset="0"/>
              </a:rPr>
              <a:t>if </a:t>
            </a:r>
            <a:r>
              <a:rPr lang="en-US" sz="1400">
                <a:solidFill>
                  <a:srgbClr val="000000"/>
                </a:solidFill>
                <a:latin typeface="Consolas" panose="020B0609020204030204" pitchFamily="49" charset="0"/>
              </a:rPr>
              <a:t>(</a:t>
            </a:r>
            <a:r>
              <a:rPr lang="en-US" sz="1400">
                <a:solidFill>
                  <a:srgbClr val="000088"/>
                </a:solidFill>
                <a:latin typeface="Consolas" panose="020B0609020204030204" pitchFamily="49" charset="0"/>
              </a:rPr>
              <a:t>ret </a:t>
            </a:r>
            <a:r>
              <a:rPr lang="en-US" sz="1400">
                <a:solidFill>
                  <a:srgbClr val="555555"/>
                </a:solidFill>
                <a:latin typeface="Consolas" panose="020B0609020204030204" pitchFamily="49" charset="0"/>
              </a:rPr>
              <a:t>== </a:t>
            </a:r>
            <a:r>
              <a:rPr lang="en-US" sz="1400">
                <a:solidFill>
                  <a:srgbClr val="AA0000"/>
                </a:solidFill>
                <a:latin typeface="Consolas" panose="020B0609020204030204" pitchFamily="49" charset="0"/>
              </a:rPr>
              <a:t>-</a:t>
            </a:r>
            <a:r>
              <a:rPr lang="en-US" sz="1400">
                <a:solidFill>
                  <a:srgbClr val="FF6600"/>
                </a:solidFill>
                <a:latin typeface="Consolas" panose="020B0609020204030204" pitchFamily="49" charset="0"/>
              </a:rPr>
              <a:t>1</a:t>
            </a:r>
            <a:r>
              <a:rPr lang="en-US" sz="1400">
                <a:solidFill>
                  <a:srgbClr val="000000"/>
                </a:solidFill>
                <a:latin typeface="Consolas" panose="020B0609020204030204" pitchFamily="49" charset="0"/>
              </a:rPr>
              <a:t>) {</a:t>
            </a:r>
            <a:br>
              <a:rPr lang="en-US" sz="1400">
                <a:solidFill>
                  <a:srgbClr val="000000"/>
                </a:solidFill>
                <a:latin typeface="Consolas" panose="020B0609020204030204" pitchFamily="49" charset="0"/>
              </a:rPr>
            </a:br>
            <a:r>
              <a:rPr lang="en-US" sz="1400" smtClean="0">
                <a:solidFill>
                  <a:srgbClr val="000000"/>
                </a:solidFill>
                <a:latin typeface="Consolas" panose="020B0609020204030204" pitchFamily="49" charset="0"/>
              </a:rPr>
              <a:t>     </a:t>
            </a:r>
            <a:r>
              <a:rPr lang="en-US" sz="1400" b="1" smtClean="0">
                <a:solidFill>
                  <a:srgbClr val="006699"/>
                </a:solidFill>
                <a:latin typeface="Consolas" panose="020B0609020204030204" pitchFamily="49" charset="0"/>
              </a:rPr>
              <a:t>if </a:t>
            </a:r>
            <a:r>
              <a:rPr lang="en-US" sz="1400">
                <a:solidFill>
                  <a:srgbClr val="000000"/>
                </a:solidFill>
                <a:latin typeface="Consolas" panose="020B0609020204030204" pitchFamily="49" charset="0"/>
              </a:rPr>
              <a:t>(</a:t>
            </a:r>
            <a:r>
              <a:rPr lang="en-US" sz="1400">
                <a:solidFill>
                  <a:srgbClr val="000088"/>
                </a:solidFill>
                <a:latin typeface="Consolas" panose="020B0609020204030204" pitchFamily="49" charset="0"/>
              </a:rPr>
              <a:t>errno </a:t>
            </a:r>
            <a:r>
              <a:rPr lang="en-US" sz="1400">
                <a:solidFill>
                  <a:srgbClr val="555555"/>
                </a:solidFill>
                <a:latin typeface="Consolas" panose="020B0609020204030204" pitchFamily="49" charset="0"/>
              </a:rPr>
              <a:t>== </a:t>
            </a:r>
            <a:r>
              <a:rPr lang="en-US" sz="1400">
                <a:solidFill>
                  <a:srgbClr val="000088"/>
                </a:solidFill>
                <a:latin typeface="Consolas" panose="020B0609020204030204" pitchFamily="49" charset="0"/>
              </a:rPr>
              <a:t>EINTR</a:t>
            </a:r>
            <a:r>
              <a:rPr lang="en-US" sz="1400">
                <a:solidFill>
                  <a:srgbClr val="000000"/>
                </a:solidFill>
                <a:latin typeface="Consolas" panose="020B0609020204030204" pitchFamily="49" charset="0"/>
              </a:rPr>
              <a:t>)</a:t>
            </a:r>
            <a:br>
              <a:rPr lang="en-US" sz="1400">
                <a:solidFill>
                  <a:srgbClr val="000000"/>
                </a:solidFill>
                <a:latin typeface="Consolas" panose="020B0609020204030204" pitchFamily="49" charset="0"/>
              </a:rPr>
            </a:br>
            <a:r>
              <a:rPr lang="en-US" sz="1400" smtClean="0">
                <a:solidFill>
                  <a:srgbClr val="000000"/>
                </a:solidFill>
                <a:latin typeface="Consolas" panose="020B0609020204030204" pitchFamily="49" charset="0"/>
              </a:rPr>
              <a:t>        </a:t>
            </a:r>
            <a:r>
              <a:rPr lang="en-US" sz="1400" b="1" smtClean="0">
                <a:solidFill>
                  <a:srgbClr val="006699"/>
                </a:solidFill>
                <a:latin typeface="Consolas" panose="020B0609020204030204" pitchFamily="49" charset="0"/>
              </a:rPr>
              <a:t>continue</a:t>
            </a:r>
            <a:r>
              <a:rPr lang="en-US" sz="1400">
                <a:solidFill>
                  <a:srgbClr val="000000"/>
                </a:solidFill>
                <a:latin typeface="Consolas" panose="020B0609020204030204" pitchFamily="49" charset="0"/>
              </a:rPr>
              <a:t>;</a:t>
            </a:r>
            <a:br>
              <a:rPr lang="en-US" sz="1400">
                <a:solidFill>
                  <a:srgbClr val="000000"/>
                </a:solidFill>
                <a:latin typeface="Consolas" panose="020B0609020204030204" pitchFamily="49" charset="0"/>
              </a:rPr>
            </a:br>
            <a:r>
              <a:rPr lang="en-US" sz="1400" smtClean="0">
                <a:solidFill>
                  <a:srgbClr val="000000"/>
                </a:solidFill>
                <a:latin typeface="Consolas" panose="020B0609020204030204" pitchFamily="49" charset="0"/>
              </a:rPr>
              <a:t>    </a:t>
            </a:r>
            <a:r>
              <a:rPr lang="en-US" sz="1400" smtClean="0">
                <a:solidFill>
                  <a:srgbClr val="000088"/>
                </a:solidFill>
                <a:latin typeface="Consolas" panose="020B0609020204030204" pitchFamily="49" charset="0"/>
              </a:rPr>
              <a:t>perror </a:t>
            </a:r>
            <a:r>
              <a:rPr lang="en-US" sz="1400">
                <a:solidFill>
                  <a:srgbClr val="000000"/>
                </a:solidFill>
                <a:latin typeface="Consolas" panose="020B0609020204030204" pitchFamily="49" charset="0"/>
              </a:rPr>
              <a:t>(</a:t>
            </a:r>
            <a:r>
              <a:rPr lang="en-US" sz="1400">
                <a:solidFill>
                  <a:srgbClr val="CC3300"/>
                </a:solidFill>
                <a:latin typeface="Consolas" panose="020B0609020204030204" pitchFamily="49" charset="0"/>
              </a:rPr>
              <a:t>"write"</a:t>
            </a:r>
            <a:r>
              <a:rPr lang="en-US" sz="1400">
                <a:solidFill>
                  <a:srgbClr val="000000"/>
                </a:solidFill>
                <a:latin typeface="Consolas" panose="020B0609020204030204" pitchFamily="49" charset="0"/>
              </a:rPr>
              <a:t>);</a:t>
            </a:r>
            <a:br>
              <a:rPr lang="en-US" sz="1400">
                <a:solidFill>
                  <a:srgbClr val="000000"/>
                </a:solidFill>
                <a:latin typeface="Consolas" panose="020B0609020204030204" pitchFamily="49" charset="0"/>
              </a:rPr>
            </a:br>
            <a:r>
              <a:rPr lang="en-US" sz="1400" smtClean="0">
                <a:solidFill>
                  <a:srgbClr val="000000"/>
                </a:solidFill>
                <a:latin typeface="Consolas" panose="020B0609020204030204" pitchFamily="49" charset="0"/>
              </a:rPr>
              <a:t>    </a:t>
            </a:r>
            <a:r>
              <a:rPr lang="en-US" sz="1400" b="1" smtClean="0">
                <a:solidFill>
                  <a:srgbClr val="006699"/>
                </a:solidFill>
                <a:latin typeface="Consolas" panose="020B0609020204030204" pitchFamily="49" charset="0"/>
              </a:rPr>
              <a:t>break</a:t>
            </a:r>
            <a:r>
              <a:rPr lang="en-US" sz="1400" smtClean="0">
                <a:solidFill>
                  <a:srgbClr val="000000"/>
                </a:solidFill>
                <a:latin typeface="Consolas" panose="020B0609020204030204" pitchFamily="49" charset="0"/>
              </a:rPr>
              <a:t>;</a:t>
            </a:r>
            <a:endParaRPr lang="en-US" sz="1400" smtClean="0">
              <a:latin typeface="Consolas" panose="020B0609020204030204" pitchFamily="49" charset="0"/>
            </a:endParaRPr>
          </a:p>
          <a:p>
            <a:pPr lvl="1"/>
            <a:r>
              <a:rPr lang="en-US" sz="1400" smtClean="0">
                <a:solidFill>
                  <a:srgbClr val="000000"/>
                </a:solidFill>
                <a:latin typeface="Consolas" panose="020B0609020204030204" pitchFamily="49" charset="0"/>
              </a:rPr>
              <a:t>   }</a:t>
            </a:r>
            <a:r>
              <a:rPr lang="en-US" sz="1400">
                <a:solidFill>
                  <a:srgbClr val="000000"/>
                </a:solidFill>
                <a:latin typeface="Consolas" panose="020B0609020204030204" pitchFamily="49" charset="0"/>
              </a:rPr>
              <a:t/>
            </a:r>
            <a:br>
              <a:rPr lang="en-US" sz="1400">
                <a:solidFill>
                  <a:srgbClr val="000000"/>
                </a:solidFill>
                <a:latin typeface="Consolas" panose="020B0609020204030204" pitchFamily="49" charset="0"/>
              </a:rPr>
            </a:br>
            <a:r>
              <a:rPr lang="en-US" sz="1400" smtClean="0">
                <a:solidFill>
                  <a:srgbClr val="000000"/>
                </a:solidFill>
                <a:latin typeface="Consolas" panose="020B0609020204030204" pitchFamily="49" charset="0"/>
              </a:rPr>
              <a:t>   </a:t>
            </a:r>
            <a:r>
              <a:rPr lang="en-US" sz="1400" smtClean="0">
                <a:solidFill>
                  <a:srgbClr val="000088"/>
                </a:solidFill>
                <a:latin typeface="Consolas" panose="020B0609020204030204" pitchFamily="49" charset="0"/>
              </a:rPr>
              <a:t>len </a:t>
            </a:r>
            <a:r>
              <a:rPr lang="en-US" sz="1400">
                <a:solidFill>
                  <a:srgbClr val="555555"/>
                </a:solidFill>
                <a:latin typeface="Consolas" panose="020B0609020204030204" pitchFamily="49" charset="0"/>
              </a:rPr>
              <a:t>-= </a:t>
            </a:r>
            <a:r>
              <a:rPr lang="en-US" sz="1400">
                <a:solidFill>
                  <a:srgbClr val="000088"/>
                </a:solidFill>
                <a:latin typeface="Consolas" panose="020B0609020204030204" pitchFamily="49" charset="0"/>
              </a:rPr>
              <a:t>ret</a:t>
            </a:r>
            <a:r>
              <a:rPr lang="en-US" sz="1400">
                <a:solidFill>
                  <a:srgbClr val="000000"/>
                </a:solidFill>
                <a:latin typeface="Consolas" panose="020B0609020204030204" pitchFamily="49" charset="0"/>
              </a:rPr>
              <a:t>;</a:t>
            </a:r>
            <a:br>
              <a:rPr lang="en-US" sz="1400">
                <a:solidFill>
                  <a:srgbClr val="000000"/>
                </a:solidFill>
                <a:latin typeface="Consolas" panose="020B0609020204030204" pitchFamily="49" charset="0"/>
              </a:rPr>
            </a:br>
            <a:r>
              <a:rPr lang="en-US" sz="1400" smtClean="0">
                <a:solidFill>
                  <a:srgbClr val="000000"/>
                </a:solidFill>
                <a:latin typeface="Consolas" panose="020B0609020204030204" pitchFamily="49" charset="0"/>
              </a:rPr>
              <a:t>   </a:t>
            </a:r>
            <a:r>
              <a:rPr lang="en-US" sz="1400" smtClean="0">
                <a:solidFill>
                  <a:srgbClr val="000088"/>
                </a:solidFill>
                <a:latin typeface="Consolas" panose="020B0609020204030204" pitchFamily="49" charset="0"/>
              </a:rPr>
              <a:t>buf </a:t>
            </a:r>
            <a:r>
              <a:rPr lang="en-US" sz="1400">
                <a:solidFill>
                  <a:srgbClr val="555555"/>
                </a:solidFill>
                <a:latin typeface="Consolas" panose="020B0609020204030204" pitchFamily="49" charset="0"/>
              </a:rPr>
              <a:t>+= </a:t>
            </a:r>
            <a:r>
              <a:rPr lang="en-US" sz="1400">
                <a:solidFill>
                  <a:srgbClr val="000088"/>
                </a:solidFill>
                <a:latin typeface="Consolas" panose="020B0609020204030204" pitchFamily="49" charset="0"/>
              </a:rPr>
              <a:t>ret</a:t>
            </a:r>
            <a:r>
              <a:rPr lang="en-US" sz="1400">
                <a:solidFill>
                  <a:srgbClr val="000000"/>
                </a:solidFill>
                <a:latin typeface="Consolas" panose="020B0609020204030204" pitchFamily="49" charset="0"/>
              </a:rPr>
              <a:t>;</a:t>
            </a:r>
            <a:br>
              <a:rPr lang="en-US" sz="1400">
                <a:solidFill>
                  <a:srgbClr val="000000"/>
                </a:solidFill>
                <a:latin typeface="Consolas" panose="020B0609020204030204" pitchFamily="49" charset="0"/>
              </a:rPr>
            </a:br>
            <a:r>
              <a:rPr lang="en-US" sz="1400">
                <a:solidFill>
                  <a:srgbClr val="000000"/>
                </a:solidFill>
                <a:latin typeface="Consolas" panose="020B0609020204030204" pitchFamily="49" charset="0"/>
              </a:rPr>
              <a:t>}</a:t>
            </a:r>
            <a:r>
              <a:rPr lang="en-US" sz="1400">
                <a:latin typeface="Consolas" panose="020B0609020204030204" pitchFamily="49" charset="0"/>
              </a:rPr>
              <a:t> </a:t>
            </a:r>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76038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t>Append Mode </a:t>
            </a:r>
            <a:r>
              <a:rPr lang="en-US" smtClean="0"/>
              <a:t>(p. 38)</a:t>
            </a:r>
            <a:endParaRPr lang="en-US"/>
          </a:p>
        </p:txBody>
      </p:sp>
      <p:sp>
        <p:nvSpPr>
          <p:cNvPr id="3" name="내용 개체 틀 2"/>
          <p:cNvSpPr>
            <a:spLocks noGrp="1"/>
          </p:cNvSpPr>
          <p:nvPr>
            <p:ph idx="1"/>
          </p:nvPr>
        </p:nvSpPr>
        <p:spPr/>
        <p:txBody>
          <a:bodyPr/>
          <a:lstStyle/>
          <a:p>
            <a:r>
              <a:rPr lang="en-US"/>
              <a:t>When fd is opened in append mode (via O_APPEND), </a:t>
            </a:r>
            <a:endParaRPr lang="en-US" smtClean="0"/>
          </a:p>
          <a:p>
            <a:r>
              <a:rPr lang="en-US" smtClean="0"/>
              <a:t>Writings occur </a:t>
            </a:r>
            <a:r>
              <a:rPr lang="en-US"/>
              <a:t>at the current end of the file.</a:t>
            </a:r>
          </a:p>
        </p:txBody>
      </p:sp>
      <p:sp>
        <p:nvSpPr>
          <p:cNvPr id="4" name="날짜 개체 틀 3"/>
          <p:cNvSpPr>
            <a:spLocks noGrp="1"/>
          </p:cNvSpPr>
          <p:nvPr>
            <p:ph type="dt" sz="half" idx="10"/>
          </p:nvPr>
        </p:nvSpPr>
        <p:spPr/>
        <p:txBody>
          <a:bodyPr/>
          <a:lstStyle/>
          <a:p>
            <a:fld id="{B3C4C513-000A-482E-967A-F6CDA0AF5BDB}"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73</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700398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t>Behavior of </a:t>
            </a:r>
            <a:r>
              <a:rPr lang="en-US" smtClean="0">
                <a:latin typeface="Consolas" panose="020B0609020204030204" pitchFamily="49" charset="0"/>
              </a:rPr>
              <a:t>write()</a:t>
            </a:r>
            <a:r>
              <a:rPr lang="en-US" smtClean="0"/>
              <a:t> (p. 39)</a:t>
            </a:r>
            <a:endParaRPr lang="en-US"/>
          </a:p>
        </p:txBody>
      </p:sp>
      <p:sp>
        <p:nvSpPr>
          <p:cNvPr id="3" name="내용 개체 틀 2"/>
          <p:cNvSpPr>
            <a:spLocks noGrp="1"/>
          </p:cNvSpPr>
          <p:nvPr>
            <p:ph idx="1"/>
          </p:nvPr>
        </p:nvSpPr>
        <p:spPr>
          <a:xfrm>
            <a:off x="681039" y="1217563"/>
            <a:ext cx="8633138" cy="2958510"/>
          </a:xfrm>
        </p:spPr>
        <p:txBody>
          <a:bodyPr>
            <a:normAutofit fontScale="77500" lnSpcReduction="20000"/>
          </a:bodyPr>
          <a:lstStyle/>
          <a:p>
            <a:pPr>
              <a:lnSpc>
                <a:spcPct val="110000"/>
              </a:lnSpc>
            </a:pPr>
            <a:r>
              <a:rPr lang="en-US"/>
              <a:t>When a call to </a:t>
            </a:r>
            <a:r>
              <a:rPr lang="en-US">
                <a:latin typeface="Consolas" panose="020B0609020204030204" pitchFamily="49" charset="0"/>
              </a:rPr>
              <a:t>write</a:t>
            </a:r>
            <a:r>
              <a:rPr lang="en-US" smtClean="0">
                <a:latin typeface="Consolas" panose="020B0609020204030204" pitchFamily="49" charset="0"/>
              </a:rPr>
              <a:t>()</a:t>
            </a:r>
            <a:r>
              <a:rPr lang="en-US" smtClean="0"/>
              <a:t>,</a:t>
            </a:r>
          </a:p>
          <a:p>
            <a:pPr lvl="1">
              <a:lnSpc>
                <a:spcPct val="110000"/>
              </a:lnSpc>
            </a:pPr>
            <a:r>
              <a:rPr lang="en-US" smtClean="0"/>
              <a:t>the </a:t>
            </a:r>
            <a:r>
              <a:rPr lang="en-US"/>
              <a:t>kernel has copied the data from the supplied </a:t>
            </a:r>
            <a:r>
              <a:rPr lang="en-US" smtClean="0"/>
              <a:t>buffer into </a:t>
            </a:r>
            <a:r>
              <a:rPr lang="en-US"/>
              <a:t>a kernel </a:t>
            </a:r>
            <a:r>
              <a:rPr lang="en-US" smtClean="0"/>
              <a:t>buffer</a:t>
            </a:r>
          </a:p>
          <a:p>
            <a:pPr lvl="1">
              <a:lnSpc>
                <a:spcPct val="110000"/>
              </a:lnSpc>
            </a:pPr>
            <a:r>
              <a:rPr lang="en-US" smtClean="0"/>
              <a:t>there </a:t>
            </a:r>
            <a:r>
              <a:rPr lang="en-US"/>
              <a:t>is no guarantee that the data has been written out to </a:t>
            </a:r>
            <a:r>
              <a:rPr lang="en-US" smtClean="0"/>
              <a:t>its destination.</a:t>
            </a:r>
          </a:p>
          <a:p>
            <a:pPr>
              <a:lnSpc>
                <a:spcPct val="110000"/>
              </a:lnSpc>
            </a:pPr>
            <a:r>
              <a:rPr lang="en-US"/>
              <a:t>Later, in the </a:t>
            </a:r>
            <a:r>
              <a:rPr lang="en-US" smtClean="0"/>
              <a:t>background,</a:t>
            </a:r>
          </a:p>
          <a:p>
            <a:pPr lvl="1">
              <a:lnSpc>
                <a:spcPct val="110000"/>
              </a:lnSpc>
            </a:pPr>
            <a:r>
              <a:rPr lang="en-US" smtClean="0"/>
              <a:t>the </a:t>
            </a:r>
            <a:r>
              <a:rPr lang="en-US"/>
              <a:t>kernel gathers up all of the </a:t>
            </a:r>
            <a:r>
              <a:rPr lang="en-US" i="1"/>
              <a:t>dirty </a:t>
            </a:r>
            <a:r>
              <a:rPr lang="en-US" i="1" smtClean="0"/>
              <a:t>buffers</a:t>
            </a:r>
          </a:p>
          <a:p>
            <a:pPr lvl="1">
              <a:lnSpc>
                <a:spcPct val="110000"/>
              </a:lnSpc>
            </a:pPr>
            <a:r>
              <a:rPr lang="en-US" smtClean="0"/>
              <a:t>writes </a:t>
            </a:r>
            <a:r>
              <a:rPr lang="en-US"/>
              <a:t>them out to </a:t>
            </a:r>
            <a:r>
              <a:rPr lang="en-US" smtClean="0"/>
              <a:t>disk.</a:t>
            </a:r>
          </a:p>
          <a:p>
            <a:pPr>
              <a:lnSpc>
                <a:spcPct val="110000"/>
              </a:lnSpc>
            </a:pPr>
            <a:endParaRPr lang="en-US" smtClean="0"/>
          </a:p>
          <a:p>
            <a:pPr>
              <a:lnSpc>
                <a:spcPct val="110000"/>
              </a:lnSpc>
            </a:pPr>
            <a:endParaRPr lang="en-US"/>
          </a:p>
        </p:txBody>
      </p:sp>
      <p:sp>
        <p:nvSpPr>
          <p:cNvPr id="4" name="날짜 개체 틀 3"/>
          <p:cNvSpPr>
            <a:spLocks noGrp="1"/>
          </p:cNvSpPr>
          <p:nvPr>
            <p:ph type="dt" sz="half" idx="10"/>
          </p:nvPr>
        </p:nvSpPr>
        <p:spPr/>
        <p:txBody>
          <a:bodyPr/>
          <a:lstStyle/>
          <a:p>
            <a:fld id="{10772885-F8F8-4364-AF94-C8ED85A5D52D}"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74</a:t>
            </a:fld>
            <a:endParaRPr lang="en-US"/>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243" y="3796526"/>
            <a:ext cx="3780862" cy="2832443"/>
          </a:xfrm>
          <a:prstGeom prst="rect">
            <a:avLst/>
          </a:prstGeom>
          <a:noFill/>
        </p:spPr>
      </p:pic>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070418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t>Synchronized I/O (p. 40)</a:t>
            </a:r>
            <a:endParaRPr lang="en-US"/>
          </a:p>
        </p:txBody>
      </p:sp>
      <p:sp>
        <p:nvSpPr>
          <p:cNvPr id="3" name="내용 개체 틀 2"/>
          <p:cNvSpPr>
            <a:spLocks noGrp="1"/>
          </p:cNvSpPr>
          <p:nvPr>
            <p:ph idx="1"/>
          </p:nvPr>
        </p:nvSpPr>
        <p:spPr/>
        <p:txBody>
          <a:bodyPr>
            <a:normAutofit fontScale="62500" lnSpcReduction="20000"/>
          </a:bodyPr>
          <a:lstStyle/>
          <a:p>
            <a:pPr>
              <a:lnSpc>
                <a:spcPct val="120000"/>
              </a:lnSpc>
            </a:pPr>
            <a:r>
              <a:rPr lang="en-US"/>
              <a:t>Buffering writes provides a </a:t>
            </a:r>
            <a:r>
              <a:rPr lang="en-US" i="1"/>
              <a:t>significant </a:t>
            </a:r>
            <a:r>
              <a:rPr lang="en-US" smtClean="0"/>
              <a:t>performance improvement.</a:t>
            </a:r>
          </a:p>
          <a:p>
            <a:pPr>
              <a:lnSpc>
                <a:spcPct val="120000"/>
              </a:lnSpc>
            </a:pPr>
            <a:r>
              <a:rPr lang="en-US" smtClean="0"/>
              <a:t>A </a:t>
            </a:r>
            <a:r>
              <a:rPr lang="en-US">
                <a:latin typeface="Consolas" panose="020B0609020204030204" pitchFamily="49" charset="0"/>
              </a:rPr>
              <a:t>fsync()</a:t>
            </a:r>
            <a:r>
              <a:rPr lang="en-US"/>
              <a:t> </a:t>
            </a:r>
            <a:r>
              <a:rPr lang="en-US" smtClean="0"/>
              <a:t>ensures that data has reached the disk.</a:t>
            </a:r>
          </a:p>
          <a:p>
            <a:pPr lvl="1">
              <a:lnSpc>
                <a:spcPct val="120000"/>
              </a:lnSpc>
            </a:pPr>
            <a:r>
              <a:rPr lang="en-US" smtClean="0">
                <a:solidFill>
                  <a:srgbClr val="009A9A"/>
                </a:solidFill>
                <a:latin typeface="Consolas" panose="020B0609020204030204" pitchFamily="49" charset="0"/>
              </a:rPr>
              <a:t>#</a:t>
            </a:r>
            <a:r>
              <a:rPr lang="en-US">
                <a:solidFill>
                  <a:srgbClr val="009A9A"/>
                </a:solidFill>
                <a:latin typeface="Consolas" panose="020B0609020204030204" pitchFamily="49" charset="0"/>
              </a:rPr>
              <a:t>include &lt;unistd.h&gt;</a:t>
            </a:r>
          </a:p>
          <a:p>
            <a:pPr lvl="1">
              <a:lnSpc>
                <a:spcPct val="120000"/>
              </a:lnSpc>
            </a:pPr>
            <a:r>
              <a:rPr lang="en-US" b="1">
                <a:solidFill>
                  <a:srgbClr val="007789"/>
                </a:solidFill>
                <a:latin typeface="Consolas" panose="020B0609020204030204" pitchFamily="49" charset="0"/>
              </a:rPr>
              <a:t>int </a:t>
            </a:r>
            <a:r>
              <a:rPr lang="en-US">
                <a:solidFill>
                  <a:srgbClr val="000089"/>
                </a:solidFill>
                <a:latin typeface="Consolas" panose="020B0609020204030204" pitchFamily="49" charset="0"/>
              </a:rPr>
              <a:t>fsync </a:t>
            </a:r>
            <a:r>
              <a:rPr lang="en-US">
                <a:solidFill>
                  <a:srgbClr val="000000"/>
                </a:solidFill>
                <a:latin typeface="Consolas" panose="020B0609020204030204" pitchFamily="49" charset="0"/>
              </a:rPr>
              <a:t>(</a:t>
            </a:r>
            <a:r>
              <a:rPr lang="en-US" b="1">
                <a:solidFill>
                  <a:srgbClr val="007789"/>
                </a:solidFill>
                <a:latin typeface="Consolas" panose="020B0609020204030204" pitchFamily="49" charset="0"/>
              </a:rPr>
              <a:t>int </a:t>
            </a:r>
            <a:r>
              <a:rPr lang="en-US">
                <a:solidFill>
                  <a:srgbClr val="000089"/>
                </a:solidFill>
                <a:latin typeface="Consolas" panose="020B0609020204030204" pitchFamily="49" charset="0"/>
              </a:rPr>
              <a:t>fd</a:t>
            </a:r>
            <a:r>
              <a:rPr lang="en-US">
                <a:solidFill>
                  <a:srgbClr val="000000"/>
                </a:solidFill>
                <a:latin typeface="Consolas" panose="020B0609020204030204" pitchFamily="49" charset="0"/>
              </a:rPr>
              <a:t>);</a:t>
            </a:r>
            <a:endParaRPr lang="en-US" smtClean="0">
              <a:latin typeface="Consolas" panose="020B0609020204030204" pitchFamily="49" charset="0"/>
            </a:endParaRPr>
          </a:p>
          <a:p>
            <a:pPr>
              <a:lnSpc>
                <a:spcPct val="120000"/>
              </a:lnSpc>
            </a:pPr>
            <a:r>
              <a:rPr lang="en-US"/>
              <a:t>In the presence of hard disks with write caches, </a:t>
            </a:r>
            <a:endParaRPr lang="en-US" smtClean="0"/>
          </a:p>
          <a:p>
            <a:pPr lvl="1">
              <a:lnSpc>
                <a:spcPct val="120000"/>
              </a:lnSpc>
            </a:pPr>
            <a:r>
              <a:rPr lang="en-US" smtClean="0"/>
              <a:t>it </a:t>
            </a:r>
            <a:r>
              <a:rPr lang="en-US"/>
              <a:t>is not possible for </a:t>
            </a:r>
            <a:r>
              <a:rPr lang="en-US">
                <a:latin typeface="Consolas" panose="020B0609020204030204" pitchFamily="49" charset="0"/>
              </a:rPr>
              <a:t>fsync()</a:t>
            </a:r>
            <a:r>
              <a:rPr lang="en-US"/>
              <a:t> to </a:t>
            </a:r>
            <a:r>
              <a:rPr lang="en-US" smtClean="0"/>
              <a:t>know whether </a:t>
            </a:r>
            <a:r>
              <a:rPr lang="en-US"/>
              <a:t>the data is physically on the </a:t>
            </a:r>
            <a:r>
              <a:rPr lang="en-US" smtClean="0"/>
              <a:t>disk.</a:t>
            </a:r>
          </a:p>
          <a:p>
            <a:pPr lvl="1">
              <a:lnSpc>
                <a:spcPct val="120000"/>
              </a:lnSpc>
            </a:pPr>
            <a:r>
              <a:rPr lang="en-US" smtClean="0"/>
              <a:t>The </a:t>
            </a:r>
            <a:r>
              <a:rPr lang="en-US"/>
              <a:t>hard drive can report that the data </a:t>
            </a:r>
            <a:r>
              <a:rPr lang="en-US" smtClean="0"/>
              <a:t>was written</a:t>
            </a:r>
            <a:r>
              <a:rPr lang="en-US"/>
              <a:t>, but the data </a:t>
            </a:r>
            <a:r>
              <a:rPr lang="en-US" smtClean="0"/>
              <a:t>may reside </a:t>
            </a:r>
            <a:r>
              <a:rPr lang="en-US"/>
              <a:t>in the </a:t>
            </a:r>
            <a:r>
              <a:rPr lang="en-US" smtClean="0"/>
              <a:t>drive’s cache.</a:t>
            </a:r>
          </a:p>
          <a:p>
            <a:pPr>
              <a:lnSpc>
                <a:spcPct val="120000"/>
              </a:lnSpc>
            </a:pPr>
            <a:r>
              <a:rPr lang="en-US" smtClean="0"/>
              <a:t>A </a:t>
            </a:r>
            <a:r>
              <a:rPr lang="en-US"/>
              <a:t>call to </a:t>
            </a:r>
            <a:r>
              <a:rPr lang="en-US" smtClean="0"/>
              <a:t>fdatasync</a:t>
            </a:r>
            <a:r>
              <a:rPr lang="en-US"/>
              <a:t>() </a:t>
            </a:r>
            <a:r>
              <a:rPr lang="en-US" smtClean="0"/>
              <a:t> does </a:t>
            </a:r>
            <a:r>
              <a:rPr lang="en-US"/>
              <a:t>the same thing as fsync</a:t>
            </a:r>
            <a:r>
              <a:rPr lang="en-US" smtClean="0"/>
              <a:t>().</a:t>
            </a:r>
          </a:p>
          <a:p>
            <a:pPr lvl="1">
              <a:lnSpc>
                <a:spcPct val="120000"/>
              </a:lnSpc>
            </a:pPr>
            <a:r>
              <a:rPr lang="en-US" smtClean="0"/>
              <a:t>The </a:t>
            </a:r>
            <a:r>
              <a:rPr lang="en-US"/>
              <a:t>call </a:t>
            </a:r>
            <a:r>
              <a:rPr lang="en-US" smtClean="0"/>
              <a:t>does not </a:t>
            </a:r>
            <a:r>
              <a:rPr lang="en-US"/>
              <a:t>guarantee that nonessential metadata is synchronized to </a:t>
            </a:r>
            <a:r>
              <a:rPr lang="en-US" smtClean="0"/>
              <a:t>disk.</a:t>
            </a:r>
          </a:p>
          <a:p>
            <a:pPr lvl="1">
              <a:lnSpc>
                <a:spcPct val="120000"/>
              </a:lnSpc>
            </a:pPr>
            <a:r>
              <a:rPr lang="en-US" smtClean="0">
                <a:solidFill>
                  <a:srgbClr val="009A9A"/>
                </a:solidFill>
                <a:latin typeface="Consolas" panose="020B0609020204030204" pitchFamily="49" charset="0"/>
              </a:rPr>
              <a:t>#</a:t>
            </a:r>
            <a:r>
              <a:rPr lang="en-US">
                <a:solidFill>
                  <a:srgbClr val="009A9A"/>
                </a:solidFill>
                <a:latin typeface="Consolas" panose="020B0609020204030204" pitchFamily="49" charset="0"/>
              </a:rPr>
              <a:t>include &lt;unistd.h&gt;</a:t>
            </a:r>
          </a:p>
          <a:p>
            <a:pPr lvl="1">
              <a:lnSpc>
                <a:spcPct val="120000"/>
              </a:lnSpc>
            </a:pPr>
            <a:r>
              <a:rPr lang="en-US" b="1">
                <a:solidFill>
                  <a:srgbClr val="007789"/>
                </a:solidFill>
                <a:latin typeface="Consolas" panose="020B0609020204030204" pitchFamily="49" charset="0"/>
              </a:rPr>
              <a:t>int </a:t>
            </a:r>
            <a:r>
              <a:rPr lang="en-US">
                <a:solidFill>
                  <a:srgbClr val="000089"/>
                </a:solidFill>
                <a:latin typeface="Consolas" panose="020B0609020204030204" pitchFamily="49" charset="0"/>
              </a:rPr>
              <a:t>fdatasync </a:t>
            </a:r>
            <a:r>
              <a:rPr lang="en-US">
                <a:solidFill>
                  <a:srgbClr val="000000"/>
                </a:solidFill>
                <a:latin typeface="Consolas" panose="020B0609020204030204" pitchFamily="49" charset="0"/>
              </a:rPr>
              <a:t>(</a:t>
            </a:r>
            <a:r>
              <a:rPr lang="en-US" b="1">
                <a:solidFill>
                  <a:srgbClr val="007789"/>
                </a:solidFill>
                <a:latin typeface="Consolas" panose="020B0609020204030204" pitchFamily="49" charset="0"/>
              </a:rPr>
              <a:t>int </a:t>
            </a:r>
            <a:r>
              <a:rPr lang="en-US">
                <a:solidFill>
                  <a:srgbClr val="000089"/>
                </a:solidFill>
                <a:latin typeface="Consolas" panose="020B0609020204030204" pitchFamily="49" charset="0"/>
              </a:rPr>
              <a:t>fd</a:t>
            </a:r>
            <a:r>
              <a:rPr lang="en-US" smtClean="0">
                <a:solidFill>
                  <a:srgbClr val="000000"/>
                </a:solidFill>
                <a:latin typeface="Consolas" panose="020B0609020204030204" pitchFamily="49" charset="0"/>
              </a:rPr>
              <a:t>);</a:t>
            </a:r>
            <a:endParaRPr lang="en-US" smtClean="0">
              <a:latin typeface="Consolas" panose="020B0609020204030204" pitchFamily="49" charset="0"/>
            </a:endParaRPr>
          </a:p>
          <a:p>
            <a:pPr>
              <a:lnSpc>
                <a:spcPct val="120000"/>
              </a:lnSpc>
            </a:pPr>
            <a:endParaRPr lang="en-US"/>
          </a:p>
        </p:txBody>
      </p:sp>
      <p:sp>
        <p:nvSpPr>
          <p:cNvPr id="4" name="날짜 개체 틀 3"/>
          <p:cNvSpPr>
            <a:spLocks noGrp="1"/>
          </p:cNvSpPr>
          <p:nvPr>
            <p:ph type="dt" sz="half" idx="10"/>
          </p:nvPr>
        </p:nvSpPr>
        <p:spPr/>
        <p:txBody>
          <a:bodyPr/>
          <a:lstStyle/>
          <a:p>
            <a:fld id="{5CB43E8B-C448-4965-A23B-368233B8DF94}"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75</a:t>
            </a:fld>
            <a:endParaRPr lang="en-US"/>
          </a:p>
        </p:txBody>
      </p:sp>
      <p:pic>
        <p:nvPicPr>
          <p:cNvPr id="3074" name="Picture 2" descr="Image result for hdd buff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0612" y="4986779"/>
            <a:ext cx="4231001" cy="12798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209" y="1165576"/>
            <a:ext cx="1932864" cy="1625184"/>
          </a:xfrm>
          <a:prstGeom prst="rect">
            <a:avLst/>
          </a:prstGeom>
          <a:noFill/>
          <a:extLst>
            <a:ext uri="{909E8E84-426E-40DD-AFC4-6F175D3DCCD1}">
              <a14:hiddenFill xmlns:a14="http://schemas.microsoft.com/office/drawing/2010/main">
                <a:solidFill>
                  <a:srgbClr val="FFFFFF"/>
                </a:solidFill>
              </a14:hiddenFill>
            </a:ext>
          </a:extLst>
        </p:spPr>
      </p:pic>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5601376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latin typeface="Consolas" panose="020B0609020204030204" pitchFamily="49" charset="0"/>
              </a:rPr>
              <a:t>sync()</a:t>
            </a:r>
            <a:r>
              <a:rPr lang="en-US" smtClean="0"/>
              <a:t> (p. 43)</a:t>
            </a:r>
            <a:endParaRPr lang="en-US"/>
          </a:p>
        </p:txBody>
      </p:sp>
      <p:sp>
        <p:nvSpPr>
          <p:cNvPr id="3" name="내용 개체 틀 2"/>
          <p:cNvSpPr>
            <a:spLocks noGrp="1"/>
          </p:cNvSpPr>
          <p:nvPr>
            <p:ph idx="1"/>
          </p:nvPr>
        </p:nvSpPr>
        <p:spPr/>
        <p:txBody>
          <a:bodyPr/>
          <a:lstStyle/>
          <a:p>
            <a:r>
              <a:rPr lang="en-US" smtClean="0"/>
              <a:t>The sync</a:t>
            </a:r>
            <a:r>
              <a:rPr lang="en-US"/>
              <a:t>() system call is provided </a:t>
            </a:r>
            <a:r>
              <a:rPr lang="en-US" smtClean="0"/>
              <a:t>for synchronizing </a:t>
            </a:r>
            <a:r>
              <a:rPr lang="en-US" i="1"/>
              <a:t>all </a:t>
            </a:r>
            <a:r>
              <a:rPr lang="en-US"/>
              <a:t>buffers to disk</a:t>
            </a:r>
            <a:r>
              <a:rPr lang="en-US" smtClean="0"/>
              <a:t>:</a:t>
            </a:r>
          </a:p>
          <a:p>
            <a:pPr lvl="1"/>
            <a:r>
              <a:rPr lang="en-US">
                <a:solidFill>
                  <a:srgbClr val="009A9A"/>
                </a:solidFill>
                <a:latin typeface="Consolas" panose="020B0609020204030204" pitchFamily="49" charset="0"/>
              </a:rPr>
              <a:t>#include &lt;unistd.h&gt;</a:t>
            </a:r>
          </a:p>
          <a:p>
            <a:pPr lvl="1"/>
            <a:r>
              <a:rPr lang="en-US" b="1">
                <a:solidFill>
                  <a:srgbClr val="007789"/>
                </a:solidFill>
                <a:latin typeface="Consolas" panose="020B0609020204030204" pitchFamily="49" charset="0"/>
              </a:rPr>
              <a:t>void </a:t>
            </a:r>
            <a:r>
              <a:rPr lang="en-US">
                <a:solidFill>
                  <a:srgbClr val="000089"/>
                </a:solidFill>
                <a:latin typeface="Consolas" panose="020B0609020204030204" pitchFamily="49" charset="0"/>
              </a:rPr>
              <a:t>sync </a:t>
            </a:r>
            <a:r>
              <a:rPr lang="en-US">
                <a:solidFill>
                  <a:srgbClr val="000000"/>
                </a:solidFill>
                <a:latin typeface="Consolas" panose="020B0609020204030204" pitchFamily="49" charset="0"/>
              </a:rPr>
              <a:t>(</a:t>
            </a:r>
            <a:r>
              <a:rPr lang="en-US" b="1">
                <a:solidFill>
                  <a:srgbClr val="007789"/>
                </a:solidFill>
                <a:latin typeface="Consolas" panose="020B0609020204030204" pitchFamily="49" charset="0"/>
              </a:rPr>
              <a:t>void</a:t>
            </a:r>
            <a:r>
              <a:rPr lang="en-US">
                <a:solidFill>
                  <a:srgbClr val="000000"/>
                </a:solidFill>
                <a:latin typeface="Consolas" panose="020B0609020204030204" pitchFamily="49" charset="0"/>
              </a:rPr>
              <a:t>);</a:t>
            </a:r>
            <a:endParaRPr lang="en-US" smtClean="0">
              <a:latin typeface="Consolas" panose="020B0609020204030204" pitchFamily="49" charset="0"/>
            </a:endParaRPr>
          </a:p>
          <a:p>
            <a:r>
              <a:rPr lang="en-US"/>
              <a:t>The function has no parameters and no return </a:t>
            </a:r>
            <a:r>
              <a:rPr lang="en-US" smtClean="0"/>
              <a:t>value.</a:t>
            </a:r>
          </a:p>
          <a:p>
            <a:r>
              <a:rPr lang="en-US" smtClean="0"/>
              <a:t>It </a:t>
            </a:r>
            <a:r>
              <a:rPr lang="en-US"/>
              <a:t>always succeeds and, </a:t>
            </a:r>
            <a:r>
              <a:rPr lang="en-US" smtClean="0"/>
              <a:t>upon return</a:t>
            </a:r>
            <a:r>
              <a:rPr lang="en-US"/>
              <a:t>, all buffers—both data and metadata—are guaranteed to reside on disk</a:t>
            </a:r>
            <a:r>
              <a:rPr lang="en-US" smtClean="0"/>
              <a:t>.</a:t>
            </a:r>
          </a:p>
          <a:p>
            <a:endParaRPr lang="en-US"/>
          </a:p>
        </p:txBody>
      </p:sp>
      <p:sp>
        <p:nvSpPr>
          <p:cNvPr id="4" name="날짜 개체 틀 3"/>
          <p:cNvSpPr>
            <a:spLocks noGrp="1"/>
          </p:cNvSpPr>
          <p:nvPr>
            <p:ph type="dt" sz="half" idx="10"/>
          </p:nvPr>
        </p:nvSpPr>
        <p:spPr/>
        <p:txBody>
          <a:bodyPr/>
          <a:lstStyle/>
          <a:p>
            <a:fld id="{098696A5-22E0-47C8-B584-FE023DF92ADE}"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76</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824433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The </a:t>
            </a:r>
            <a:r>
              <a:rPr lang="en-US">
                <a:latin typeface="Consolas" panose="020B0609020204030204" pitchFamily="49" charset="0"/>
              </a:rPr>
              <a:t>O_SYNC</a:t>
            </a:r>
            <a:r>
              <a:rPr lang="en-US"/>
              <a:t> </a:t>
            </a:r>
            <a:r>
              <a:rPr lang="en-US" smtClean="0"/>
              <a:t>Flag (p. 43)</a:t>
            </a:r>
            <a:endParaRPr lang="en-US"/>
          </a:p>
        </p:txBody>
      </p:sp>
      <p:sp>
        <p:nvSpPr>
          <p:cNvPr id="3" name="내용 개체 틀 2"/>
          <p:cNvSpPr>
            <a:spLocks noGrp="1"/>
          </p:cNvSpPr>
          <p:nvPr>
            <p:ph idx="1"/>
          </p:nvPr>
        </p:nvSpPr>
        <p:spPr/>
        <p:txBody>
          <a:bodyPr>
            <a:normAutofit/>
          </a:bodyPr>
          <a:lstStyle/>
          <a:p>
            <a:pPr>
              <a:lnSpc>
                <a:spcPct val="100000"/>
              </a:lnSpc>
            </a:pPr>
            <a:r>
              <a:rPr lang="en-US">
                <a:solidFill>
                  <a:srgbClr val="000000"/>
                </a:solidFill>
              </a:rPr>
              <a:t>The </a:t>
            </a:r>
            <a:r>
              <a:rPr lang="en-US">
                <a:solidFill>
                  <a:srgbClr val="000000"/>
                </a:solidFill>
                <a:latin typeface="Consolas" panose="020B0609020204030204" pitchFamily="49" charset="0"/>
              </a:rPr>
              <a:t>O_SYNC</a:t>
            </a:r>
            <a:r>
              <a:rPr lang="en-US">
                <a:solidFill>
                  <a:srgbClr val="000000"/>
                </a:solidFill>
              </a:rPr>
              <a:t> flag may be passed to open(), indicating that all I/O on the file should </a:t>
            </a:r>
            <a:r>
              <a:rPr lang="en-US" smtClean="0">
                <a:solidFill>
                  <a:srgbClr val="000000"/>
                </a:solidFill>
              </a:rPr>
              <a:t>be synchronized</a:t>
            </a:r>
            <a:r>
              <a:rPr lang="en-US">
                <a:solidFill>
                  <a:srgbClr val="000000"/>
                </a:solidFill>
              </a:rPr>
              <a:t>:</a:t>
            </a:r>
          </a:p>
          <a:p>
            <a:pPr lvl="1">
              <a:lnSpc>
                <a:spcPct val="100000"/>
              </a:lnSpc>
            </a:pPr>
            <a:r>
              <a:rPr lang="en-US" sz="2000" b="1">
                <a:solidFill>
                  <a:srgbClr val="007789"/>
                </a:solidFill>
                <a:latin typeface="Consolas" panose="020B0609020204030204" pitchFamily="49" charset="0"/>
              </a:rPr>
              <a:t>int </a:t>
            </a:r>
            <a:r>
              <a:rPr lang="en-US" sz="2000" smtClean="0">
                <a:solidFill>
                  <a:srgbClr val="000089"/>
                </a:solidFill>
                <a:latin typeface="Consolas" panose="020B0609020204030204" pitchFamily="49" charset="0"/>
              </a:rPr>
              <a:t>fd</a:t>
            </a:r>
            <a:r>
              <a:rPr lang="en-US" sz="2000" smtClean="0">
                <a:solidFill>
                  <a:srgbClr val="000000"/>
                </a:solidFill>
                <a:latin typeface="Consolas" panose="020B0609020204030204" pitchFamily="49" charset="0"/>
              </a:rPr>
              <a:t> </a:t>
            </a:r>
            <a:r>
              <a:rPr lang="en-US" sz="2000" smtClean="0">
                <a:solidFill>
                  <a:srgbClr val="555555"/>
                </a:solidFill>
                <a:latin typeface="Consolas" panose="020B0609020204030204" pitchFamily="49" charset="0"/>
              </a:rPr>
              <a:t>= </a:t>
            </a:r>
            <a:r>
              <a:rPr lang="en-US" sz="2000">
                <a:solidFill>
                  <a:srgbClr val="000089"/>
                </a:solidFill>
                <a:latin typeface="Consolas" panose="020B0609020204030204" pitchFamily="49" charset="0"/>
              </a:rPr>
              <a:t>open </a:t>
            </a:r>
            <a:r>
              <a:rPr lang="en-US" sz="2000">
                <a:solidFill>
                  <a:srgbClr val="000000"/>
                </a:solidFill>
                <a:latin typeface="Consolas" panose="020B0609020204030204" pitchFamily="49" charset="0"/>
              </a:rPr>
              <a:t>(</a:t>
            </a:r>
            <a:r>
              <a:rPr lang="en-US" sz="2000">
                <a:solidFill>
                  <a:srgbClr val="000089"/>
                </a:solidFill>
                <a:latin typeface="Consolas" panose="020B0609020204030204" pitchFamily="49" charset="0"/>
              </a:rPr>
              <a:t>file</a:t>
            </a:r>
            <a:r>
              <a:rPr lang="en-US" sz="2000">
                <a:solidFill>
                  <a:srgbClr val="000000"/>
                </a:solidFill>
                <a:latin typeface="Consolas" panose="020B0609020204030204" pitchFamily="49" charset="0"/>
              </a:rPr>
              <a:t>, </a:t>
            </a:r>
            <a:r>
              <a:rPr lang="en-US" sz="2000">
                <a:solidFill>
                  <a:srgbClr val="000089"/>
                </a:solidFill>
                <a:latin typeface="Consolas" panose="020B0609020204030204" pitchFamily="49" charset="0"/>
              </a:rPr>
              <a:t>O_WRONLY </a:t>
            </a:r>
            <a:r>
              <a:rPr lang="en-US" sz="2000">
                <a:solidFill>
                  <a:srgbClr val="555555"/>
                </a:solidFill>
                <a:latin typeface="Consolas" panose="020B0609020204030204" pitchFamily="49" charset="0"/>
              </a:rPr>
              <a:t>| </a:t>
            </a:r>
            <a:r>
              <a:rPr lang="en-US" sz="2000">
                <a:solidFill>
                  <a:srgbClr val="000089"/>
                </a:solidFill>
                <a:latin typeface="Consolas" panose="020B0609020204030204" pitchFamily="49" charset="0"/>
              </a:rPr>
              <a:t>O_SYNC</a:t>
            </a:r>
            <a:r>
              <a:rPr lang="en-US" sz="2000" smtClean="0">
                <a:solidFill>
                  <a:srgbClr val="000000"/>
                </a:solidFill>
                <a:latin typeface="Consolas" panose="020B0609020204030204" pitchFamily="49" charset="0"/>
              </a:rPr>
              <a:t>);</a:t>
            </a:r>
            <a:endParaRPr lang="en-US" sz="2000">
              <a:solidFill>
                <a:srgbClr val="000000"/>
              </a:solidFill>
              <a:latin typeface="Consolas" panose="020B0609020204030204" pitchFamily="49" charset="0"/>
            </a:endParaRPr>
          </a:p>
          <a:p>
            <a:pPr>
              <a:lnSpc>
                <a:spcPct val="100000"/>
              </a:lnSpc>
            </a:pPr>
            <a:r>
              <a:rPr lang="en-US">
                <a:solidFill>
                  <a:srgbClr val="000000"/>
                </a:solidFill>
              </a:rPr>
              <a:t>Read requests are always </a:t>
            </a:r>
            <a:r>
              <a:rPr lang="en-US" smtClean="0">
                <a:solidFill>
                  <a:srgbClr val="000000"/>
                </a:solidFill>
              </a:rPr>
              <a:t>synchronized.</a:t>
            </a:r>
          </a:p>
          <a:p>
            <a:pPr>
              <a:lnSpc>
                <a:spcPct val="100000"/>
              </a:lnSpc>
            </a:pPr>
            <a:r>
              <a:rPr lang="en-US" smtClean="0">
                <a:solidFill>
                  <a:srgbClr val="000000"/>
                </a:solidFill>
              </a:rPr>
              <a:t>However, calls to write</a:t>
            </a:r>
            <a:r>
              <a:rPr lang="en-US">
                <a:solidFill>
                  <a:srgbClr val="000000"/>
                </a:solidFill>
              </a:rPr>
              <a:t>() are normally </a:t>
            </a:r>
            <a:r>
              <a:rPr lang="en-US" smtClean="0">
                <a:solidFill>
                  <a:srgbClr val="000000"/>
                </a:solidFill>
              </a:rPr>
              <a:t>not synchronized.</a:t>
            </a:r>
          </a:p>
          <a:p>
            <a:pPr>
              <a:lnSpc>
                <a:spcPct val="100000"/>
              </a:lnSpc>
            </a:pPr>
            <a:endParaRPr lang="en-US"/>
          </a:p>
        </p:txBody>
      </p:sp>
      <p:sp>
        <p:nvSpPr>
          <p:cNvPr id="4" name="날짜 개체 틀 3"/>
          <p:cNvSpPr>
            <a:spLocks noGrp="1"/>
          </p:cNvSpPr>
          <p:nvPr>
            <p:ph type="dt" sz="half" idx="10"/>
          </p:nvPr>
        </p:nvSpPr>
        <p:spPr/>
        <p:txBody>
          <a:bodyPr/>
          <a:lstStyle/>
          <a:p>
            <a:fld id="{4C8576AB-F3C6-48CB-BDD9-3454C828D7A9}"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77</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493930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Direct I/O</a:t>
            </a:r>
            <a:endParaRPr lang="en-US"/>
          </a:p>
        </p:txBody>
      </p:sp>
      <p:sp>
        <p:nvSpPr>
          <p:cNvPr id="3" name="내용 개체 틀 2"/>
          <p:cNvSpPr>
            <a:spLocks noGrp="1"/>
          </p:cNvSpPr>
          <p:nvPr>
            <p:ph idx="1"/>
          </p:nvPr>
        </p:nvSpPr>
        <p:spPr/>
        <p:txBody>
          <a:bodyPr/>
          <a:lstStyle/>
          <a:p>
            <a:pPr>
              <a:lnSpc>
                <a:spcPct val="100000"/>
              </a:lnSpc>
            </a:pPr>
            <a:r>
              <a:rPr lang="en-US"/>
              <a:t>Providing the </a:t>
            </a:r>
            <a:r>
              <a:rPr lang="en-US">
                <a:latin typeface="Consolas" panose="020B0609020204030204" pitchFamily="49" charset="0"/>
              </a:rPr>
              <a:t>O_DIRECT</a:t>
            </a:r>
            <a:r>
              <a:rPr lang="en-US"/>
              <a:t> flag to open</a:t>
            </a:r>
            <a:r>
              <a:rPr lang="en-US" smtClean="0"/>
              <a:t>()</a:t>
            </a:r>
          </a:p>
          <a:p>
            <a:pPr lvl="1">
              <a:lnSpc>
                <a:spcPct val="100000"/>
              </a:lnSpc>
            </a:pPr>
            <a:r>
              <a:rPr lang="en-US" smtClean="0"/>
              <a:t>minimize </a:t>
            </a:r>
            <a:r>
              <a:rPr lang="en-US"/>
              <a:t>the presence </a:t>
            </a:r>
            <a:r>
              <a:rPr lang="en-US" smtClean="0"/>
              <a:t>of I/O management.</a:t>
            </a:r>
          </a:p>
          <a:p>
            <a:pPr>
              <a:lnSpc>
                <a:spcPct val="100000"/>
              </a:lnSpc>
            </a:pPr>
            <a:r>
              <a:rPr lang="en-US" smtClean="0"/>
              <a:t>Direct I/O </a:t>
            </a:r>
            <a:r>
              <a:rPr lang="en-US"/>
              <a:t>will initiate directly from </a:t>
            </a:r>
            <a:r>
              <a:rPr lang="en-US" smtClean="0"/>
              <a:t>user-space buffers </a:t>
            </a:r>
            <a:r>
              <a:rPr lang="en-US"/>
              <a:t>to the device, bypassing the page </a:t>
            </a:r>
            <a:r>
              <a:rPr lang="en-US" smtClean="0"/>
              <a:t>cache.</a:t>
            </a:r>
          </a:p>
          <a:p>
            <a:pPr>
              <a:lnSpc>
                <a:spcPct val="100000"/>
              </a:lnSpc>
            </a:pPr>
            <a:r>
              <a:rPr lang="en-US" smtClean="0"/>
              <a:t>Direct I/O </a:t>
            </a:r>
            <a:r>
              <a:rPr lang="en-US"/>
              <a:t>will be </a:t>
            </a:r>
            <a:r>
              <a:rPr lang="en-US" smtClean="0"/>
              <a:t>synchronous.</a:t>
            </a:r>
          </a:p>
          <a:p>
            <a:pPr lvl="1">
              <a:lnSpc>
                <a:spcPct val="100000"/>
              </a:lnSpc>
            </a:pPr>
            <a:r>
              <a:rPr lang="en-US" smtClean="0"/>
              <a:t>operations will </a:t>
            </a:r>
            <a:r>
              <a:rPr lang="en-US"/>
              <a:t>not return until completed</a:t>
            </a:r>
            <a:r>
              <a:rPr lang="en-US" smtClean="0"/>
              <a:t>.</a:t>
            </a:r>
          </a:p>
          <a:p>
            <a:r>
              <a:rPr lang="en-US" smtClean="0"/>
              <a:t>The </a:t>
            </a:r>
            <a:r>
              <a:rPr lang="en-US"/>
              <a:t>request length, buffer alignment, and file offsets </a:t>
            </a:r>
            <a:r>
              <a:rPr lang="en-US" smtClean="0"/>
              <a:t>must be </a:t>
            </a:r>
            <a:r>
              <a:rPr lang="en-US"/>
              <a:t>integer multiples of the </a:t>
            </a:r>
            <a:r>
              <a:rPr lang="en-US" smtClean="0"/>
              <a:t>device’s sector size.</a:t>
            </a:r>
          </a:p>
          <a:p>
            <a:pPr lvl="1"/>
            <a:r>
              <a:rPr lang="en-US" smtClean="0"/>
              <a:t>generally</a:t>
            </a:r>
            <a:r>
              <a:rPr lang="en-US"/>
              <a:t>, this is 512 bytes.</a:t>
            </a:r>
          </a:p>
        </p:txBody>
      </p:sp>
      <p:sp>
        <p:nvSpPr>
          <p:cNvPr id="4" name="날짜 개체 틀 3"/>
          <p:cNvSpPr>
            <a:spLocks noGrp="1"/>
          </p:cNvSpPr>
          <p:nvPr>
            <p:ph type="dt" sz="half" idx="10"/>
          </p:nvPr>
        </p:nvSpPr>
        <p:spPr/>
        <p:txBody>
          <a:bodyPr/>
          <a:lstStyle/>
          <a:p>
            <a:fld id="{23F5B324-A343-477F-9A05-DFE0EE603603}"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78</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3884569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t>Seeking with </a:t>
            </a:r>
            <a:r>
              <a:rPr lang="en-US" smtClean="0">
                <a:latin typeface="Consolas" panose="020B0609020204030204" pitchFamily="49" charset="0"/>
              </a:rPr>
              <a:t>lseek()</a:t>
            </a:r>
            <a:r>
              <a:rPr lang="en-US" smtClean="0"/>
              <a:t> ½ (p. 46)</a:t>
            </a:r>
            <a:endParaRPr lang="en-US"/>
          </a:p>
        </p:txBody>
      </p:sp>
      <p:sp>
        <p:nvSpPr>
          <p:cNvPr id="3" name="내용 개체 틀 2"/>
          <p:cNvSpPr>
            <a:spLocks noGrp="1"/>
          </p:cNvSpPr>
          <p:nvPr>
            <p:ph idx="1"/>
          </p:nvPr>
        </p:nvSpPr>
        <p:spPr>
          <a:xfrm>
            <a:off x="681038" y="1255271"/>
            <a:ext cx="8943729" cy="4921692"/>
          </a:xfrm>
        </p:spPr>
        <p:txBody>
          <a:bodyPr>
            <a:normAutofit fontScale="92500" lnSpcReduction="20000"/>
          </a:bodyPr>
          <a:lstStyle/>
          <a:p>
            <a:r>
              <a:rPr lang="en-US"/>
              <a:t>The </a:t>
            </a:r>
            <a:r>
              <a:rPr lang="en-US">
                <a:latin typeface="Consolas" panose="020B0609020204030204" pitchFamily="49" charset="0"/>
              </a:rPr>
              <a:t>lseek</a:t>
            </a:r>
            <a:r>
              <a:rPr lang="en-US" smtClean="0">
                <a:latin typeface="Consolas" panose="020B0609020204030204" pitchFamily="49" charset="0"/>
              </a:rPr>
              <a:t>()</a:t>
            </a:r>
            <a:r>
              <a:rPr lang="en-US" smtClean="0"/>
              <a:t> system </a:t>
            </a:r>
            <a:r>
              <a:rPr lang="en-US"/>
              <a:t>call is provided to set the file position of a file descriptor to a given value</a:t>
            </a:r>
            <a:r>
              <a:rPr lang="en-US" smtClean="0"/>
              <a:t>.</a:t>
            </a:r>
          </a:p>
          <a:p>
            <a:pPr lvl="1"/>
            <a:r>
              <a:rPr lang="en-US">
                <a:solidFill>
                  <a:srgbClr val="009A9A"/>
                </a:solidFill>
                <a:latin typeface="Consolas" panose="020B0609020204030204" pitchFamily="49" charset="0"/>
              </a:rPr>
              <a:t>#include &lt;sys/types.h&gt;</a:t>
            </a:r>
          </a:p>
          <a:p>
            <a:pPr lvl="1"/>
            <a:r>
              <a:rPr lang="en-US">
                <a:solidFill>
                  <a:srgbClr val="009A9A"/>
                </a:solidFill>
                <a:latin typeface="Consolas" panose="020B0609020204030204" pitchFamily="49" charset="0"/>
              </a:rPr>
              <a:t>#include &lt;unistd.h&gt;</a:t>
            </a:r>
          </a:p>
          <a:p>
            <a:pPr lvl="1"/>
            <a:r>
              <a:rPr lang="en-US" b="1">
                <a:solidFill>
                  <a:srgbClr val="007789"/>
                </a:solidFill>
                <a:latin typeface="Consolas" panose="020B0609020204030204" pitchFamily="49" charset="0"/>
              </a:rPr>
              <a:t>off_t </a:t>
            </a:r>
            <a:r>
              <a:rPr lang="en-US" smtClean="0">
                <a:solidFill>
                  <a:srgbClr val="000089"/>
                </a:solidFill>
                <a:latin typeface="Consolas" panose="020B0609020204030204" pitchFamily="49" charset="0"/>
              </a:rPr>
              <a:t>lseek</a:t>
            </a:r>
            <a:r>
              <a:rPr lang="en-US" smtClean="0">
                <a:solidFill>
                  <a:srgbClr val="000000"/>
                </a:solidFill>
                <a:latin typeface="Consolas" panose="020B0609020204030204" pitchFamily="49" charset="0"/>
              </a:rPr>
              <a:t>(</a:t>
            </a:r>
            <a:r>
              <a:rPr lang="en-US" b="1" smtClean="0">
                <a:solidFill>
                  <a:srgbClr val="007789"/>
                </a:solidFill>
                <a:latin typeface="Consolas" panose="020B0609020204030204" pitchFamily="49" charset="0"/>
              </a:rPr>
              <a:t>int </a:t>
            </a:r>
            <a:r>
              <a:rPr lang="en-US" smtClean="0">
                <a:solidFill>
                  <a:srgbClr val="000089"/>
                </a:solidFill>
                <a:latin typeface="Consolas" panose="020B0609020204030204" pitchFamily="49" charset="0"/>
              </a:rPr>
              <a:t>fd</a:t>
            </a:r>
            <a:r>
              <a:rPr lang="en-US" smtClean="0">
                <a:solidFill>
                  <a:srgbClr val="000000"/>
                </a:solidFill>
                <a:latin typeface="Consolas" panose="020B0609020204030204" pitchFamily="49" charset="0"/>
              </a:rPr>
              <a:t>,</a:t>
            </a:r>
            <a:r>
              <a:rPr lang="en-US" b="1" smtClean="0">
                <a:solidFill>
                  <a:srgbClr val="007789"/>
                </a:solidFill>
                <a:latin typeface="Consolas" panose="020B0609020204030204" pitchFamily="49" charset="0"/>
              </a:rPr>
              <a:t>off_t </a:t>
            </a:r>
            <a:r>
              <a:rPr lang="en-US" smtClean="0">
                <a:solidFill>
                  <a:srgbClr val="000089"/>
                </a:solidFill>
                <a:latin typeface="Consolas" panose="020B0609020204030204" pitchFamily="49" charset="0"/>
              </a:rPr>
              <a:t>pos</a:t>
            </a:r>
            <a:r>
              <a:rPr lang="en-US" smtClean="0">
                <a:solidFill>
                  <a:srgbClr val="000000"/>
                </a:solidFill>
                <a:latin typeface="Consolas" panose="020B0609020204030204" pitchFamily="49" charset="0"/>
              </a:rPr>
              <a:t>,</a:t>
            </a:r>
            <a:r>
              <a:rPr lang="en-US" b="1" smtClean="0">
                <a:solidFill>
                  <a:srgbClr val="007789"/>
                </a:solidFill>
                <a:latin typeface="Consolas" panose="020B0609020204030204" pitchFamily="49" charset="0"/>
              </a:rPr>
              <a:t>int </a:t>
            </a:r>
            <a:r>
              <a:rPr lang="en-US">
                <a:solidFill>
                  <a:srgbClr val="000089"/>
                </a:solidFill>
                <a:latin typeface="Consolas" panose="020B0609020204030204" pitchFamily="49" charset="0"/>
              </a:rPr>
              <a:t>origin</a:t>
            </a:r>
            <a:r>
              <a:rPr lang="en-US">
                <a:solidFill>
                  <a:srgbClr val="000000"/>
                </a:solidFill>
                <a:latin typeface="Consolas" panose="020B0609020204030204" pitchFamily="49" charset="0"/>
              </a:rPr>
              <a:t>);</a:t>
            </a:r>
            <a:endParaRPr lang="en-US" smtClean="0">
              <a:latin typeface="Consolas" panose="020B0609020204030204" pitchFamily="49" charset="0"/>
            </a:endParaRPr>
          </a:p>
          <a:p>
            <a:r>
              <a:rPr lang="en-US"/>
              <a:t>T</a:t>
            </a:r>
            <a:r>
              <a:rPr lang="en-US" smtClean="0"/>
              <a:t>he </a:t>
            </a:r>
            <a:r>
              <a:rPr lang="en-US">
                <a:solidFill>
                  <a:srgbClr val="7030A0"/>
                </a:solidFill>
                <a:latin typeface="Consolas" panose="020B0609020204030204" pitchFamily="49" charset="0"/>
              </a:rPr>
              <a:t>origin</a:t>
            </a:r>
            <a:r>
              <a:rPr lang="en-US"/>
              <a:t> </a:t>
            </a:r>
            <a:r>
              <a:rPr lang="en-US" smtClean="0"/>
              <a:t>argument</a:t>
            </a:r>
          </a:p>
          <a:p>
            <a:pPr lvl="1"/>
            <a:r>
              <a:rPr lang="en-US" smtClean="0">
                <a:solidFill>
                  <a:schemeClr val="accent2">
                    <a:lumMod val="75000"/>
                  </a:schemeClr>
                </a:solidFill>
                <a:latin typeface="Consolas" panose="020B0609020204030204" pitchFamily="49" charset="0"/>
              </a:rPr>
              <a:t>SEEK_CUR</a:t>
            </a:r>
          </a:p>
          <a:p>
            <a:pPr lvl="2"/>
            <a:r>
              <a:rPr lang="en-US" smtClean="0"/>
              <a:t>The file position is </a:t>
            </a:r>
            <a:r>
              <a:rPr lang="en-US"/>
              <a:t>set to its current value plus </a:t>
            </a:r>
            <a:r>
              <a:rPr lang="en-US" smtClean="0">
                <a:solidFill>
                  <a:srgbClr val="7030A0"/>
                </a:solidFill>
                <a:latin typeface="Consolas" panose="020B0609020204030204" pitchFamily="49" charset="0"/>
              </a:rPr>
              <a:t>pos</a:t>
            </a:r>
            <a:r>
              <a:rPr lang="en-US" smtClean="0"/>
              <a:t>.</a:t>
            </a:r>
            <a:endParaRPr lang="en-US"/>
          </a:p>
          <a:p>
            <a:pPr lvl="1"/>
            <a:r>
              <a:rPr lang="en-US" smtClean="0">
                <a:solidFill>
                  <a:schemeClr val="accent2">
                    <a:lumMod val="75000"/>
                  </a:schemeClr>
                </a:solidFill>
                <a:latin typeface="Consolas" panose="020B0609020204030204" pitchFamily="49" charset="0"/>
              </a:rPr>
              <a:t>SEEK_END</a:t>
            </a:r>
          </a:p>
          <a:p>
            <a:pPr lvl="2"/>
            <a:r>
              <a:rPr lang="en-US" smtClean="0"/>
              <a:t>The file position is </a:t>
            </a:r>
            <a:r>
              <a:rPr lang="en-US"/>
              <a:t>set to the </a:t>
            </a:r>
            <a:r>
              <a:rPr lang="en-US" smtClean="0"/>
              <a:t>length </a:t>
            </a:r>
            <a:r>
              <a:rPr lang="en-US"/>
              <a:t>of the file plus </a:t>
            </a:r>
            <a:r>
              <a:rPr lang="en-US" smtClean="0">
                <a:solidFill>
                  <a:srgbClr val="7030A0"/>
                </a:solidFill>
                <a:latin typeface="Consolas" panose="020B0609020204030204" pitchFamily="49" charset="0"/>
              </a:rPr>
              <a:t>pos</a:t>
            </a:r>
            <a:r>
              <a:rPr lang="en-US" smtClean="0"/>
              <a:t>.</a:t>
            </a:r>
          </a:p>
          <a:p>
            <a:pPr lvl="1"/>
            <a:r>
              <a:rPr lang="en-US" smtClean="0">
                <a:solidFill>
                  <a:schemeClr val="accent2">
                    <a:lumMod val="75000"/>
                  </a:schemeClr>
                </a:solidFill>
              </a:rPr>
              <a:t>SEEK_SET</a:t>
            </a:r>
          </a:p>
          <a:p>
            <a:pPr lvl="2"/>
            <a:r>
              <a:rPr lang="en-US" smtClean="0"/>
              <a:t>The file position is </a:t>
            </a:r>
            <a:r>
              <a:rPr lang="en-US"/>
              <a:t>set to </a:t>
            </a:r>
            <a:r>
              <a:rPr lang="en-US">
                <a:solidFill>
                  <a:srgbClr val="7030A0"/>
                </a:solidFill>
                <a:latin typeface="Consolas" panose="020B0609020204030204" pitchFamily="49" charset="0"/>
              </a:rPr>
              <a:t>pos</a:t>
            </a:r>
            <a:r>
              <a:rPr lang="en-US"/>
              <a:t>.</a:t>
            </a:r>
            <a:endParaRPr lang="en-US" smtClean="0"/>
          </a:p>
          <a:p>
            <a:endParaRPr lang="en-US"/>
          </a:p>
        </p:txBody>
      </p:sp>
      <p:sp>
        <p:nvSpPr>
          <p:cNvPr id="4" name="날짜 개체 틀 3"/>
          <p:cNvSpPr>
            <a:spLocks noGrp="1"/>
          </p:cNvSpPr>
          <p:nvPr>
            <p:ph type="dt" sz="half" idx="10"/>
          </p:nvPr>
        </p:nvSpPr>
        <p:spPr/>
        <p:txBody>
          <a:bodyPr/>
          <a:lstStyle/>
          <a:p>
            <a:fld id="{FB20FCC0-E9DC-4BA8-B6BB-A0D7F3E370E0}"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79</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27035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smtClean="0"/>
              <a:t>실습 환경 구성</a:t>
            </a:r>
            <a:r>
              <a:rPr lang="en-US" sz="3600" smtClean="0"/>
              <a:t> 3</a:t>
            </a:r>
            <a:endParaRPr lang="en-US" sz="3600"/>
          </a:p>
        </p:txBody>
      </p:sp>
      <p:sp>
        <p:nvSpPr>
          <p:cNvPr id="3" name="내용 개체 틀 2"/>
          <p:cNvSpPr>
            <a:spLocks noGrp="1"/>
          </p:cNvSpPr>
          <p:nvPr>
            <p:ph idx="1"/>
          </p:nvPr>
        </p:nvSpPr>
        <p:spPr>
          <a:xfrm>
            <a:off x="681038" y="1255271"/>
            <a:ext cx="8543925" cy="878329"/>
          </a:xfrm>
        </p:spPr>
        <p:txBody>
          <a:bodyPr>
            <a:normAutofit fontScale="62500" lnSpcReduction="20000"/>
          </a:bodyPr>
          <a:lstStyle/>
          <a:p>
            <a:r>
              <a:rPr lang="en-US"/>
              <a:t>Visaul Studio Code User Setting </a:t>
            </a:r>
            <a:endParaRPr lang="en-US" smtClean="0"/>
          </a:p>
          <a:p>
            <a:pPr lvl="1"/>
            <a:r>
              <a:rPr lang="en-US" smtClean="0"/>
              <a:t>File -&gt; Preferences -&gt; Settings </a:t>
            </a:r>
          </a:p>
          <a:p>
            <a:pPr lvl="1"/>
            <a:r>
              <a:rPr lang="en-US" smtClean="0"/>
              <a:t>User Setting </a:t>
            </a:r>
            <a:endParaRPr lang="en-US"/>
          </a:p>
        </p:txBody>
      </p:sp>
      <p:sp>
        <p:nvSpPr>
          <p:cNvPr id="4" name="날짜 개체 틀 3"/>
          <p:cNvSpPr>
            <a:spLocks noGrp="1"/>
          </p:cNvSpPr>
          <p:nvPr>
            <p:ph type="dt" sz="half" idx="10"/>
          </p:nvPr>
        </p:nvSpPr>
        <p:spPr/>
        <p:txBody>
          <a:bodyPr/>
          <a:lstStyle/>
          <a:p>
            <a:fld id="{9A0090AB-EBBF-4337-8F04-947AF85D2A51}"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a:t>
            </a:fld>
            <a:endParaRPr lang="en-US"/>
          </a:p>
        </p:txBody>
      </p:sp>
      <p:sp>
        <p:nvSpPr>
          <p:cNvPr id="7" name="직사각형 6"/>
          <p:cNvSpPr/>
          <p:nvPr/>
        </p:nvSpPr>
        <p:spPr>
          <a:xfrm>
            <a:off x="840659" y="2444483"/>
            <a:ext cx="8384304" cy="3600986"/>
          </a:xfrm>
          <a:prstGeom prst="rect">
            <a:avLst/>
          </a:prstGeom>
          <a:ln>
            <a:solidFill>
              <a:schemeClr val="accent1"/>
            </a:solidFill>
          </a:ln>
        </p:spPr>
        <p:txBody>
          <a:bodyPr wrap="square">
            <a:spAutoFit/>
          </a:bodyPr>
          <a:lstStyle/>
          <a:p>
            <a:endParaRPr lang="en-US" sz="1000" smtClean="0"/>
          </a:p>
          <a:p>
            <a:pPr lvl="1"/>
            <a:r>
              <a:rPr lang="en-US" sz="1600" smtClean="0">
                <a:latin typeface="Consolas" panose="020B0609020204030204" pitchFamily="49" charset="0"/>
              </a:rPr>
              <a:t>{</a:t>
            </a:r>
            <a:endParaRPr lang="en-US" sz="1600">
              <a:latin typeface="Consolas" panose="020B0609020204030204" pitchFamily="49" charset="0"/>
            </a:endParaRPr>
          </a:p>
          <a:p>
            <a:pPr lvl="1"/>
            <a:r>
              <a:rPr lang="en-US" sz="1600">
                <a:latin typeface="Consolas" panose="020B0609020204030204" pitchFamily="49" charset="0"/>
              </a:rPr>
              <a:t>    "code-runner.executorMap": </a:t>
            </a:r>
            <a:r>
              <a:rPr lang="en-US" sz="1600" smtClean="0">
                <a:latin typeface="Consolas" panose="020B0609020204030204" pitchFamily="49" charset="0"/>
              </a:rPr>
              <a:t>{</a:t>
            </a:r>
          </a:p>
          <a:p>
            <a:pPr lvl="1"/>
            <a:r>
              <a:rPr lang="en-US" sz="1600">
                <a:latin typeface="Consolas" panose="020B0609020204030204" pitchFamily="49" charset="0"/>
              </a:rPr>
              <a:t> </a:t>
            </a:r>
            <a:r>
              <a:rPr lang="en-US" sz="1600" smtClean="0">
                <a:latin typeface="Consolas" panose="020B0609020204030204" pitchFamily="49" charset="0"/>
              </a:rPr>
              <a:t>       "</a:t>
            </a:r>
            <a:r>
              <a:rPr lang="en-US" sz="1600">
                <a:latin typeface="Consolas" panose="020B0609020204030204" pitchFamily="49" charset="0"/>
              </a:rPr>
              <a:t>c": "cd $dir &amp;&amp; gcc $fileName -o a.out &amp;&amp; $dir/a.out" ,</a:t>
            </a:r>
          </a:p>
          <a:p>
            <a:pPr lvl="1"/>
            <a:r>
              <a:rPr lang="en-US" sz="1600">
                <a:latin typeface="Consolas" panose="020B0609020204030204" pitchFamily="49" charset="0"/>
              </a:rPr>
              <a:t>    </a:t>
            </a:r>
            <a:r>
              <a:rPr lang="en-US" sz="1600" smtClean="0">
                <a:latin typeface="Consolas" panose="020B0609020204030204" pitchFamily="49" charset="0"/>
              </a:rPr>
              <a:t>} ,</a:t>
            </a:r>
          </a:p>
          <a:p>
            <a:pPr lvl="1"/>
            <a:r>
              <a:rPr lang="en-US" sz="1600" smtClean="0">
                <a:latin typeface="Consolas" panose="020B0609020204030204" pitchFamily="49" charset="0"/>
              </a:rPr>
              <a:t>   "</a:t>
            </a:r>
            <a:r>
              <a:rPr lang="en-US" sz="1600">
                <a:latin typeface="Consolas" panose="020B0609020204030204" pitchFamily="49" charset="0"/>
              </a:rPr>
              <a:t>files.exclude": {</a:t>
            </a:r>
          </a:p>
          <a:p>
            <a:pPr lvl="1"/>
            <a:r>
              <a:rPr lang="en-US" sz="1600">
                <a:latin typeface="Consolas" panose="020B0609020204030204" pitchFamily="49" charset="0"/>
              </a:rPr>
              <a:t>        ".vscode": true,</a:t>
            </a:r>
          </a:p>
          <a:p>
            <a:pPr lvl="1"/>
            <a:r>
              <a:rPr lang="en-US" sz="1600">
                <a:latin typeface="Consolas" panose="020B0609020204030204" pitchFamily="49" charset="0"/>
              </a:rPr>
              <a:t>        ".vimrc" : true,</a:t>
            </a:r>
          </a:p>
          <a:p>
            <a:pPr lvl="1"/>
            <a:r>
              <a:rPr lang="en-US" sz="1600">
                <a:latin typeface="Consolas" panose="020B0609020204030204" pitchFamily="49" charset="0"/>
              </a:rPr>
              <a:t>        ".gitignore": true,</a:t>
            </a:r>
          </a:p>
          <a:p>
            <a:pPr lvl="1"/>
            <a:r>
              <a:rPr lang="en-US" sz="1600">
                <a:latin typeface="Consolas" panose="020B0609020204030204" pitchFamily="49" charset="0"/>
              </a:rPr>
              <a:t> </a:t>
            </a:r>
            <a:r>
              <a:rPr lang="en-US" sz="1600" smtClean="0">
                <a:latin typeface="Consolas" panose="020B0609020204030204" pitchFamily="49" charset="0"/>
              </a:rPr>
              <a:t>		"**/*.</a:t>
            </a:r>
            <a:r>
              <a:rPr lang="en-US" sz="1600">
                <a:latin typeface="Consolas" panose="020B0609020204030204" pitchFamily="49" charset="0"/>
              </a:rPr>
              <a:t>o" : true,</a:t>
            </a:r>
          </a:p>
          <a:p>
            <a:pPr lvl="1"/>
            <a:r>
              <a:rPr lang="en-US" sz="1600">
                <a:latin typeface="Consolas" panose="020B0609020204030204" pitchFamily="49" charset="0"/>
              </a:rPr>
              <a:t>        "**/*.out" : true,</a:t>
            </a:r>
          </a:p>
          <a:p>
            <a:pPr lvl="1"/>
            <a:r>
              <a:rPr lang="en-US" sz="1600">
                <a:latin typeface="Consolas" panose="020B0609020204030204" pitchFamily="49" charset="0"/>
              </a:rPr>
              <a:t>    </a:t>
            </a:r>
            <a:r>
              <a:rPr lang="en-US" sz="1600" smtClean="0">
                <a:latin typeface="Consolas" panose="020B0609020204030204" pitchFamily="49" charset="0"/>
              </a:rPr>
              <a:t>} ,</a:t>
            </a:r>
          </a:p>
          <a:p>
            <a:pPr lvl="1"/>
            <a:r>
              <a:rPr lang="en-US" sz="1600">
                <a:latin typeface="Consolas" panose="020B0609020204030204" pitchFamily="49" charset="0"/>
              </a:rPr>
              <a:t>    </a:t>
            </a:r>
            <a:r>
              <a:rPr lang="en-US" sz="1600" smtClean="0">
                <a:latin typeface="Consolas" panose="020B0609020204030204" pitchFamily="49" charset="0"/>
              </a:rPr>
              <a:t>"code-runner.runInTerminal</a:t>
            </a:r>
            <a:r>
              <a:rPr lang="en-US" sz="1600">
                <a:latin typeface="Consolas" panose="020B0609020204030204" pitchFamily="49" charset="0"/>
              </a:rPr>
              <a:t>": true </a:t>
            </a:r>
            <a:r>
              <a:rPr lang="en-US" sz="1600" smtClean="0">
                <a:latin typeface="Consolas" panose="020B0609020204030204" pitchFamily="49" charset="0"/>
              </a:rPr>
              <a:t>,</a:t>
            </a:r>
            <a:endParaRPr lang="en-US" sz="1600">
              <a:latin typeface="Consolas" panose="020B0609020204030204" pitchFamily="49" charset="0"/>
            </a:endParaRPr>
          </a:p>
          <a:p>
            <a:pPr lvl="1"/>
            <a:r>
              <a:rPr lang="en-US" sz="1600" smtClean="0">
                <a:latin typeface="Consolas" panose="020B0609020204030204" pitchFamily="49" charset="0"/>
              </a:rPr>
              <a:t>}</a:t>
            </a:r>
          </a:p>
          <a:p>
            <a:endParaRPr lang="en-US" sz="1000"/>
          </a:p>
        </p:txBody>
      </p:sp>
      <p:sp>
        <p:nvSpPr>
          <p:cNvPr id="8" name="바닥글 개체 틀 7"/>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1891415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en-US" smtClean="0"/>
              <a:t>Seeking with </a:t>
            </a:r>
            <a:r>
              <a:rPr lang="en-US" smtClean="0">
                <a:latin typeface="Consolas" panose="020B0609020204030204" pitchFamily="49" charset="0"/>
              </a:rPr>
              <a:t>lseek()</a:t>
            </a:r>
            <a:r>
              <a:rPr lang="en-US" smtClean="0"/>
              <a:t> 2/2 (p. 47)</a:t>
            </a:r>
            <a:endParaRPr lang="en-US"/>
          </a:p>
        </p:txBody>
      </p:sp>
      <p:sp>
        <p:nvSpPr>
          <p:cNvPr id="3" name="내용 개체 틀 2"/>
          <p:cNvSpPr>
            <a:spLocks noGrp="1"/>
          </p:cNvSpPr>
          <p:nvPr>
            <p:ph idx="1"/>
          </p:nvPr>
        </p:nvSpPr>
        <p:spPr>
          <a:xfrm>
            <a:off x="681038" y="1255271"/>
            <a:ext cx="8943729" cy="4921692"/>
          </a:xfrm>
        </p:spPr>
        <p:txBody>
          <a:bodyPr>
            <a:noAutofit/>
          </a:bodyPr>
          <a:lstStyle/>
          <a:p>
            <a:pPr>
              <a:lnSpc>
                <a:spcPct val="120000"/>
              </a:lnSpc>
            </a:pPr>
            <a:r>
              <a:rPr lang="en-US" sz="2000" smtClean="0">
                <a:solidFill>
                  <a:srgbClr val="000000"/>
                </a:solidFill>
              </a:rPr>
              <a:t>Set </a:t>
            </a:r>
            <a:r>
              <a:rPr lang="en-US" sz="2000">
                <a:solidFill>
                  <a:srgbClr val="000000"/>
                </a:solidFill>
              </a:rPr>
              <a:t>the file position of </a:t>
            </a:r>
            <a:r>
              <a:rPr lang="en-US" sz="2000" smtClean="0">
                <a:solidFill>
                  <a:srgbClr val="000000"/>
                </a:solidFill>
              </a:rPr>
              <a:t>fd</a:t>
            </a:r>
            <a:endParaRPr lang="en-US" sz="2000">
              <a:solidFill>
                <a:srgbClr val="000000"/>
              </a:solidFill>
            </a:endParaRPr>
          </a:p>
          <a:p>
            <a:pPr lvl="1">
              <a:lnSpc>
                <a:spcPct val="120000"/>
              </a:lnSpc>
            </a:pPr>
            <a:r>
              <a:rPr lang="en-US" sz="1600" b="1">
                <a:solidFill>
                  <a:srgbClr val="007789"/>
                </a:solidFill>
                <a:latin typeface="Consolas" panose="020B0609020204030204" pitchFamily="49" charset="0"/>
              </a:rPr>
              <a:t>off_t </a:t>
            </a:r>
            <a:r>
              <a:rPr lang="en-US" sz="1600">
                <a:solidFill>
                  <a:srgbClr val="000089"/>
                </a:solidFill>
                <a:latin typeface="Consolas" panose="020B0609020204030204" pitchFamily="49" charset="0"/>
              </a:rPr>
              <a:t>ret</a:t>
            </a:r>
            <a:r>
              <a:rPr lang="en-US" sz="1600">
                <a:solidFill>
                  <a:srgbClr val="000000"/>
                </a:solidFill>
                <a:latin typeface="Consolas" panose="020B0609020204030204" pitchFamily="49" charset="0"/>
              </a:rPr>
              <a:t>;</a:t>
            </a:r>
          </a:p>
          <a:p>
            <a:pPr lvl="1">
              <a:lnSpc>
                <a:spcPct val="120000"/>
              </a:lnSpc>
            </a:pPr>
            <a:r>
              <a:rPr lang="en-US" sz="1600">
                <a:solidFill>
                  <a:srgbClr val="000089"/>
                </a:solidFill>
                <a:latin typeface="Consolas" panose="020B0609020204030204" pitchFamily="49" charset="0"/>
              </a:rPr>
              <a:t>ret </a:t>
            </a:r>
            <a:r>
              <a:rPr lang="en-US" sz="1600">
                <a:solidFill>
                  <a:srgbClr val="555555"/>
                </a:solidFill>
                <a:latin typeface="Consolas" panose="020B0609020204030204" pitchFamily="49" charset="0"/>
              </a:rPr>
              <a:t>= </a:t>
            </a:r>
            <a:r>
              <a:rPr lang="en-US" sz="1600">
                <a:solidFill>
                  <a:srgbClr val="000089"/>
                </a:solidFill>
                <a:latin typeface="Consolas" panose="020B0609020204030204" pitchFamily="49" charset="0"/>
              </a:rPr>
              <a:t>lseek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fd</a:t>
            </a:r>
            <a:r>
              <a:rPr lang="en-US" sz="1600">
                <a:solidFill>
                  <a:srgbClr val="000000"/>
                </a:solidFill>
                <a:latin typeface="Consolas" panose="020B0609020204030204" pitchFamily="49" charset="0"/>
              </a:rPr>
              <a:t>, (</a:t>
            </a:r>
            <a:r>
              <a:rPr lang="en-US" sz="1600" b="1">
                <a:solidFill>
                  <a:srgbClr val="007789"/>
                </a:solidFill>
                <a:latin typeface="Consolas" panose="020B0609020204030204" pitchFamily="49" charset="0"/>
              </a:rPr>
              <a:t>off_t</a:t>
            </a:r>
            <a:r>
              <a:rPr lang="en-US" sz="1600">
                <a:solidFill>
                  <a:srgbClr val="000000"/>
                </a:solidFill>
                <a:latin typeface="Consolas" panose="020B0609020204030204" pitchFamily="49" charset="0"/>
              </a:rPr>
              <a:t>) </a:t>
            </a:r>
            <a:r>
              <a:rPr lang="en-US" sz="1600">
                <a:solidFill>
                  <a:srgbClr val="FF6600"/>
                </a:solidFill>
                <a:latin typeface="Consolas" panose="020B0609020204030204" pitchFamily="49" charset="0"/>
              </a:rPr>
              <a:t>1825</a:t>
            </a:r>
            <a:r>
              <a:rPr lang="en-US" sz="1600">
                <a:solidFill>
                  <a:srgbClr val="000000"/>
                </a:solidFill>
                <a:latin typeface="Consolas" panose="020B0609020204030204" pitchFamily="49" charset="0"/>
              </a:rPr>
              <a:t>, </a:t>
            </a:r>
            <a:r>
              <a:rPr lang="en-US" sz="1600">
                <a:solidFill>
                  <a:srgbClr val="000089"/>
                </a:solidFill>
                <a:latin typeface="Consolas" panose="020B0609020204030204" pitchFamily="49" charset="0"/>
              </a:rPr>
              <a:t>SEEK_SET</a:t>
            </a:r>
            <a:r>
              <a:rPr lang="en-US" sz="1600">
                <a:solidFill>
                  <a:srgbClr val="000000"/>
                </a:solidFill>
                <a:latin typeface="Consolas" panose="020B0609020204030204" pitchFamily="49" charset="0"/>
              </a:rPr>
              <a:t>);</a:t>
            </a:r>
          </a:p>
          <a:p>
            <a:pPr lvl="1">
              <a:lnSpc>
                <a:spcPct val="120000"/>
              </a:lnSpc>
            </a:pPr>
            <a:r>
              <a:rPr lang="en-US" sz="1600" b="1">
                <a:solidFill>
                  <a:srgbClr val="00669A"/>
                </a:solidFill>
                <a:latin typeface="Consolas" panose="020B0609020204030204" pitchFamily="49" charset="0"/>
              </a:rPr>
              <a:t>if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ret </a:t>
            </a:r>
            <a:r>
              <a:rPr lang="en-US" sz="1600">
                <a:solidFill>
                  <a:srgbClr val="555555"/>
                </a:solidFill>
                <a:latin typeface="Consolas" panose="020B0609020204030204" pitchFamily="49" charset="0"/>
              </a:rPr>
              <a:t>== </a:t>
            </a:r>
            <a:r>
              <a:rPr lang="en-US" sz="1600">
                <a:solidFill>
                  <a:srgbClr val="000000"/>
                </a:solidFill>
                <a:latin typeface="Consolas" panose="020B0609020204030204" pitchFamily="49" charset="0"/>
              </a:rPr>
              <a:t>(</a:t>
            </a:r>
            <a:r>
              <a:rPr lang="en-US" sz="1600" b="1">
                <a:solidFill>
                  <a:srgbClr val="007789"/>
                </a:solidFill>
                <a:latin typeface="Consolas" panose="020B0609020204030204" pitchFamily="49" charset="0"/>
              </a:rPr>
              <a:t>off_t</a:t>
            </a:r>
            <a:r>
              <a:rPr lang="en-US" sz="1600">
                <a:solidFill>
                  <a:srgbClr val="000000"/>
                </a:solidFill>
                <a:latin typeface="Consolas" panose="020B0609020204030204" pitchFamily="49" charset="0"/>
              </a:rPr>
              <a:t>) </a:t>
            </a:r>
            <a:r>
              <a:rPr lang="en-US" sz="1600">
                <a:solidFill>
                  <a:srgbClr val="AB0000"/>
                </a:solidFill>
                <a:latin typeface="Consolas" panose="020B0609020204030204" pitchFamily="49" charset="0"/>
              </a:rPr>
              <a:t>−</a:t>
            </a:r>
            <a:r>
              <a:rPr lang="en-US" sz="1600">
                <a:solidFill>
                  <a:srgbClr val="FF6600"/>
                </a:solidFill>
                <a:latin typeface="Consolas" panose="020B0609020204030204" pitchFamily="49" charset="0"/>
              </a:rPr>
              <a:t>1</a:t>
            </a:r>
            <a:r>
              <a:rPr lang="en-US" sz="1600" smtClean="0">
                <a:solidFill>
                  <a:srgbClr val="000000"/>
                </a:solidFill>
                <a:latin typeface="Consolas" panose="020B0609020204030204" pitchFamily="49" charset="0"/>
              </a:rPr>
              <a:t>)    </a:t>
            </a:r>
            <a:r>
              <a:rPr lang="en-US" sz="1600" i="1" smtClean="0">
                <a:solidFill>
                  <a:srgbClr val="35586C"/>
                </a:solidFill>
                <a:latin typeface="Consolas" panose="020B0609020204030204" pitchFamily="49" charset="0"/>
              </a:rPr>
              <a:t>/* </a:t>
            </a:r>
            <a:r>
              <a:rPr lang="en-US" sz="1600" i="1">
                <a:solidFill>
                  <a:srgbClr val="35586C"/>
                </a:solidFill>
                <a:latin typeface="Consolas" panose="020B0609020204030204" pitchFamily="49" charset="0"/>
              </a:rPr>
              <a:t>error */</a:t>
            </a:r>
          </a:p>
          <a:p>
            <a:pPr>
              <a:lnSpc>
                <a:spcPct val="120000"/>
              </a:lnSpc>
            </a:pPr>
            <a:r>
              <a:rPr lang="en-US" sz="2000" smtClean="0">
                <a:solidFill>
                  <a:srgbClr val="000000"/>
                </a:solidFill>
              </a:rPr>
              <a:t>Set </a:t>
            </a:r>
            <a:r>
              <a:rPr lang="en-US" sz="2000">
                <a:solidFill>
                  <a:srgbClr val="000000"/>
                </a:solidFill>
              </a:rPr>
              <a:t>the file position of fd to the end of the file:</a:t>
            </a:r>
          </a:p>
          <a:p>
            <a:pPr lvl="1">
              <a:lnSpc>
                <a:spcPct val="120000"/>
              </a:lnSpc>
            </a:pPr>
            <a:r>
              <a:rPr lang="en-US" sz="1600" b="1">
                <a:solidFill>
                  <a:srgbClr val="007789"/>
                </a:solidFill>
                <a:latin typeface="Consolas" panose="020B0609020204030204" pitchFamily="49" charset="0"/>
              </a:rPr>
              <a:t>off_t </a:t>
            </a:r>
            <a:r>
              <a:rPr lang="en-US" sz="1600">
                <a:solidFill>
                  <a:srgbClr val="000089"/>
                </a:solidFill>
                <a:latin typeface="Consolas" panose="020B0609020204030204" pitchFamily="49" charset="0"/>
              </a:rPr>
              <a:t>ret</a:t>
            </a:r>
            <a:r>
              <a:rPr lang="en-US" sz="1600">
                <a:solidFill>
                  <a:srgbClr val="000000"/>
                </a:solidFill>
                <a:latin typeface="Consolas" panose="020B0609020204030204" pitchFamily="49" charset="0"/>
              </a:rPr>
              <a:t>;</a:t>
            </a:r>
          </a:p>
          <a:p>
            <a:pPr lvl="1">
              <a:lnSpc>
                <a:spcPct val="120000"/>
              </a:lnSpc>
            </a:pPr>
            <a:r>
              <a:rPr lang="da-DK" sz="1600">
                <a:solidFill>
                  <a:srgbClr val="000089"/>
                </a:solidFill>
                <a:latin typeface="Consolas" panose="020B0609020204030204" pitchFamily="49" charset="0"/>
              </a:rPr>
              <a:t>ret </a:t>
            </a:r>
            <a:r>
              <a:rPr lang="da-DK" sz="1600">
                <a:solidFill>
                  <a:srgbClr val="555555"/>
                </a:solidFill>
                <a:latin typeface="Consolas" panose="020B0609020204030204" pitchFamily="49" charset="0"/>
              </a:rPr>
              <a:t>= </a:t>
            </a:r>
            <a:r>
              <a:rPr lang="da-DK" sz="1600">
                <a:solidFill>
                  <a:srgbClr val="000089"/>
                </a:solidFill>
                <a:latin typeface="Consolas" panose="020B0609020204030204" pitchFamily="49" charset="0"/>
              </a:rPr>
              <a:t>lseek </a:t>
            </a:r>
            <a:r>
              <a:rPr lang="da-DK" sz="1600">
                <a:solidFill>
                  <a:srgbClr val="000000"/>
                </a:solidFill>
                <a:latin typeface="Consolas" panose="020B0609020204030204" pitchFamily="49" charset="0"/>
              </a:rPr>
              <a:t>(</a:t>
            </a:r>
            <a:r>
              <a:rPr lang="da-DK" sz="1600">
                <a:solidFill>
                  <a:srgbClr val="000089"/>
                </a:solidFill>
                <a:latin typeface="Consolas" panose="020B0609020204030204" pitchFamily="49" charset="0"/>
              </a:rPr>
              <a:t>fd</a:t>
            </a:r>
            <a:r>
              <a:rPr lang="da-DK" sz="1600">
                <a:solidFill>
                  <a:srgbClr val="000000"/>
                </a:solidFill>
                <a:latin typeface="Consolas" panose="020B0609020204030204" pitchFamily="49" charset="0"/>
              </a:rPr>
              <a:t>, </a:t>
            </a:r>
            <a:r>
              <a:rPr lang="da-DK" sz="1600">
                <a:solidFill>
                  <a:srgbClr val="FF6600"/>
                </a:solidFill>
                <a:latin typeface="Consolas" panose="020B0609020204030204" pitchFamily="49" charset="0"/>
              </a:rPr>
              <a:t>0</a:t>
            </a:r>
            <a:r>
              <a:rPr lang="da-DK" sz="1600">
                <a:solidFill>
                  <a:srgbClr val="000000"/>
                </a:solidFill>
                <a:latin typeface="Consolas" panose="020B0609020204030204" pitchFamily="49" charset="0"/>
              </a:rPr>
              <a:t>, </a:t>
            </a:r>
            <a:r>
              <a:rPr lang="da-DK" sz="1600">
                <a:solidFill>
                  <a:srgbClr val="000089"/>
                </a:solidFill>
                <a:latin typeface="Consolas" panose="020B0609020204030204" pitchFamily="49" charset="0"/>
              </a:rPr>
              <a:t>SEEK_END</a:t>
            </a:r>
            <a:r>
              <a:rPr lang="da-DK" sz="1600">
                <a:solidFill>
                  <a:srgbClr val="000000"/>
                </a:solidFill>
                <a:latin typeface="Consolas" panose="020B0609020204030204" pitchFamily="49" charset="0"/>
              </a:rPr>
              <a:t>);</a:t>
            </a:r>
          </a:p>
          <a:p>
            <a:pPr lvl="1">
              <a:lnSpc>
                <a:spcPct val="120000"/>
              </a:lnSpc>
            </a:pPr>
            <a:r>
              <a:rPr lang="en-US" sz="1600" b="1">
                <a:solidFill>
                  <a:srgbClr val="00669A"/>
                </a:solidFill>
                <a:latin typeface="Consolas" panose="020B0609020204030204" pitchFamily="49" charset="0"/>
              </a:rPr>
              <a:t>if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ret </a:t>
            </a:r>
            <a:r>
              <a:rPr lang="en-US" sz="1600">
                <a:solidFill>
                  <a:srgbClr val="555555"/>
                </a:solidFill>
                <a:latin typeface="Consolas" panose="020B0609020204030204" pitchFamily="49" charset="0"/>
              </a:rPr>
              <a:t>== </a:t>
            </a:r>
            <a:r>
              <a:rPr lang="en-US" sz="1600">
                <a:solidFill>
                  <a:srgbClr val="000000"/>
                </a:solidFill>
                <a:latin typeface="Consolas" panose="020B0609020204030204" pitchFamily="49" charset="0"/>
              </a:rPr>
              <a:t>(</a:t>
            </a:r>
            <a:r>
              <a:rPr lang="en-US" sz="1600" b="1">
                <a:solidFill>
                  <a:srgbClr val="007789"/>
                </a:solidFill>
                <a:latin typeface="Consolas" panose="020B0609020204030204" pitchFamily="49" charset="0"/>
              </a:rPr>
              <a:t>off_t</a:t>
            </a:r>
            <a:r>
              <a:rPr lang="en-US" sz="1600">
                <a:solidFill>
                  <a:srgbClr val="000000"/>
                </a:solidFill>
                <a:latin typeface="Consolas" panose="020B0609020204030204" pitchFamily="49" charset="0"/>
              </a:rPr>
              <a:t>) </a:t>
            </a:r>
            <a:r>
              <a:rPr lang="en-US" sz="1600">
                <a:solidFill>
                  <a:srgbClr val="AB0000"/>
                </a:solidFill>
                <a:latin typeface="Consolas" panose="020B0609020204030204" pitchFamily="49" charset="0"/>
              </a:rPr>
              <a:t>−</a:t>
            </a:r>
            <a:r>
              <a:rPr lang="en-US" sz="1600">
                <a:solidFill>
                  <a:srgbClr val="FF6600"/>
                </a:solidFill>
                <a:latin typeface="Consolas" panose="020B0609020204030204" pitchFamily="49" charset="0"/>
              </a:rPr>
              <a:t>1</a:t>
            </a:r>
            <a:r>
              <a:rPr lang="en-US" sz="1600" smtClean="0">
                <a:solidFill>
                  <a:srgbClr val="000000"/>
                </a:solidFill>
                <a:latin typeface="Consolas" panose="020B0609020204030204" pitchFamily="49" charset="0"/>
              </a:rPr>
              <a:t>)   </a:t>
            </a:r>
            <a:r>
              <a:rPr lang="en-US" sz="1600" i="1" smtClean="0">
                <a:solidFill>
                  <a:srgbClr val="35586C"/>
                </a:solidFill>
                <a:latin typeface="Consolas" panose="020B0609020204030204" pitchFamily="49" charset="0"/>
              </a:rPr>
              <a:t>/* </a:t>
            </a:r>
            <a:r>
              <a:rPr lang="en-US" sz="1600" i="1">
                <a:solidFill>
                  <a:srgbClr val="35586C"/>
                </a:solidFill>
                <a:latin typeface="Consolas" panose="020B0609020204030204" pitchFamily="49" charset="0"/>
              </a:rPr>
              <a:t>error */</a:t>
            </a:r>
          </a:p>
          <a:p>
            <a:pPr>
              <a:lnSpc>
                <a:spcPct val="120000"/>
              </a:lnSpc>
            </a:pPr>
            <a:r>
              <a:rPr lang="en-US" sz="2000">
                <a:solidFill>
                  <a:srgbClr val="000000"/>
                </a:solidFill>
              </a:rPr>
              <a:t>As lseek</a:t>
            </a:r>
            <a:r>
              <a:rPr lang="en-US" sz="2000" smtClean="0">
                <a:solidFill>
                  <a:srgbClr val="000000"/>
                </a:solidFill>
              </a:rPr>
              <a:t>() can </a:t>
            </a:r>
            <a:r>
              <a:rPr lang="en-US" sz="2000">
                <a:solidFill>
                  <a:srgbClr val="000000"/>
                </a:solidFill>
              </a:rPr>
              <a:t>be used to find the current </a:t>
            </a:r>
            <a:r>
              <a:rPr lang="en-US" sz="2000" smtClean="0">
                <a:solidFill>
                  <a:srgbClr val="000000"/>
                </a:solidFill>
              </a:rPr>
              <a:t>file position:</a:t>
            </a:r>
            <a:endParaRPr lang="en-US" sz="2000">
              <a:solidFill>
                <a:srgbClr val="000000"/>
              </a:solidFill>
            </a:endParaRPr>
          </a:p>
          <a:p>
            <a:pPr lvl="1">
              <a:lnSpc>
                <a:spcPct val="120000"/>
              </a:lnSpc>
            </a:pPr>
            <a:r>
              <a:rPr lang="en-US" sz="1600" b="1">
                <a:solidFill>
                  <a:srgbClr val="007789"/>
                </a:solidFill>
                <a:latin typeface="Consolas" panose="020B0609020204030204" pitchFamily="49" charset="0"/>
              </a:rPr>
              <a:t>int </a:t>
            </a:r>
            <a:r>
              <a:rPr lang="en-US" sz="1600">
                <a:solidFill>
                  <a:srgbClr val="000089"/>
                </a:solidFill>
                <a:latin typeface="Consolas" panose="020B0609020204030204" pitchFamily="49" charset="0"/>
              </a:rPr>
              <a:t>pos</a:t>
            </a:r>
            <a:r>
              <a:rPr lang="en-US" sz="1600">
                <a:solidFill>
                  <a:srgbClr val="000000"/>
                </a:solidFill>
                <a:latin typeface="Consolas" panose="020B0609020204030204" pitchFamily="49" charset="0"/>
              </a:rPr>
              <a:t>;</a:t>
            </a:r>
          </a:p>
          <a:p>
            <a:pPr lvl="1">
              <a:lnSpc>
                <a:spcPct val="120000"/>
              </a:lnSpc>
            </a:pPr>
            <a:r>
              <a:rPr lang="en-US" sz="1600">
                <a:solidFill>
                  <a:srgbClr val="000089"/>
                </a:solidFill>
                <a:latin typeface="Consolas" panose="020B0609020204030204" pitchFamily="49" charset="0"/>
              </a:rPr>
              <a:t>pos </a:t>
            </a:r>
            <a:r>
              <a:rPr lang="en-US" sz="1600">
                <a:solidFill>
                  <a:srgbClr val="555555"/>
                </a:solidFill>
                <a:latin typeface="Consolas" panose="020B0609020204030204" pitchFamily="49" charset="0"/>
              </a:rPr>
              <a:t>= </a:t>
            </a:r>
            <a:r>
              <a:rPr lang="en-US" sz="1600">
                <a:solidFill>
                  <a:srgbClr val="000089"/>
                </a:solidFill>
                <a:latin typeface="Consolas" panose="020B0609020204030204" pitchFamily="49" charset="0"/>
              </a:rPr>
              <a:t>lseek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fd</a:t>
            </a:r>
            <a:r>
              <a:rPr lang="en-US" sz="1600">
                <a:solidFill>
                  <a:srgbClr val="000000"/>
                </a:solidFill>
                <a:latin typeface="Consolas" panose="020B0609020204030204" pitchFamily="49" charset="0"/>
              </a:rPr>
              <a:t>, </a:t>
            </a:r>
            <a:r>
              <a:rPr lang="en-US" sz="1600">
                <a:solidFill>
                  <a:srgbClr val="FF6600"/>
                </a:solidFill>
                <a:latin typeface="Consolas" panose="020B0609020204030204" pitchFamily="49" charset="0"/>
              </a:rPr>
              <a:t>0</a:t>
            </a:r>
            <a:r>
              <a:rPr lang="en-US" sz="1600">
                <a:solidFill>
                  <a:srgbClr val="000000"/>
                </a:solidFill>
                <a:latin typeface="Consolas" panose="020B0609020204030204" pitchFamily="49" charset="0"/>
              </a:rPr>
              <a:t>, </a:t>
            </a:r>
            <a:r>
              <a:rPr lang="en-US" sz="1600">
                <a:solidFill>
                  <a:srgbClr val="000089"/>
                </a:solidFill>
                <a:latin typeface="Consolas" panose="020B0609020204030204" pitchFamily="49" charset="0"/>
              </a:rPr>
              <a:t>SEEK_CUR</a:t>
            </a:r>
            <a:r>
              <a:rPr lang="en-US" sz="1600">
                <a:solidFill>
                  <a:srgbClr val="000000"/>
                </a:solidFill>
                <a:latin typeface="Consolas" panose="020B0609020204030204" pitchFamily="49" charset="0"/>
              </a:rPr>
              <a:t>);</a:t>
            </a:r>
          </a:p>
          <a:p>
            <a:pPr lvl="1">
              <a:lnSpc>
                <a:spcPct val="120000"/>
              </a:lnSpc>
            </a:pPr>
            <a:r>
              <a:rPr lang="en-US" sz="1600" b="1">
                <a:solidFill>
                  <a:srgbClr val="00669A"/>
                </a:solidFill>
                <a:latin typeface="Consolas" panose="020B0609020204030204" pitchFamily="49" charset="0"/>
              </a:rPr>
              <a:t>if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pos </a:t>
            </a:r>
            <a:r>
              <a:rPr lang="en-US" sz="1600">
                <a:solidFill>
                  <a:srgbClr val="555555"/>
                </a:solidFill>
                <a:latin typeface="Consolas" panose="020B0609020204030204" pitchFamily="49" charset="0"/>
              </a:rPr>
              <a:t>== </a:t>
            </a:r>
            <a:r>
              <a:rPr lang="en-US" sz="1600">
                <a:solidFill>
                  <a:srgbClr val="000000"/>
                </a:solidFill>
                <a:latin typeface="Consolas" panose="020B0609020204030204" pitchFamily="49" charset="0"/>
              </a:rPr>
              <a:t>(</a:t>
            </a:r>
            <a:r>
              <a:rPr lang="en-US" sz="1600" b="1">
                <a:solidFill>
                  <a:srgbClr val="007789"/>
                </a:solidFill>
                <a:latin typeface="Consolas" panose="020B0609020204030204" pitchFamily="49" charset="0"/>
              </a:rPr>
              <a:t>off_t</a:t>
            </a:r>
            <a:r>
              <a:rPr lang="en-US" sz="1600">
                <a:solidFill>
                  <a:srgbClr val="000000"/>
                </a:solidFill>
                <a:latin typeface="Consolas" panose="020B0609020204030204" pitchFamily="49" charset="0"/>
              </a:rPr>
              <a:t>) </a:t>
            </a:r>
            <a:r>
              <a:rPr lang="en-US" sz="1600">
                <a:solidFill>
                  <a:srgbClr val="AB0000"/>
                </a:solidFill>
                <a:latin typeface="Consolas" panose="020B0609020204030204" pitchFamily="49" charset="0"/>
              </a:rPr>
              <a:t>−</a:t>
            </a:r>
            <a:r>
              <a:rPr lang="en-US" sz="1600">
                <a:solidFill>
                  <a:srgbClr val="FF6600"/>
                </a:solidFill>
                <a:latin typeface="Consolas" panose="020B0609020204030204" pitchFamily="49" charset="0"/>
              </a:rPr>
              <a:t>1</a:t>
            </a:r>
            <a:r>
              <a:rPr lang="en-US" sz="1600" smtClean="0">
                <a:solidFill>
                  <a:srgbClr val="000000"/>
                </a:solidFill>
                <a:latin typeface="Consolas" panose="020B0609020204030204" pitchFamily="49" charset="0"/>
              </a:rPr>
              <a:t>)  </a:t>
            </a:r>
            <a:r>
              <a:rPr lang="en-US" sz="1600" i="1" smtClean="0">
                <a:solidFill>
                  <a:srgbClr val="35586C"/>
                </a:solidFill>
                <a:latin typeface="Consolas" panose="020B0609020204030204" pitchFamily="49" charset="0"/>
              </a:rPr>
              <a:t>/* </a:t>
            </a:r>
            <a:r>
              <a:rPr lang="en-US" sz="1600" i="1">
                <a:solidFill>
                  <a:srgbClr val="35586C"/>
                </a:solidFill>
                <a:latin typeface="Consolas" panose="020B0609020204030204" pitchFamily="49" charset="0"/>
              </a:rPr>
              <a:t>error </a:t>
            </a:r>
            <a:r>
              <a:rPr lang="en-US" sz="1600" i="1" smtClean="0">
                <a:solidFill>
                  <a:srgbClr val="35586C"/>
                </a:solidFill>
                <a:latin typeface="Consolas" panose="020B0609020204030204" pitchFamily="49" charset="0"/>
              </a:rPr>
              <a:t>*/</a:t>
            </a:r>
            <a:endParaRPr lang="en-US" sz="1600"/>
          </a:p>
        </p:txBody>
      </p:sp>
      <p:sp>
        <p:nvSpPr>
          <p:cNvPr id="4" name="날짜 개체 틀 3"/>
          <p:cNvSpPr>
            <a:spLocks noGrp="1"/>
          </p:cNvSpPr>
          <p:nvPr>
            <p:ph type="dt" sz="half" idx="10"/>
          </p:nvPr>
        </p:nvSpPr>
        <p:spPr/>
        <p:txBody>
          <a:bodyPr/>
          <a:lstStyle/>
          <a:p>
            <a:fld id="{952CE189-079B-4F51-B4A3-A3181E697FEA}"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80</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945246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accent1">
              <a:lumMod val="40000"/>
              <a:lumOff val="60000"/>
            </a:schemeClr>
          </a:solidFill>
        </p:spPr>
        <p:txBody>
          <a:bodyPr/>
          <a:lstStyle/>
          <a:p>
            <a:r>
              <a:rPr lang="ko-KR" altLang="en-US" smtClean="0"/>
              <a:t>실습</a:t>
            </a:r>
            <a:r>
              <a:rPr lang="en-US" altLang="ko-KR" smtClean="0"/>
              <a:t>: </a:t>
            </a:r>
            <a:r>
              <a:rPr lang="ko-KR" altLang="en-US" smtClean="0"/>
              <a:t>파일 복사 프로그램 작성</a:t>
            </a:r>
            <a:endParaRPr lang="en-US"/>
          </a:p>
        </p:txBody>
      </p:sp>
      <p:sp>
        <p:nvSpPr>
          <p:cNvPr id="3" name="내용 개체 틀 2"/>
          <p:cNvSpPr>
            <a:spLocks noGrp="1"/>
          </p:cNvSpPr>
          <p:nvPr>
            <p:ph idx="1"/>
          </p:nvPr>
        </p:nvSpPr>
        <p:spPr/>
        <p:txBody>
          <a:bodyPr/>
          <a:lstStyle/>
          <a:p>
            <a:pPr>
              <a:lnSpc>
                <a:spcPct val="100000"/>
              </a:lnSpc>
            </a:pPr>
            <a:r>
              <a:rPr lang="en-US" smtClean="0"/>
              <a:t>c main function argc, argv</a:t>
            </a:r>
          </a:p>
          <a:p>
            <a:pPr lvl="1">
              <a:lnSpc>
                <a:spcPct val="100000"/>
              </a:lnSpc>
            </a:pPr>
            <a:r>
              <a:rPr lang="en-US" smtClean="0"/>
              <a:t>example : a05_argument.c</a:t>
            </a:r>
          </a:p>
          <a:p>
            <a:pPr>
              <a:lnSpc>
                <a:spcPct val="100000"/>
              </a:lnSpc>
            </a:pPr>
            <a:r>
              <a:rPr lang="en-US" smtClean="0">
                <a:latin typeface="Consolas" panose="020B0609020204030204" pitchFamily="49" charset="0"/>
              </a:rPr>
              <a:t>read(), write()</a:t>
            </a:r>
            <a:r>
              <a:rPr lang="en-US" smtClean="0"/>
              <a:t> </a:t>
            </a:r>
            <a:r>
              <a:rPr lang="ko-KR" altLang="en-US" smtClean="0"/>
              <a:t>함수를 이용하여 파일을 복사하는 프로그램을 작성하세요</a:t>
            </a:r>
            <a:r>
              <a:rPr lang="en-US" altLang="ko-KR" smtClean="0"/>
              <a:t>.</a:t>
            </a:r>
          </a:p>
          <a:p>
            <a:pPr lvl="1">
              <a:lnSpc>
                <a:spcPct val="100000"/>
              </a:lnSpc>
            </a:pPr>
            <a:r>
              <a:rPr lang="ko-KR" altLang="en-US" smtClean="0"/>
              <a:t>소스 파일 이름</a:t>
            </a:r>
            <a:r>
              <a:rPr lang="en-US" altLang="ko-KR" smtClean="0"/>
              <a:t>: file_copy.c</a:t>
            </a:r>
          </a:p>
          <a:p>
            <a:pPr lvl="1">
              <a:lnSpc>
                <a:spcPct val="100000"/>
              </a:lnSpc>
            </a:pPr>
            <a:r>
              <a:rPr lang="ko-KR" altLang="en-US" smtClean="0"/>
              <a:t>프로그램 내용</a:t>
            </a:r>
            <a:r>
              <a:rPr lang="en-US" altLang="ko-KR" smtClean="0"/>
              <a:t>:</a:t>
            </a:r>
          </a:p>
          <a:p>
            <a:pPr lvl="2">
              <a:lnSpc>
                <a:spcPct val="100000"/>
              </a:lnSpc>
            </a:pPr>
            <a:r>
              <a:rPr lang="ko-KR" altLang="en-US" smtClean="0"/>
              <a:t>실행 프로그램의 두 번재 </a:t>
            </a:r>
            <a:r>
              <a:rPr lang="en-US" altLang="ko-KR" smtClean="0"/>
              <a:t>argument </a:t>
            </a:r>
            <a:r>
              <a:rPr lang="ko-KR" altLang="en-US" smtClean="0"/>
              <a:t>값의 파일의 내용을 세번째 </a:t>
            </a:r>
            <a:r>
              <a:rPr lang="en-US" altLang="ko-KR" smtClean="0"/>
              <a:t>argument </a:t>
            </a:r>
            <a:r>
              <a:rPr lang="ko-KR" altLang="en-US" smtClean="0"/>
              <a:t>값의 파일로 복사한다</a:t>
            </a:r>
            <a:r>
              <a:rPr lang="en-US" altLang="ko-KR" smtClean="0"/>
              <a:t>.</a:t>
            </a:r>
          </a:p>
        </p:txBody>
      </p:sp>
      <p:sp>
        <p:nvSpPr>
          <p:cNvPr id="4" name="날짜 개체 틀 3"/>
          <p:cNvSpPr>
            <a:spLocks noGrp="1"/>
          </p:cNvSpPr>
          <p:nvPr>
            <p:ph type="dt" sz="half" idx="10"/>
          </p:nvPr>
        </p:nvSpPr>
        <p:spPr/>
        <p:txBody>
          <a:bodyPr/>
          <a:lstStyle/>
          <a:p>
            <a:fld id="{374F91E9-BB1F-45C8-BE2A-7E09A182C4A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81</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9126295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689206" y="3354158"/>
            <a:ext cx="6361471" cy="1692656"/>
          </a:xfrm>
        </p:spPr>
        <p:txBody>
          <a:bodyPr>
            <a:normAutofit/>
          </a:bodyPr>
          <a:lstStyle/>
          <a:p>
            <a:r>
              <a:rPr lang="en-US" sz="4800" smtClean="0"/>
              <a:t>Buffered I/O</a:t>
            </a:r>
            <a:endParaRPr lang="en-US" sz="4800"/>
          </a:p>
        </p:txBody>
      </p:sp>
      <p:sp>
        <p:nvSpPr>
          <p:cNvPr id="3" name="부제목 2"/>
          <p:cNvSpPr>
            <a:spLocks noGrp="1"/>
          </p:cNvSpPr>
          <p:nvPr>
            <p:ph type="subTitle" idx="1"/>
          </p:nvPr>
        </p:nvSpPr>
        <p:spPr>
          <a:xfrm>
            <a:off x="3485660" y="1774109"/>
            <a:ext cx="2768564" cy="649922"/>
          </a:xfrm>
        </p:spPr>
        <p:txBody>
          <a:bodyPr/>
          <a:lstStyle/>
          <a:p>
            <a:r>
              <a:rPr lang="en-US" smtClean="0"/>
              <a:t>CHAPTER 3</a:t>
            </a:r>
            <a:endParaRPr lang="en-US"/>
          </a:p>
        </p:txBody>
      </p:sp>
    </p:spTree>
    <p:extLst>
      <p:ext uri="{BB962C8B-B14F-4D97-AF65-F5344CB8AC3E}">
        <p14:creationId xmlns:p14="http://schemas.microsoft.com/office/powerpoint/2010/main" val="8908852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Buffered I/O</a:t>
            </a:r>
            <a:endParaRPr lang="en-US"/>
          </a:p>
        </p:txBody>
      </p:sp>
      <p:sp>
        <p:nvSpPr>
          <p:cNvPr id="3" name="내용 개체 틀 2"/>
          <p:cNvSpPr>
            <a:spLocks noGrp="1"/>
          </p:cNvSpPr>
          <p:nvPr>
            <p:ph idx="1"/>
          </p:nvPr>
        </p:nvSpPr>
        <p:spPr/>
        <p:txBody>
          <a:bodyPr/>
          <a:lstStyle/>
          <a:p>
            <a:r>
              <a:rPr lang="en-US" smtClean="0"/>
              <a:t>Buffered I/O</a:t>
            </a:r>
          </a:p>
          <a:p>
            <a:r>
              <a:rPr lang="en-US" smtClean="0"/>
              <a:t>= User-Buffered I/O</a:t>
            </a:r>
          </a:p>
          <a:p>
            <a:r>
              <a:rPr lang="en-US" smtClean="0"/>
              <a:t>= Standard C I/O</a:t>
            </a:r>
          </a:p>
          <a:p>
            <a:r>
              <a:rPr lang="en-US" smtClean="0"/>
              <a:t>= stdio</a:t>
            </a:r>
          </a:p>
          <a:p>
            <a:r>
              <a:rPr lang="en-US" smtClean="0"/>
              <a:t>= File Pointer</a:t>
            </a:r>
          </a:p>
          <a:p>
            <a:r>
              <a:rPr lang="en-US" smtClean="0"/>
              <a:t>= FILE * file</a:t>
            </a:r>
          </a:p>
          <a:p>
            <a:r>
              <a:rPr lang="en-US" smtClean="0"/>
              <a:t>= stream</a:t>
            </a:r>
          </a:p>
          <a:p>
            <a:r>
              <a:rPr lang="en-US" smtClean="0">
                <a:solidFill>
                  <a:srgbClr val="0070C0"/>
                </a:solidFill>
                <a:latin typeface="Consolas" panose="020B0609020204030204" pitchFamily="49" charset="0"/>
              </a:rPr>
              <a:t>fopen</a:t>
            </a:r>
            <a:r>
              <a:rPr lang="en-US" smtClean="0">
                <a:latin typeface="Consolas" panose="020B0609020204030204" pitchFamily="49" charset="0"/>
              </a:rPr>
              <a:t>() , </a:t>
            </a:r>
            <a:r>
              <a:rPr lang="en-US" smtClean="0">
                <a:solidFill>
                  <a:srgbClr val="0070C0"/>
                </a:solidFill>
                <a:latin typeface="Consolas" panose="020B0609020204030204" pitchFamily="49" charset="0"/>
              </a:rPr>
              <a:t>fread</a:t>
            </a:r>
            <a:r>
              <a:rPr lang="en-US" smtClean="0">
                <a:latin typeface="Consolas" panose="020B0609020204030204" pitchFamily="49" charset="0"/>
              </a:rPr>
              <a:t>(), </a:t>
            </a:r>
            <a:r>
              <a:rPr lang="en-US" smtClean="0">
                <a:solidFill>
                  <a:srgbClr val="0070C0"/>
                </a:solidFill>
                <a:latin typeface="Consolas" panose="020B0609020204030204" pitchFamily="49" charset="0"/>
              </a:rPr>
              <a:t>fwrite</a:t>
            </a:r>
            <a:r>
              <a:rPr lang="en-US" smtClean="0">
                <a:latin typeface="Consolas" panose="020B0609020204030204" pitchFamily="49" charset="0"/>
              </a:rPr>
              <a:t>() , </a:t>
            </a:r>
            <a:r>
              <a:rPr lang="en-US" smtClean="0">
                <a:solidFill>
                  <a:srgbClr val="0070C0"/>
                </a:solidFill>
                <a:latin typeface="Consolas" panose="020B0609020204030204" pitchFamily="49" charset="0"/>
              </a:rPr>
              <a:t>fclose</a:t>
            </a:r>
            <a:r>
              <a:rPr lang="en-US" smtClean="0">
                <a:latin typeface="Consolas" panose="020B0609020204030204" pitchFamily="49" charset="0"/>
              </a:rPr>
              <a:t>()</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66B50813-D26D-4EF2-AD6F-F022F43A66E0}"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83</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2322944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Block (p. 67)</a:t>
            </a:r>
            <a:endParaRPr lang="en-US"/>
          </a:p>
        </p:txBody>
      </p:sp>
      <p:sp>
        <p:nvSpPr>
          <p:cNvPr id="3" name="내용 개체 틀 2"/>
          <p:cNvSpPr>
            <a:spLocks noGrp="1"/>
          </p:cNvSpPr>
          <p:nvPr>
            <p:ph idx="1"/>
          </p:nvPr>
        </p:nvSpPr>
        <p:spPr>
          <a:xfrm>
            <a:off x="681038" y="1255271"/>
            <a:ext cx="8543925" cy="3723129"/>
          </a:xfrm>
        </p:spPr>
        <p:txBody>
          <a:bodyPr>
            <a:normAutofit fontScale="62500" lnSpcReduction="20000"/>
          </a:bodyPr>
          <a:lstStyle/>
          <a:p>
            <a:pPr>
              <a:lnSpc>
                <a:spcPct val="120000"/>
              </a:lnSpc>
            </a:pPr>
            <a:r>
              <a:rPr lang="en-US"/>
              <a:t>T</a:t>
            </a:r>
            <a:r>
              <a:rPr lang="en-US" smtClean="0"/>
              <a:t>he </a:t>
            </a:r>
            <a:r>
              <a:rPr lang="en-US" i="1"/>
              <a:t>block </a:t>
            </a:r>
            <a:r>
              <a:rPr lang="en-US"/>
              <a:t>is an abstraction representing the smallest unit </a:t>
            </a:r>
            <a:r>
              <a:rPr lang="en-US" smtClean="0"/>
              <a:t>of storage </a:t>
            </a:r>
            <a:r>
              <a:rPr lang="en-US"/>
              <a:t>on a </a:t>
            </a:r>
            <a:r>
              <a:rPr lang="en-US" smtClean="0"/>
              <a:t>filesystem.</a:t>
            </a:r>
          </a:p>
          <a:p>
            <a:pPr lvl="1">
              <a:lnSpc>
                <a:spcPct val="120000"/>
              </a:lnSpc>
            </a:pPr>
            <a:r>
              <a:rPr lang="en-US" smtClean="0"/>
              <a:t>Inside </a:t>
            </a:r>
            <a:r>
              <a:rPr lang="en-US"/>
              <a:t>the kernel, all filesystem operations occur in terms </a:t>
            </a:r>
            <a:r>
              <a:rPr lang="en-US" smtClean="0"/>
              <a:t>of blocks.</a:t>
            </a:r>
          </a:p>
          <a:p>
            <a:pPr>
              <a:lnSpc>
                <a:spcPct val="120000"/>
              </a:lnSpc>
            </a:pPr>
            <a:r>
              <a:rPr lang="en-US" smtClean="0"/>
              <a:t>No </a:t>
            </a:r>
            <a:r>
              <a:rPr lang="en-US"/>
              <a:t>I/O </a:t>
            </a:r>
            <a:r>
              <a:rPr lang="en-US" smtClean="0"/>
              <a:t>operation may </a:t>
            </a:r>
            <a:r>
              <a:rPr lang="en-US"/>
              <a:t>execute on an amount of data less than the block size or that is not an </a:t>
            </a:r>
            <a:r>
              <a:rPr lang="en-US" smtClean="0"/>
              <a:t>integer multiple </a:t>
            </a:r>
            <a:r>
              <a:rPr lang="en-US"/>
              <a:t>of the block </a:t>
            </a:r>
            <a:r>
              <a:rPr lang="en-US" smtClean="0"/>
              <a:t>size.</a:t>
            </a:r>
          </a:p>
          <a:p>
            <a:pPr>
              <a:lnSpc>
                <a:spcPct val="120000"/>
              </a:lnSpc>
            </a:pPr>
            <a:r>
              <a:rPr lang="en-US" smtClean="0"/>
              <a:t>If </a:t>
            </a:r>
            <a:r>
              <a:rPr lang="en-US"/>
              <a:t>you only want to read a byte, too bad</a:t>
            </a:r>
            <a:r>
              <a:rPr lang="en-US" smtClean="0"/>
              <a:t>:</a:t>
            </a:r>
          </a:p>
          <a:p>
            <a:pPr lvl="1">
              <a:lnSpc>
                <a:spcPct val="120000"/>
              </a:lnSpc>
            </a:pPr>
            <a:r>
              <a:rPr lang="en-US" smtClean="0"/>
              <a:t> </a:t>
            </a:r>
            <a:r>
              <a:rPr lang="en-US"/>
              <a:t>you’ll have to read </a:t>
            </a:r>
            <a:r>
              <a:rPr lang="en-US" smtClean="0"/>
              <a:t>a whole block.</a:t>
            </a:r>
          </a:p>
          <a:p>
            <a:pPr>
              <a:lnSpc>
                <a:spcPct val="120000"/>
              </a:lnSpc>
            </a:pPr>
            <a:r>
              <a:rPr lang="en-US" smtClean="0"/>
              <a:t>Want </a:t>
            </a:r>
            <a:r>
              <a:rPr lang="en-US"/>
              <a:t>to write 4.5 blocks worth of data? </a:t>
            </a:r>
            <a:endParaRPr lang="en-US" smtClean="0"/>
          </a:p>
          <a:p>
            <a:pPr lvl="1">
              <a:lnSpc>
                <a:spcPct val="120000"/>
              </a:lnSpc>
            </a:pPr>
            <a:r>
              <a:rPr lang="en-US" smtClean="0"/>
              <a:t>You’ll </a:t>
            </a:r>
            <a:r>
              <a:rPr lang="en-US"/>
              <a:t>need to write 5 blocks, </a:t>
            </a:r>
            <a:r>
              <a:rPr lang="en-US" smtClean="0"/>
              <a:t>which implies </a:t>
            </a:r>
            <a:r>
              <a:rPr lang="en-US"/>
              <a:t>reading that partial block in its entirety, updating only the half you’ve changed</a:t>
            </a:r>
            <a:r>
              <a:rPr lang="en-US" smtClean="0"/>
              <a:t>, and </a:t>
            </a:r>
            <a:r>
              <a:rPr lang="en-US"/>
              <a:t>then writing back the whole block.</a:t>
            </a:r>
          </a:p>
        </p:txBody>
      </p:sp>
      <p:sp>
        <p:nvSpPr>
          <p:cNvPr id="4" name="날짜 개체 틀 3"/>
          <p:cNvSpPr>
            <a:spLocks noGrp="1"/>
          </p:cNvSpPr>
          <p:nvPr>
            <p:ph type="dt" sz="half" idx="10"/>
          </p:nvPr>
        </p:nvSpPr>
        <p:spPr/>
        <p:txBody>
          <a:bodyPr/>
          <a:lstStyle/>
          <a:p>
            <a:fld id="{0B4F4837-0A64-4266-A035-BDD03C04554E}"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84</a:t>
            </a:fld>
            <a:endParaRPr lang="en-US"/>
          </a:p>
        </p:txBody>
      </p:sp>
      <p:pic>
        <p:nvPicPr>
          <p:cNvPr id="102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9674" y="4631210"/>
            <a:ext cx="2646651" cy="2072333"/>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9910408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User-Buffered I/O (p. 67)</a:t>
            </a:r>
            <a:endParaRPr lang="en-US"/>
          </a:p>
        </p:txBody>
      </p:sp>
      <p:sp>
        <p:nvSpPr>
          <p:cNvPr id="3" name="내용 개체 틀 2"/>
          <p:cNvSpPr>
            <a:spLocks noGrp="1"/>
          </p:cNvSpPr>
          <p:nvPr>
            <p:ph idx="1"/>
          </p:nvPr>
        </p:nvSpPr>
        <p:spPr/>
        <p:txBody>
          <a:bodyPr>
            <a:normAutofit/>
          </a:bodyPr>
          <a:lstStyle/>
          <a:p>
            <a:pPr>
              <a:lnSpc>
                <a:spcPct val="100000"/>
              </a:lnSpc>
            </a:pPr>
            <a:r>
              <a:rPr lang="en-US"/>
              <a:t>Programs that have to issue many small I/O requests to regular files often perform </a:t>
            </a:r>
            <a:r>
              <a:rPr lang="en-US" smtClean="0"/>
              <a:t>user-buffered I/O.</a:t>
            </a:r>
          </a:p>
          <a:p>
            <a:pPr>
              <a:lnSpc>
                <a:spcPct val="100000"/>
              </a:lnSpc>
            </a:pPr>
            <a:r>
              <a:rPr lang="en-US" smtClean="0"/>
              <a:t>Buffered I/O </a:t>
            </a:r>
            <a:r>
              <a:rPr lang="en-US"/>
              <a:t>refers to buffering done in user space, either manually by the </a:t>
            </a:r>
            <a:r>
              <a:rPr lang="en-US" smtClean="0"/>
              <a:t>application or </a:t>
            </a:r>
            <a:r>
              <a:rPr lang="en-US"/>
              <a:t>transparently in a library, not to buffering done by the kernel</a:t>
            </a:r>
            <a:r>
              <a:rPr lang="en-US" smtClean="0"/>
              <a:t>.</a:t>
            </a:r>
          </a:p>
          <a:p>
            <a:pPr>
              <a:lnSpc>
                <a:spcPct val="100000"/>
              </a:lnSpc>
            </a:pPr>
            <a:r>
              <a:rPr lang="en-US"/>
              <a:t>In practice, blocks are usually 512, 1,024, 2,048, 4,096, or 8,192 bytes in size</a:t>
            </a:r>
            <a:r>
              <a:rPr lang="en-US" smtClean="0"/>
              <a:t>.</a:t>
            </a:r>
          </a:p>
          <a:p>
            <a:pPr>
              <a:lnSpc>
                <a:spcPct val="100000"/>
              </a:lnSpc>
            </a:pPr>
            <a:r>
              <a:rPr lang="en-US"/>
              <a:t>User-buffered </a:t>
            </a:r>
            <a:r>
              <a:rPr lang="en-US" smtClean="0"/>
              <a:t>I/O closes </a:t>
            </a:r>
            <a:r>
              <a:rPr lang="en-US"/>
              <a:t>the gap between the </a:t>
            </a:r>
            <a:r>
              <a:rPr lang="en-US" smtClean="0"/>
              <a:t>filesystem</a:t>
            </a:r>
            <a:r>
              <a:rPr lang="en-US"/>
              <a:t>, which speaks in blocks, and the application, </a:t>
            </a:r>
            <a:r>
              <a:rPr lang="en-US" smtClean="0"/>
              <a:t>which talks </a:t>
            </a:r>
            <a:r>
              <a:rPr lang="en-US"/>
              <a:t>in its own abstractions.</a:t>
            </a:r>
            <a:endParaRPr lang="en-US" smtClean="0"/>
          </a:p>
          <a:p>
            <a:pPr>
              <a:lnSpc>
                <a:spcPct val="100000"/>
              </a:lnSpc>
            </a:pPr>
            <a:endParaRPr lang="en-US"/>
          </a:p>
        </p:txBody>
      </p:sp>
      <p:sp>
        <p:nvSpPr>
          <p:cNvPr id="4" name="날짜 개체 틀 3"/>
          <p:cNvSpPr>
            <a:spLocks noGrp="1"/>
          </p:cNvSpPr>
          <p:nvPr>
            <p:ph type="dt" sz="half" idx="10"/>
          </p:nvPr>
        </p:nvSpPr>
        <p:spPr/>
        <p:txBody>
          <a:bodyPr/>
          <a:lstStyle/>
          <a:p>
            <a:fld id="{15D8717B-BFEA-4660-8858-B7BCB65B0291}"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85</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166043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00B050"/>
          </a:solidFill>
        </p:spPr>
        <p:txBody>
          <a:bodyPr/>
          <a:lstStyle/>
          <a:p>
            <a:r>
              <a:rPr lang="en-US" smtClean="0"/>
              <a:t>C Standard I/O (p. 70)</a:t>
            </a:r>
            <a:endParaRPr lang="en-US"/>
          </a:p>
        </p:txBody>
      </p:sp>
      <p:sp>
        <p:nvSpPr>
          <p:cNvPr id="3" name="내용 개체 틀 2"/>
          <p:cNvSpPr>
            <a:spLocks noGrp="1"/>
          </p:cNvSpPr>
          <p:nvPr>
            <p:ph idx="1"/>
          </p:nvPr>
        </p:nvSpPr>
        <p:spPr>
          <a:xfrm>
            <a:off x="681038" y="1255271"/>
            <a:ext cx="8934017" cy="4921692"/>
          </a:xfrm>
        </p:spPr>
        <p:txBody>
          <a:bodyPr/>
          <a:lstStyle/>
          <a:p>
            <a:pPr>
              <a:lnSpc>
                <a:spcPct val="100000"/>
              </a:lnSpc>
            </a:pPr>
            <a:r>
              <a:rPr lang="en-US"/>
              <a:t>The standard C library provides the standard I/O library (often simply called </a:t>
            </a:r>
            <a:r>
              <a:rPr lang="en-US" i="1"/>
              <a:t>stdio</a:t>
            </a:r>
            <a:r>
              <a:rPr lang="en-US" smtClean="0"/>
              <a:t>).</a:t>
            </a:r>
          </a:p>
          <a:p>
            <a:pPr lvl="1">
              <a:lnSpc>
                <a:spcPct val="100000"/>
              </a:lnSpc>
            </a:pPr>
            <a:r>
              <a:rPr lang="en-US" smtClean="0"/>
              <a:t>It </a:t>
            </a:r>
            <a:r>
              <a:rPr lang="en-US"/>
              <a:t>provides a platform-independent, user-buffering </a:t>
            </a:r>
            <a:r>
              <a:rPr lang="en-US" smtClean="0"/>
              <a:t>solution.</a:t>
            </a:r>
          </a:p>
          <a:p>
            <a:pPr lvl="1">
              <a:lnSpc>
                <a:spcPct val="100000"/>
              </a:lnSpc>
            </a:pPr>
            <a:r>
              <a:rPr lang="en-US" smtClean="0"/>
              <a:t>The standard I/O </a:t>
            </a:r>
            <a:r>
              <a:rPr lang="en-US"/>
              <a:t>library is simple to use, yet </a:t>
            </a:r>
            <a:r>
              <a:rPr lang="en-US" smtClean="0"/>
              <a:t>powerful.</a:t>
            </a:r>
          </a:p>
          <a:p>
            <a:pPr>
              <a:lnSpc>
                <a:spcPct val="100000"/>
              </a:lnSpc>
            </a:pPr>
            <a:r>
              <a:rPr lang="en-US"/>
              <a:t>The remainder of this chapter discusses user-buffered I/O as it pertains to file </a:t>
            </a:r>
            <a:r>
              <a:rPr lang="en-US" smtClean="0"/>
              <a:t>I/O.</a:t>
            </a:r>
          </a:p>
          <a:p>
            <a:pPr lvl="1">
              <a:lnSpc>
                <a:spcPct val="100000"/>
              </a:lnSpc>
            </a:pPr>
            <a:r>
              <a:rPr lang="en-US" smtClean="0"/>
              <a:t>It is </a:t>
            </a:r>
            <a:r>
              <a:rPr lang="en-US"/>
              <a:t>implemented in the standard C </a:t>
            </a:r>
            <a:r>
              <a:rPr lang="en-US" smtClean="0"/>
              <a:t>library.</a:t>
            </a:r>
          </a:p>
          <a:p>
            <a:pPr lvl="1">
              <a:lnSpc>
                <a:spcPct val="100000"/>
              </a:lnSpc>
            </a:pPr>
            <a:r>
              <a:rPr lang="en-US" smtClean="0"/>
              <a:t>Opening</a:t>
            </a:r>
            <a:r>
              <a:rPr lang="en-US"/>
              <a:t>, closing, reading, and </a:t>
            </a:r>
            <a:r>
              <a:rPr lang="en-US" smtClean="0"/>
              <a:t>writing files </a:t>
            </a:r>
            <a:r>
              <a:rPr lang="en-US"/>
              <a:t>via the standard C library.</a:t>
            </a:r>
          </a:p>
        </p:txBody>
      </p:sp>
      <p:sp>
        <p:nvSpPr>
          <p:cNvPr id="4" name="날짜 개체 틀 3"/>
          <p:cNvSpPr>
            <a:spLocks noGrp="1"/>
          </p:cNvSpPr>
          <p:nvPr>
            <p:ph type="dt" sz="half" idx="10"/>
          </p:nvPr>
        </p:nvSpPr>
        <p:spPr/>
        <p:txBody>
          <a:bodyPr/>
          <a:lstStyle/>
          <a:p>
            <a:fld id="{B2971907-1432-4D95-9F36-47F556440A2B}"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86</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3705789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rgbClr val="00B050"/>
          </a:solidFill>
        </p:spPr>
        <p:txBody>
          <a:bodyPr/>
          <a:lstStyle/>
          <a:p>
            <a:r>
              <a:rPr lang="en-US" smtClean="0"/>
              <a:t>File Pointers (p. 70)</a:t>
            </a:r>
            <a:endParaRPr lang="en-US"/>
          </a:p>
        </p:txBody>
      </p:sp>
      <p:sp>
        <p:nvSpPr>
          <p:cNvPr id="3" name="내용 개체 틀 2"/>
          <p:cNvSpPr>
            <a:spLocks noGrp="1"/>
          </p:cNvSpPr>
          <p:nvPr>
            <p:ph idx="1"/>
          </p:nvPr>
        </p:nvSpPr>
        <p:spPr>
          <a:xfrm>
            <a:off x="681038" y="1255270"/>
            <a:ext cx="8543925" cy="2956512"/>
          </a:xfrm>
        </p:spPr>
        <p:txBody>
          <a:bodyPr>
            <a:normAutofit fontScale="85000" lnSpcReduction="10000"/>
          </a:bodyPr>
          <a:lstStyle/>
          <a:p>
            <a:pPr>
              <a:lnSpc>
                <a:spcPct val="100000"/>
              </a:lnSpc>
            </a:pPr>
            <a:r>
              <a:rPr lang="en-US" smtClean="0"/>
              <a:t>Standard I/O </a:t>
            </a:r>
            <a:r>
              <a:rPr lang="en-US"/>
              <a:t>routines do not operate directly on file </a:t>
            </a:r>
            <a:r>
              <a:rPr lang="en-US" smtClean="0"/>
              <a:t>descriptors.</a:t>
            </a:r>
          </a:p>
          <a:p>
            <a:pPr lvl="1">
              <a:lnSpc>
                <a:spcPct val="100000"/>
              </a:lnSpc>
            </a:pPr>
            <a:r>
              <a:rPr lang="en-US" smtClean="0"/>
              <a:t>SIO </a:t>
            </a:r>
            <a:r>
              <a:rPr lang="en-US"/>
              <a:t>use </a:t>
            </a:r>
            <a:r>
              <a:rPr lang="en-US" smtClean="0"/>
              <a:t>their own </a:t>
            </a:r>
            <a:r>
              <a:rPr lang="en-US"/>
              <a:t>unique identifier, known as the </a:t>
            </a:r>
            <a:r>
              <a:rPr lang="en-US" i="1"/>
              <a:t>file </a:t>
            </a:r>
            <a:r>
              <a:rPr lang="en-US" i="1" smtClean="0"/>
              <a:t>pointer</a:t>
            </a:r>
            <a:r>
              <a:rPr lang="en-US" smtClean="0"/>
              <a:t>.</a:t>
            </a:r>
          </a:p>
          <a:p>
            <a:pPr>
              <a:lnSpc>
                <a:spcPct val="100000"/>
              </a:lnSpc>
            </a:pPr>
            <a:r>
              <a:rPr lang="en-US"/>
              <a:t>T</a:t>
            </a:r>
            <a:r>
              <a:rPr lang="en-US" smtClean="0"/>
              <a:t>he </a:t>
            </a:r>
            <a:r>
              <a:rPr lang="en-US"/>
              <a:t>file </a:t>
            </a:r>
            <a:r>
              <a:rPr lang="en-US" smtClean="0"/>
              <a:t>pointer maps </a:t>
            </a:r>
            <a:r>
              <a:rPr lang="en-US"/>
              <a:t>to a </a:t>
            </a:r>
            <a:r>
              <a:rPr lang="en-US" smtClean="0"/>
              <a:t>file descriptor.</a:t>
            </a:r>
          </a:p>
          <a:p>
            <a:pPr>
              <a:lnSpc>
                <a:spcPct val="100000"/>
              </a:lnSpc>
            </a:pPr>
            <a:r>
              <a:rPr lang="en-US" smtClean="0"/>
              <a:t>The </a:t>
            </a:r>
            <a:r>
              <a:rPr lang="en-US"/>
              <a:t>file pointer is represented by a pointer to the FILE </a:t>
            </a:r>
            <a:r>
              <a:rPr lang="en-US" smtClean="0"/>
              <a:t>typedef.</a:t>
            </a:r>
          </a:p>
          <a:p>
            <a:pPr>
              <a:lnSpc>
                <a:spcPct val="100000"/>
              </a:lnSpc>
            </a:pPr>
            <a:r>
              <a:rPr lang="en-US" smtClean="0"/>
              <a:t>An </a:t>
            </a:r>
            <a:r>
              <a:rPr lang="en-US"/>
              <a:t>open file is called a </a:t>
            </a:r>
            <a:r>
              <a:rPr lang="en-US" i="1" smtClean="0"/>
              <a:t>stream</a:t>
            </a:r>
            <a:r>
              <a:rPr lang="en-US" smtClean="0"/>
              <a:t>.</a:t>
            </a:r>
          </a:p>
          <a:p>
            <a:pPr lvl="1"/>
            <a:r>
              <a:rPr lang="en-US" smtClean="0"/>
              <a:t>Streams </a:t>
            </a:r>
            <a:r>
              <a:rPr lang="en-US"/>
              <a:t>may be opened </a:t>
            </a:r>
            <a:r>
              <a:rPr lang="en-US" smtClean="0"/>
              <a:t>for reading </a:t>
            </a:r>
            <a:r>
              <a:rPr lang="en-US"/>
              <a:t>(</a:t>
            </a:r>
            <a:r>
              <a:rPr lang="en-US" i="1"/>
              <a:t>input streams</a:t>
            </a:r>
            <a:r>
              <a:rPr lang="en-US"/>
              <a:t>), writing (</a:t>
            </a:r>
            <a:r>
              <a:rPr lang="en-US" i="1"/>
              <a:t>output streams</a:t>
            </a:r>
            <a:r>
              <a:rPr lang="en-US"/>
              <a:t>), or both (</a:t>
            </a:r>
            <a:r>
              <a:rPr lang="en-US" i="1"/>
              <a:t>input/output streams</a:t>
            </a:r>
            <a:r>
              <a:rPr lang="en-US" smtClean="0"/>
              <a:t>).</a:t>
            </a:r>
            <a:endParaRPr lang="en-US"/>
          </a:p>
        </p:txBody>
      </p:sp>
      <p:sp>
        <p:nvSpPr>
          <p:cNvPr id="4" name="날짜 개체 틀 3"/>
          <p:cNvSpPr>
            <a:spLocks noGrp="1"/>
          </p:cNvSpPr>
          <p:nvPr>
            <p:ph type="dt" sz="half" idx="10"/>
          </p:nvPr>
        </p:nvSpPr>
        <p:spPr/>
        <p:txBody>
          <a:bodyPr/>
          <a:lstStyle/>
          <a:p>
            <a:fld id="{181AA2D5-7669-4EF6-B185-1957D5776F8F}"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87</a:t>
            </a:fld>
            <a:endParaRPr lang="en-US"/>
          </a:p>
        </p:txBody>
      </p:sp>
      <p:pic>
        <p:nvPicPr>
          <p:cNvPr id="8" name="그림 7"/>
          <p:cNvPicPr>
            <a:picLocks noChangeAspect="1"/>
          </p:cNvPicPr>
          <p:nvPr/>
        </p:nvPicPr>
        <p:blipFill>
          <a:blip r:embed="rId2"/>
          <a:stretch>
            <a:fillRect/>
          </a:stretch>
        </p:blipFill>
        <p:spPr>
          <a:xfrm>
            <a:off x="3767108" y="4493472"/>
            <a:ext cx="2371783" cy="1581189"/>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93379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Opening Files (p. 71)</a:t>
            </a:r>
          </a:p>
        </p:txBody>
      </p:sp>
      <p:sp>
        <p:nvSpPr>
          <p:cNvPr id="3" name="내용 개체 틀 2"/>
          <p:cNvSpPr>
            <a:spLocks noGrp="1"/>
          </p:cNvSpPr>
          <p:nvPr>
            <p:ph idx="1"/>
          </p:nvPr>
        </p:nvSpPr>
        <p:spPr/>
        <p:txBody>
          <a:bodyPr>
            <a:normAutofit fontScale="92500" lnSpcReduction="10000"/>
          </a:bodyPr>
          <a:lstStyle/>
          <a:p>
            <a:pPr>
              <a:lnSpc>
                <a:spcPct val="120000"/>
              </a:lnSpc>
            </a:pPr>
            <a:r>
              <a:rPr lang="en-US" sz="1600">
                <a:solidFill>
                  <a:srgbClr val="000000"/>
                </a:solidFill>
              </a:rPr>
              <a:t>Files are opened for reading or writing via fopen():</a:t>
            </a:r>
          </a:p>
          <a:p>
            <a:pPr lvl="1">
              <a:lnSpc>
                <a:spcPct val="120000"/>
              </a:lnSpc>
            </a:pPr>
            <a:r>
              <a:rPr lang="en-US" sz="1600">
                <a:solidFill>
                  <a:srgbClr val="009A9A"/>
                </a:solidFill>
              </a:rPr>
              <a:t>#include &lt;stdio.h&gt;</a:t>
            </a:r>
          </a:p>
          <a:p>
            <a:pPr lvl="1">
              <a:lnSpc>
                <a:spcPct val="120000"/>
              </a:lnSpc>
            </a:pPr>
            <a:r>
              <a:rPr lang="en-US" sz="1600" b="1">
                <a:solidFill>
                  <a:srgbClr val="007789"/>
                </a:solidFill>
              </a:rPr>
              <a:t>FILE </a:t>
            </a:r>
            <a:r>
              <a:rPr lang="en-US" sz="1600">
                <a:solidFill>
                  <a:srgbClr val="555555"/>
                </a:solidFill>
              </a:rPr>
              <a:t>* </a:t>
            </a:r>
            <a:r>
              <a:rPr lang="en-US" sz="1600">
                <a:solidFill>
                  <a:srgbClr val="000089"/>
                </a:solidFill>
              </a:rPr>
              <a:t>fopen </a:t>
            </a:r>
            <a:r>
              <a:rPr lang="en-US" sz="1600">
                <a:solidFill>
                  <a:srgbClr val="000000"/>
                </a:solidFill>
              </a:rPr>
              <a:t>(</a:t>
            </a:r>
            <a:r>
              <a:rPr lang="en-US" sz="1600" b="1">
                <a:solidFill>
                  <a:srgbClr val="00669A"/>
                </a:solidFill>
              </a:rPr>
              <a:t>const </a:t>
            </a:r>
            <a:r>
              <a:rPr lang="en-US" sz="1600" b="1">
                <a:solidFill>
                  <a:srgbClr val="007789"/>
                </a:solidFill>
              </a:rPr>
              <a:t>char </a:t>
            </a:r>
            <a:r>
              <a:rPr lang="en-US" sz="1600">
                <a:solidFill>
                  <a:srgbClr val="555555"/>
                </a:solidFill>
              </a:rPr>
              <a:t>*</a:t>
            </a:r>
            <a:r>
              <a:rPr lang="en-US" sz="1600">
                <a:solidFill>
                  <a:srgbClr val="000089"/>
                </a:solidFill>
              </a:rPr>
              <a:t>path</a:t>
            </a:r>
            <a:r>
              <a:rPr lang="en-US" sz="1600">
                <a:solidFill>
                  <a:srgbClr val="000000"/>
                </a:solidFill>
              </a:rPr>
              <a:t>, </a:t>
            </a:r>
            <a:r>
              <a:rPr lang="en-US" sz="1600" b="1">
                <a:solidFill>
                  <a:srgbClr val="00669A"/>
                </a:solidFill>
              </a:rPr>
              <a:t>const </a:t>
            </a:r>
            <a:r>
              <a:rPr lang="en-US" sz="1600" b="1">
                <a:solidFill>
                  <a:srgbClr val="007789"/>
                </a:solidFill>
              </a:rPr>
              <a:t>char </a:t>
            </a:r>
            <a:r>
              <a:rPr lang="en-US" sz="1600">
                <a:solidFill>
                  <a:srgbClr val="555555"/>
                </a:solidFill>
              </a:rPr>
              <a:t>*</a:t>
            </a:r>
            <a:r>
              <a:rPr lang="en-US" sz="1600">
                <a:solidFill>
                  <a:srgbClr val="000089"/>
                </a:solidFill>
              </a:rPr>
              <a:t>mode</a:t>
            </a:r>
            <a:r>
              <a:rPr lang="en-US" sz="1600">
                <a:solidFill>
                  <a:srgbClr val="000000"/>
                </a:solidFill>
              </a:rPr>
              <a:t>);</a:t>
            </a:r>
          </a:p>
          <a:p>
            <a:pPr>
              <a:lnSpc>
                <a:spcPct val="120000"/>
              </a:lnSpc>
            </a:pPr>
            <a:r>
              <a:rPr lang="en-US" sz="1600" smtClean="0">
                <a:solidFill>
                  <a:srgbClr val="000000"/>
                </a:solidFill>
              </a:rPr>
              <a:t>This function opens the file path with the behavior given by mode and associates a new stream with it.</a:t>
            </a:r>
          </a:p>
          <a:p>
            <a:pPr>
              <a:lnSpc>
                <a:spcPct val="120000"/>
              </a:lnSpc>
            </a:pPr>
            <a:r>
              <a:rPr lang="en-US" sz="1600" smtClean="0"/>
              <a:t>Modes </a:t>
            </a:r>
            <a:r>
              <a:rPr lang="en-US" sz="1600"/>
              <a:t>: The mode argument describes how to open the given file.</a:t>
            </a:r>
          </a:p>
          <a:p>
            <a:pPr lvl="1">
              <a:lnSpc>
                <a:spcPct val="120000"/>
              </a:lnSpc>
            </a:pPr>
            <a:r>
              <a:rPr lang="en-US" sz="1600"/>
              <a:t>r : Open the file for reading.</a:t>
            </a:r>
          </a:p>
          <a:p>
            <a:pPr lvl="1">
              <a:lnSpc>
                <a:spcPct val="120000"/>
              </a:lnSpc>
            </a:pPr>
            <a:r>
              <a:rPr lang="en-US" sz="1600"/>
              <a:t>r+ : Open the file for both reading and writing.</a:t>
            </a:r>
          </a:p>
          <a:p>
            <a:pPr lvl="1">
              <a:lnSpc>
                <a:spcPct val="120000"/>
              </a:lnSpc>
            </a:pPr>
            <a:r>
              <a:rPr lang="en-US" sz="1600"/>
              <a:t>w : Open the file for writing.</a:t>
            </a:r>
          </a:p>
          <a:p>
            <a:pPr lvl="2">
              <a:lnSpc>
                <a:spcPct val="120000"/>
              </a:lnSpc>
            </a:pPr>
            <a:r>
              <a:rPr lang="en-US" sz="1600"/>
              <a:t>If the file exists, it is truncated to zero length. If the file does not exist, it is created.</a:t>
            </a:r>
          </a:p>
          <a:p>
            <a:pPr lvl="1">
              <a:lnSpc>
                <a:spcPct val="120000"/>
              </a:lnSpc>
            </a:pPr>
            <a:r>
              <a:rPr lang="en-US" sz="1600"/>
              <a:t>w+ : Open the file for both reading and writing.</a:t>
            </a:r>
          </a:p>
          <a:p>
            <a:pPr lvl="2">
              <a:lnSpc>
                <a:spcPct val="120000"/>
              </a:lnSpc>
            </a:pPr>
            <a:r>
              <a:rPr lang="en-US" sz="1600"/>
              <a:t>If the file exists, it is truncated to zero length. If the file does not exist, it is created.</a:t>
            </a:r>
          </a:p>
          <a:p>
            <a:pPr lvl="1">
              <a:lnSpc>
                <a:spcPct val="120000"/>
              </a:lnSpc>
            </a:pPr>
            <a:r>
              <a:rPr lang="en-US" sz="1600"/>
              <a:t>a : Open the file for writing in append mode.</a:t>
            </a:r>
          </a:p>
          <a:p>
            <a:pPr lvl="2">
              <a:lnSpc>
                <a:spcPct val="120000"/>
              </a:lnSpc>
            </a:pPr>
            <a:r>
              <a:rPr lang="en-US" sz="1600"/>
              <a:t>The file is created if it does not exist. The stream is positioned at the end of the file.</a:t>
            </a:r>
          </a:p>
          <a:p>
            <a:pPr lvl="1">
              <a:lnSpc>
                <a:spcPct val="120000"/>
              </a:lnSpc>
            </a:pPr>
            <a:r>
              <a:rPr lang="en-US" sz="1600"/>
              <a:t>a+ : Open the file for both reading and writing in append mode.</a:t>
            </a:r>
          </a:p>
          <a:p>
            <a:pPr lvl="2">
              <a:lnSpc>
                <a:spcPct val="120000"/>
              </a:lnSpc>
            </a:pPr>
            <a:r>
              <a:rPr lang="en-US" sz="1600"/>
              <a:t>The file is created if it does not exist. The stream is positioned at the end of the file</a:t>
            </a:r>
            <a:r>
              <a:rPr lang="en-US" sz="1600" smtClean="0"/>
              <a:t>.</a:t>
            </a:r>
            <a:endParaRPr lang="en-US" sz="1600">
              <a:latin typeface="Consolas" panose="020B0609020204030204" pitchFamily="49" charset="0"/>
            </a:endParaRPr>
          </a:p>
        </p:txBody>
      </p:sp>
      <p:sp>
        <p:nvSpPr>
          <p:cNvPr id="4" name="날짜 개체 틀 3"/>
          <p:cNvSpPr>
            <a:spLocks noGrp="1"/>
          </p:cNvSpPr>
          <p:nvPr>
            <p:ph type="dt" sz="half" idx="10"/>
          </p:nvPr>
        </p:nvSpPr>
        <p:spPr/>
        <p:txBody>
          <a:bodyPr/>
          <a:lstStyle/>
          <a:p>
            <a:fld id="{FF885507-7FD1-4655-AB32-75D419BFD451}"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88</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934622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Opening </a:t>
            </a:r>
            <a:r>
              <a:rPr lang="en-US" smtClean="0"/>
              <a:t>Files (p. 72)</a:t>
            </a:r>
            <a:endParaRPr lang="en-US"/>
          </a:p>
        </p:txBody>
      </p:sp>
      <p:sp>
        <p:nvSpPr>
          <p:cNvPr id="3" name="내용 개체 틀 2"/>
          <p:cNvSpPr>
            <a:spLocks noGrp="1"/>
          </p:cNvSpPr>
          <p:nvPr>
            <p:ph idx="1"/>
          </p:nvPr>
        </p:nvSpPr>
        <p:spPr/>
        <p:txBody>
          <a:bodyPr>
            <a:noAutofit/>
          </a:bodyPr>
          <a:lstStyle/>
          <a:p>
            <a:pPr>
              <a:lnSpc>
                <a:spcPct val="120000"/>
              </a:lnSpc>
            </a:pPr>
            <a:r>
              <a:rPr lang="en-US" sz="2000" b="1" smtClean="0">
                <a:solidFill>
                  <a:srgbClr val="007789"/>
                </a:solidFill>
              </a:rPr>
              <a:t>Example</a:t>
            </a:r>
          </a:p>
          <a:p>
            <a:pPr lvl="1">
              <a:lnSpc>
                <a:spcPct val="120000"/>
              </a:lnSpc>
            </a:pPr>
            <a:r>
              <a:rPr lang="en-US" sz="2000" b="1" smtClean="0">
                <a:solidFill>
                  <a:srgbClr val="007789"/>
                </a:solidFill>
                <a:latin typeface="Consolas" panose="020B0609020204030204" pitchFamily="49" charset="0"/>
              </a:rPr>
              <a:t>FILE </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stream</a:t>
            </a:r>
            <a:r>
              <a:rPr lang="en-US" sz="2000">
                <a:solidFill>
                  <a:srgbClr val="000000"/>
                </a:solidFill>
                <a:latin typeface="Consolas" panose="020B0609020204030204" pitchFamily="49" charset="0"/>
              </a:rPr>
              <a:t>;</a:t>
            </a:r>
          </a:p>
          <a:p>
            <a:pPr lvl="1">
              <a:lnSpc>
                <a:spcPct val="120000"/>
              </a:lnSpc>
            </a:pPr>
            <a:r>
              <a:rPr lang="en-US" sz="2000">
                <a:solidFill>
                  <a:srgbClr val="000089"/>
                </a:solidFill>
                <a:latin typeface="Consolas" panose="020B0609020204030204" pitchFamily="49" charset="0"/>
              </a:rPr>
              <a:t>stream </a:t>
            </a:r>
            <a:r>
              <a:rPr lang="en-US" sz="2000">
                <a:solidFill>
                  <a:srgbClr val="555555"/>
                </a:solidFill>
                <a:latin typeface="Consolas" panose="020B0609020204030204" pitchFamily="49" charset="0"/>
              </a:rPr>
              <a:t>= </a:t>
            </a:r>
            <a:r>
              <a:rPr lang="en-US" sz="2000">
                <a:solidFill>
                  <a:srgbClr val="000089"/>
                </a:solidFill>
                <a:latin typeface="Consolas" panose="020B0609020204030204" pitchFamily="49" charset="0"/>
              </a:rPr>
              <a:t>fopen </a:t>
            </a:r>
            <a:r>
              <a:rPr lang="en-US" sz="2000">
                <a:solidFill>
                  <a:srgbClr val="000000"/>
                </a:solidFill>
                <a:latin typeface="Consolas" panose="020B0609020204030204" pitchFamily="49" charset="0"/>
              </a:rPr>
              <a:t>(</a:t>
            </a:r>
            <a:r>
              <a:rPr lang="en-US" sz="2000">
                <a:solidFill>
                  <a:srgbClr val="CD3300"/>
                </a:solidFill>
                <a:latin typeface="Consolas" panose="020B0609020204030204" pitchFamily="49" charset="0"/>
              </a:rPr>
              <a:t>"/etc/manifest"</a:t>
            </a:r>
            <a:r>
              <a:rPr lang="en-US" sz="2000">
                <a:solidFill>
                  <a:srgbClr val="000000"/>
                </a:solidFill>
                <a:latin typeface="Consolas" panose="020B0609020204030204" pitchFamily="49" charset="0"/>
              </a:rPr>
              <a:t>, </a:t>
            </a:r>
            <a:r>
              <a:rPr lang="en-US" sz="2000">
                <a:solidFill>
                  <a:srgbClr val="CD3300"/>
                </a:solidFill>
                <a:latin typeface="Consolas" panose="020B0609020204030204" pitchFamily="49" charset="0"/>
              </a:rPr>
              <a:t>"r"</a:t>
            </a:r>
            <a:r>
              <a:rPr lang="en-US" sz="2000">
                <a:solidFill>
                  <a:srgbClr val="000000"/>
                </a:solidFill>
                <a:latin typeface="Consolas" panose="020B0609020204030204" pitchFamily="49" charset="0"/>
              </a:rPr>
              <a:t>);</a:t>
            </a:r>
          </a:p>
          <a:p>
            <a:pPr lvl="1">
              <a:lnSpc>
                <a:spcPct val="120000"/>
              </a:lnSpc>
            </a:pPr>
            <a:r>
              <a:rPr lang="en-US" sz="2000" b="1" smtClean="0">
                <a:solidFill>
                  <a:srgbClr val="00669A"/>
                </a:solidFill>
                <a:latin typeface="Consolas" panose="020B0609020204030204" pitchFamily="49" charset="0"/>
              </a:rPr>
              <a:t>if</a:t>
            </a:r>
            <a:r>
              <a:rPr lang="en-US" sz="2000" smtClean="0">
                <a:solidFill>
                  <a:srgbClr val="000000"/>
                </a:solidFill>
                <a:latin typeface="Consolas" panose="020B0609020204030204" pitchFamily="49" charset="0"/>
              </a:rPr>
              <a:t>(</a:t>
            </a:r>
            <a:r>
              <a:rPr lang="en-US" sz="2000" smtClean="0">
                <a:solidFill>
                  <a:srgbClr val="555555"/>
                </a:solidFill>
                <a:latin typeface="Consolas" panose="020B0609020204030204" pitchFamily="49" charset="0"/>
              </a:rPr>
              <a:t>!</a:t>
            </a:r>
            <a:r>
              <a:rPr lang="en-US" sz="2000">
                <a:solidFill>
                  <a:srgbClr val="000089"/>
                </a:solidFill>
                <a:latin typeface="Consolas" panose="020B0609020204030204" pitchFamily="49" charset="0"/>
              </a:rPr>
              <a:t>stream</a:t>
            </a:r>
            <a:r>
              <a:rPr lang="en-US" sz="2000">
                <a:solidFill>
                  <a:srgbClr val="000000"/>
                </a:solidFill>
                <a:latin typeface="Consolas" panose="020B0609020204030204" pitchFamily="49" charset="0"/>
              </a:rPr>
              <a:t>)</a:t>
            </a:r>
          </a:p>
          <a:p>
            <a:pPr lvl="2">
              <a:lnSpc>
                <a:spcPct val="120000"/>
              </a:lnSpc>
            </a:pPr>
            <a:r>
              <a:rPr lang="en-US" sz="2000" i="1">
                <a:solidFill>
                  <a:srgbClr val="35586C"/>
                </a:solidFill>
                <a:latin typeface="Consolas" panose="020B0609020204030204" pitchFamily="49" charset="0"/>
              </a:rPr>
              <a:t>/* error </a:t>
            </a:r>
            <a:r>
              <a:rPr lang="en-US" sz="2000" i="1" smtClean="0">
                <a:solidFill>
                  <a:srgbClr val="35586C"/>
                </a:solidFill>
                <a:latin typeface="Consolas" panose="020B0609020204030204" pitchFamily="49" charset="0"/>
              </a:rPr>
              <a:t>*/</a:t>
            </a:r>
          </a:p>
          <a:p>
            <a:pPr>
              <a:lnSpc>
                <a:spcPct val="120000"/>
              </a:lnSpc>
            </a:pPr>
            <a:r>
              <a:rPr lang="en-US" sz="2000" smtClean="0"/>
              <a:t>Opening a Stream via File Descriptor</a:t>
            </a:r>
          </a:p>
          <a:p>
            <a:pPr marL="457200" lvl="1" indent="0">
              <a:lnSpc>
                <a:spcPct val="120000"/>
              </a:lnSpc>
              <a:buNone/>
            </a:pPr>
            <a:r>
              <a:rPr lang="en-US" sz="2000"/>
              <a:t>The function </a:t>
            </a:r>
            <a:r>
              <a:rPr lang="en-US" sz="2000">
                <a:solidFill>
                  <a:srgbClr val="7030A0"/>
                </a:solidFill>
              </a:rPr>
              <a:t>fdopen</a:t>
            </a:r>
            <a:r>
              <a:rPr lang="en-US" sz="2000"/>
              <a:t>() converts an already open file descriptor (fd) to a stream</a:t>
            </a:r>
            <a:r>
              <a:rPr lang="en-US" sz="2000" smtClean="0"/>
              <a:t>:</a:t>
            </a:r>
          </a:p>
          <a:p>
            <a:pPr lvl="1">
              <a:lnSpc>
                <a:spcPct val="120000"/>
              </a:lnSpc>
            </a:pPr>
            <a:endParaRPr lang="en-US" sz="2000">
              <a:latin typeface="Consolas" panose="020B0609020204030204" pitchFamily="49" charset="0"/>
            </a:endParaRPr>
          </a:p>
          <a:p>
            <a:pPr lvl="1"/>
            <a:r>
              <a:rPr lang="en-US" sz="2000">
                <a:solidFill>
                  <a:srgbClr val="009A9A"/>
                </a:solidFill>
                <a:latin typeface="Consolas" panose="020B0609020204030204" pitchFamily="49" charset="0"/>
              </a:rPr>
              <a:t>#include &lt;stdio.h&gt;</a:t>
            </a:r>
          </a:p>
          <a:p>
            <a:pPr lvl="1"/>
            <a:r>
              <a:rPr lang="fr-FR" sz="2000" b="1">
                <a:solidFill>
                  <a:srgbClr val="007789"/>
                </a:solidFill>
                <a:latin typeface="Consolas" panose="020B0609020204030204" pitchFamily="49" charset="0"/>
              </a:rPr>
              <a:t>FILE </a:t>
            </a:r>
            <a:r>
              <a:rPr lang="fr-FR" sz="2000">
                <a:solidFill>
                  <a:srgbClr val="555555"/>
                </a:solidFill>
                <a:latin typeface="Consolas" panose="020B0609020204030204" pitchFamily="49" charset="0"/>
              </a:rPr>
              <a:t>* </a:t>
            </a:r>
            <a:r>
              <a:rPr lang="fr-FR" sz="2000" smtClean="0">
                <a:solidFill>
                  <a:srgbClr val="000089"/>
                </a:solidFill>
                <a:latin typeface="Consolas" panose="020B0609020204030204" pitchFamily="49" charset="0"/>
              </a:rPr>
              <a:t>fdopen</a:t>
            </a:r>
            <a:r>
              <a:rPr lang="fr-FR" sz="2000" smtClean="0">
                <a:solidFill>
                  <a:srgbClr val="000000"/>
                </a:solidFill>
                <a:latin typeface="Consolas" panose="020B0609020204030204" pitchFamily="49" charset="0"/>
              </a:rPr>
              <a:t>(</a:t>
            </a:r>
            <a:r>
              <a:rPr lang="fr-FR" sz="2000" b="1" smtClean="0">
                <a:solidFill>
                  <a:srgbClr val="007789"/>
                </a:solidFill>
                <a:latin typeface="Consolas" panose="020B0609020204030204" pitchFamily="49" charset="0"/>
              </a:rPr>
              <a:t>int </a:t>
            </a:r>
            <a:r>
              <a:rPr lang="fr-FR" sz="2000">
                <a:solidFill>
                  <a:srgbClr val="000089"/>
                </a:solidFill>
                <a:latin typeface="Consolas" panose="020B0609020204030204" pitchFamily="49" charset="0"/>
              </a:rPr>
              <a:t>fd</a:t>
            </a:r>
            <a:r>
              <a:rPr lang="fr-FR" sz="2000">
                <a:solidFill>
                  <a:srgbClr val="000000"/>
                </a:solidFill>
                <a:latin typeface="Consolas" panose="020B0609020204030204" pitchFamily="49" charset="0"/>
              </a:rPr>
              <a:t>, </a:t>
            </a:r>
            <a:r>
              <a:rPr lang="fr-FR" sz="2000" b="1">
                <a:solidFill>
                  <a:srgbClr val="00669A"/>
                </a:solidFill>
                <a:latin typeface="Consolas" panose="020B0609020204030204" pitchFamily="49" charset="0"/>
              </a:rPr>
              <a:t>const </a:t>
            </a:r>
            <a:r>
              <a:rPr lang="fr-FR" sz="2000" b="1">
                <a:solidFill>
                  <a:srgbClr val="007789"/>
                </a:solidFill>
                <a:latin typeface="Consolas" panose="020B0609020204030204" pitchFamily="49" charset="0"/>
              </a:rPr>
              <a:t>char </a:t>
            </a:r>
            <a:r>
              <a:rPr lang="fr-FR" sz="2000">
                <a:solidFill>
                  <a:srgbClr val="555555"/>
                </a:solidFill>
                <a:latin typeface="Consolas" panose="020B0609020204030204" pitchFamily="49" charset="0"/>
              </a:rPr>
              <a:t>*</a:t>
            </a:r>
            <a:r>
              <a:rPr lang="fr-FR" sz="2000">
                <a:solidFill>
                  <a:srgbClr val="000089"/>
                </a:solidFill>
                <a:latin typeface="Consolas" panose="020B0609020204030204" pitchFamily="49" charset="0"/>
              </a:rPr>
              <a:t>mode</a:t>
            </a:r>
            <a:r>
              <a:rPr lang="fr-FR" sz="2000" smtClean="0">
                <a:solidFill>
                  <a:srgbClr val="000000"/>
                </a:solidFill>
                <a:latin typeface="Consolas" panose="020B0609020204030204" pitchFamily="49" charset="0"/>
              </a:rPr>
              <a:t>);</a:t>
            </a:r>
            <a:endParaRPr lang="en-US" sz="2000">
              <a:latin typeface="Consolas" panose="020B0609020204030204" pitchFamily="49" charset="0"/>
            </a:endParaRPr>
          </a:p>
        </p:txBody>
      </p:sp>
      <p:sp>
        <p:nvSpPr>
          <p:cNvPr id="4" name="날짜 개체 틀 3"/>
          <p:cNvSpPr>
            <a:spLocks noGrp="1"/>
          </p:cNvSpPr>
          <p:nvPr>
            <p:ph type="dt" sz="half" idx="10"/>
          </p:nvPr>
        </p:nvSpPr>
        <p:spPr/>
        <p:txBody>
          <a:bodyPr/>
          <a:lstStyle/>
          <a:p>
            <a:fld id="{32842A5A-DB37-4341-9324-E15183060663}"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89</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71546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GIT sequence diagram</a:t>
            </a:r>
            <a:endParaRPr lang="ko-KR" altLang="en-US" dirty="0"/>
          </a:p>
        </p:txBody>
      </p:sp>
      <p:sp>
        <p:nvSpPr>
          <p:cNvPr id="6" name="내용 개체 틀 5"/>
          <p:cNvSpPr>
            <a:spLocks noGrp="1"/>
          </p:cNvSpPr>
          <p:nvPr>
            <p:ph sz="quarter" idx="1"/>
          </p:nvPr>
        </p:nvSpPr>
        <p:spPr>
          <a:xfrm>
            <a:off x="1472784" y="6175770"/>
            <a:ext cx="7772400" cy="469032"/>
          </a:xfrm>
        </p:spPr>
        <p:txBody>
          <a:bodyPr>
            <a:normAutofit fontScale="92500" lnSpcReduction="10000"/>
          </a:bodyPr>
          <a:lstStyle/>
          <a:p>
            <a:pPr marL="0" indent="0">
              <a:buNone/>
            </a:pPr>
            <a:r>
              <a:rPr lang="en-US" altLang="ko-KR" dirty="0" smtClean="0"/>
              <a:t> </a:t>
            </a:r>
            <a:endParaRPr lang="ko-KR" altLang="en-US" dirty="0"/>
          </a:p>
        </p:txBody>
      </p:sp>
      <p:sp>
        <p:nvSpPr>
          <p:cNvPr id="51" name="슬라이드 번호 개체 틀 50"/>
          <p:cNvSpPr>
            <a:spLocks noGrp="1"/>
          </p:cNvSpPr>
          <p:nvPr>
            <p:ph type="sldNum" sz="quarter" idx="12"/>
          </p:nvPr>
        </p:nvSpPr>
        <p:spPr/>
        <p:txBody>
          <a:bodyPr/>
          <a:lstStyle/>
          <a:p>
            <a:fld id="{A8DF9D34-2FA3-4396-82EB-6392D34D7F75}" type="slidenum">
              <a:rPr lang="ko-KR" altLang="en-US" smtClean="0"/>
              <a:pPr/>
              <a:t>9</a:t>
            </a:fld>
            <a:r>
              <a:rPr lang="ko-KR" altLang="en-US" smtClean="0"/>
              <a:t> </a:t>
            </a:r>
            <a:r>
              <a:rPr lang="en-US" altLang="ko-KR" smtClean="0"/>
              <a:t>/ 20</a:t>
            </a:r>
            <a:endParaRPr lang="ko-KR" altLang="en-US" dirty="0"/>
          </a:p>
        </p:txBody>
      </p:sp>
      <p:sp>
        <p:nvSpPr>
          <p:cNvPr id="52" name="날짜 개체 틀 51"/>
          <p:cNvSpPr>
            <a:spLocks noGrp="1"/>
          </p:cNvSpPr>
          <p:nvPr>
            <p:ph type="dt" sz="half" idx="10"/>
          </p:nvPr>
        </p:nvSpPr>
        <p:spPr/>
        <p:txBody>
          <a:bodyPr/>
          <a:lstStyle/>
          <a:p>
            <a:fld id="{4F72D264-CC44-4AAC-B79F-F79109872FEB}" type="datetime1">
              <a:rPr lang="ko-KR" altLang="en-US" smtClean="0"/>
              <a:t>2018-12-02</a:t>
            </a:fld>
            <a:endParaRPr lang="ko-KR" altLang="en-US"/>
          </a:p>
        </p:txBody>
      </p:sp>
      <p:grpSp>
        <p:nvGrpSpPr>
          <p:cNvPr id="3" name="그룹 2"/>
          <p:cNvGrpSpPr/>
          <p:nvPr/>
        </p:nvGrpSpPr>
        <p:grpSpPr>
          <a:xfrm>
            <a:off x="1704509" y="1087541"/>
            <a:ext cx="6387931" cy="4933747"/>
            <a:chOff x="1704509" y="1087541"/>
            <a:chExt cx="6387931" cy="4933747"/>
          </a:xfrm>
        </p:grpSpPr>
        <p:sp>
          <p:nvSpPr>
            <p:cNvPr id="7" name="직사각형 6"/>
            <p:cNvSpPr/>
            <p:nvPr/>
          </p:nvSpPr>
          <p:spPr>
            <a:xfrm flipH="1">
              <a:off x="4685593" y="1797048"/>
              <a:ext cx="56620" cy="4152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자기 디스크 8"/>
            <p:cNvSpPr/>
            <p:nvPr/>
          </p:nvSpPr>
          <p:spPr>
            <a:xfrm>
              <a:off x="4136190" y="1170340"/>
              <a:ext cx="1176474" cy="672854"/>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200" smtClean="0"/>
                <a:t>Local Repo</a:t>
              </a:r>
              <a:endParaRPr lang="ko-KR" altLang="en-US" sz="1200" dirty="0"/>
            </a:p>
          </p:txBody>
        </p:sp>
        <p:sp>
          <p:nvSpPr>
            <p:cNvPr id="11" name="직사각형 10"/>
            <p:cNvSpPr/>
            <p:nvPr/>
          </p:nvSpPr>
          <p:spPr>
            <a:xfrm>
              <a:off x="7524670" y="1735882"/>
              <a:ext cx="45719" cy="4285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2037266" y="1896462"/>
              <a:ext cx="71720" cy="39739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p:cNvGrpSpPr/>
            <p:nvPr/>
          </p:nvGrpSpPr>
          <p:grpSpPr>
            <a:xfrm>
              <a:off x="5052678" y="1889343"/>
              <a:ext cx="2340619" cy="342208"/>
              <a:chOff x="5052678" y="1794093"/>
              <a:chExt cx="2340619" cy="342208"/>
            </a:xfrm>
          </p:grpSpPr>
          <p:cxnSp>
            <p:nvCxnSpPr>
              <p:cNvPr id="23" name="직선 화살표 연결선 22"/>
              <p:cNvCxnSpPr/>
              <p:nvPr/>
            </p:nvCxnSpPr>
            <p:spPr>
              <a:xfrm flipH="1">
                <a:off x="5052678" y="2131790"/>
                <a:ext cx="2016224" cy="4511"/>
              </a:xfrm>
              <a:prstGeom prst="straightConnector1">
                <a:avLst/>
              </a:prstGeom>
              <a:ln w="57150">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5480594" y="1794093"/>
                <a:ext cx="1912703" cy="338554"/>
              </a:xfrm>
              <a:prstGeom prst="rect">
                <a:avLst/>
              </a:prstGeom>
              <a:noFill/>
            </p:spPr>
            <p:txBody>
              <a:bodyPr wrap="none" rtlCol="0">
                <a:spAutoFit/>
              </a:bodyPr>
              <a:lstStyle/>
              <a:p>
                <a:r>
                  <a:rPr lang="en-US" altLang="ko-KR" sz="1600" dirty="0"/>
                  <a:t>clone </a:t>
                </a:r>
                <a:r>
                  <a:rPr lang="en-US" altLang="ko-KR" sz="1600"/>
                  <a:t>(</a:t>
                </a:r>
                <a:r>
                  <a:rPr lang="ko-KR" altLang="en-US" sz="1600" smtClean="0"/>
                  <a:t>복사</a:t>
                </a:r>
                <a:r>
                  <a:rPr lang="en-US" altLang="ko-KR" sz="1600" smtClean="0"/>
                  <a:t>/</a:t>
                </a:r>
                <a:r>
                  <a:rPr lang="ko-KR" altLang="en-US" sz="1600" smtClean="0"/>
                  <a:t>한번만</a:t>
                </a:r>
                <a:r>
                  <a:rPr lang="en-US" altLang="ko-KR" sz="1600" smtClean="0"/>
                  <a:t>)</a:t>
                </a:r>
                <a:endParaRPr lang="ko-KR" altLang="en-US" sz="1600" dirty="0"/>
              </a:p>
            </p:txBody>
          </p:sp>
        </p:grpSp>
        <p:grpSp>
          <p:nvGrpSpPr>
            <p:cNvPr id="15" name="그룹 14"/>
            <p:cNvGrpSpPr/>
            <p:nvPr/>
          </p:nvGrpSpPr>
          <p:grpSpPr>
            <a:xfrm>
              <a:off x="2283918" y="2410878"/>
              <a:ext cx="2165026" cy="423182"/>
              <a:chOff x="2283918" y="2315628"/>
              <a:chExt cx="2165026" cy="423182"/>
            </a:xfrm>
          </p:grpSpPr>
          <p:cxnSp>
            <p:nvCxnSpPr>
              <p:cNvPr id="25" name="직선 화살표 연결선 24"/>
              <p:cNvCxnSpPr/>
              <p:nvPr/>
            </p:nvCxnSpPr>
            <p:spPr>
              <a:xfrm>
                <a:off x="2283918" y="2738810"/>
                <a:ext cx="2165026" cy="0"/>
              </a:xfrm>
              <a:prstGeom prst="straightConnector1">
                <a:avLst/>
              </a:prstGeom>
              <a:ln w="5715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0" name="TextBox 29"/>
              <p:cNvSpPr txBox="1"/>
              <p:nvPr/>
            </p:nvSpPr>
            <p:spPr>
              <a:xfrm>
                <a:off x="2392446" y="2315628"/>
                <a:ext cx="1992853" cy="338554"/>
              </a:xfrm>
              <a:prstGeom prst="rect">
                <a:avLst/>
              </a:prstGeom>
              <a:noFill/>
            </p:spPr>
            <p:txBody>
              <a:bodyPr wrap="none" rtlCol="0">
                <a:spAutoFit/>
              </a:bodyPr>
              <a:lstStyle/>
              <a:p>
                <a:r>
                  <a:rPr lang="en-US" altLang="ko-KR" sz="1600" dirty="0"/>
                  <a:t>add (</a:t>
                </a:r>
                <a:r>
                  <a:rPr lang="ko-KR" altLang="en-US" sz="1600" dirty="0"/>
                  <a:t>변경 파일 등록</a:t>
                </a:r>
                <a:r>
                  <a:rPr lang="en-US" altLang="ko-KR" sz="1600" dirty="0"/>
                  <a:t>)</a:t>
                </a:r>
                <a:endParaRPr lang="ko-KR" altLang="en-US" sz="1600" dirty="0"/>
              </a:p>
            </p:txBody>
          </p:sp>
        </p:grpSp>
        <p:grpSp>
          <p:nvGrpSpPr>
            <p:cNvPr id="14" name="그룹 13"/>
            <p:cNvGrpSpPr/>
            <p:nvPr/>
          </p:nvGrpSpPr>
          <p:grpSpPr>
            <a:xfrm>
              <a:off x="2283918" y="3023454"/>
              <a:ext cx="2415251" cy="368553"/>
              <a:chOff x="2283918" y="2928204"/>
              <a:chExt cx="2415251" cy="368553"/>
            </a:xfrm>
          </p:grpSpPr>
          <p:cxnSp>
            <p:nvCxnSpPr>
              <p:cNvPr id="33" name="직선 화살표 연결선 32"/>
              <p:cNvCxnSpPr/>
              <p:nvPr/>
            </p:nvCxnSpPr>
            <p:spPr>
              <a:xfrm>
                <a:off x="2283918" y="3296757"/>
                <a:ext cx="2165026" cy="0"/>
              </a:xfrm>
              <a:prstGeom prst="straightConnector1">
                <a:avLst/>
              </a:prstGeom>
              <a:ln w="5715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2382637" y="2928204"/>
                <a:ext cx="2316532" cy="338554"/>
              </a:xfrm>
              <a:prstGeom prst="rect">
                <a:avLst/>
              </a:prstGeom>
              <a:noFill/>
            </p:spPr>
            <p:txBody>
              <a:bodyPr wrap="none" rtlCol="0">
                <a:spAutoFit/>
              </a:bodyPr>
              <a:lstStyle/>
              <a:p>
                <a:r>
                  <a:rPr lang="en-US" altLang="ko-KR" sz="1600" dirty="0"/>
                  <a:t>commit (</a:t>
                </a:r>
                <a:r>
                  <a:rPr lang="ko-KR" altLang="en-US" sz="1600" dirty="0"/>
                  <a:t>변경 파일 기록</a:t>
                </a:r>
                <a:r>
                  <a:rPr lang="en-US" altLang="ko-KR" sz="1600" dirty="0"/>
                  <a:t>)</a:t>
                </a:r>
                <a:endParaRPr lang="ko-KR" altLang="en-US" sz="1600" dirty="0"/>
              </a:p>
            </p:txBody>
          </p:sp>
        </p:grpSp>
        <p:grpSp>
          <p:nvGrpSpPr>
            <p:cNvPr id="13" name="그룹 12"/>
            <p:cNvGrpSpPr/>
            <p:nvPr/>
          </p:nvGrpSpPr>
          <p:grpSpPr>
            <a:xfrm>
              <a:off x="4993676" y="4797152"/>
              <a:ext cx="2287806" cy="389856"/>
              <a:chOff x="4993676" y="4797152"/>
              <a:chExt cx="2287806" cy="389856"/>
            </a:xfrm>
          </p:grpSpPr>
          <p:cxnSp>
            <p:nvCxnSpPr>
              <p:cNvPr id="36" name="직선 화살표 연결선 35"/>
              <p:cNvCxnSpPr/>
              <p:nvPr/>
            </p:nvCxnSpPr>
            <p:spPr>
              <a:xfrm>
                <a:off x="5038005" y="5187008"/>
                <a:ext cx="2165026" cy="0"/>
              </a:xfrm>
              <a:prstGeom prst="straightConnector1">
                <a:avLst/>
              </a:prstGeom>
              <a:ln w="5715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7" name="TextBox 36"/>
              <p:cNvSpPr txBox="1"/>
              <p:nvPr/>
            </p:nvSpPr>
            <p:spPr>
              <a:xfrm>
                <a:off x="4993676" y="4797152"/>
                <a:ext cx="2287806" cy="338554"/>
              </a:xfrm>
              <a:prstGeom prst="rect">
                <a:avLst/>
              </a:prstGeom>
              <a:noFill/>
            </p:spPr>
            <p:txBody>
              <a:bodyPr wrap="none" rtlCol="0">
                <a:spAutoFit/>
              </a:bodyPr>
              <a:lstStyle/>
              <a:p>
                <a:r>
                  <a:rPr lang="en-US" altLang="ko-KR" sz="1600" dirty="0"/>
                  <a:t>push (</a:t>
                </a:r>
                <a:r>
                  <a:rPr lang="ko-KR" altLang="en-US" sz="1600" dirty="0"/>
                  <a:t>변경 파일 보내기</a:t>
                </a:r>
                <a:r>
                  <a:rPr lang="en-US" altLang="ko-KR" sz="1600" dirty="0"/>
                  <a:t>)</a:t>
                </a:r>
                <a:endParaRPr lang="ko-KR" altLang="en-US" sz="1600" dirty="0"/>
              </a:p>
            </p:txBody>
          </p:sp>
        </p:grpSp>
        <p:grpSp>
          <p:nvGrpSpPr>
            <p:cNvPr id="12" name="그룹 11"/>
            <p:cNvGrpSpPr/>
            <p:nvPr/>
          </p:nvGrpSpPr>
          <p:grpSpPr>
            <a:xfrm>
              <a:off x="5007577" y="5364782"/>
              <a:ext cx="2398413" cy="368475"/>
              <a:chOff x="5007577" y="5364782"/>
              <a:chExt cx="2398413" cy="368475"/>
            </a:xfrm>
          </p:grpSpPr>
          <p:cxnSp>
            <p:nvCxnSpPr>
              <p:cNvPr id="39" name="직선 화살표 연결선 38"/>
              <p:cNvCxnSpPr/>
              <p:nvPr/>
            </p:nvCxnSpPr>
            <p:spPr>
              <a:xfrm>
                <a:off x="5025008" y="5733257"/>
                <a:ext cx="2165026" cy="0"/>
              </a:xfrm>
              <a:prstGeom prst="straightConnector1">
                <a:avLst/>
              </a:prstGeom>
              <a:ln w="57150">
                <a:solidFill>
                  <a:srgbClr val="00B050"/>
                </a:solidFill>
                <a:headEnd type="triangle" w="med" len="med"/>
                <a:tailEnd type="none" w="med" len="med"/>
              </a:ln>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5007577" y="5364782"/>
                <a:ext cx="2398413" cy="338554"/>
              </a:xfrm>
              <a:prstGeom prst="rect">
                <a:avLst/>
              </a:prstGeom>
              <a:noFill/>
            </p:spPr>
            <p:txBody>
              <a:bodyPr wrap="none" rtlCol="0">
                <a:spAutoFit/>
              </a:bodyPr>
              <a:lstStyle/>
              <a:p>
                <a:r>
                  <a:rPr lang="en-US" altLang="ko-KR" sz="1600" dirty="0"/>
                  <a:t>pull (</a:t>
                </a:r>
                <a:r>
                  <a:rPr lang="ko-KR" altLang="en-US" sz="1600" dirty="0"/>
                  <a:t>변경 파일 가져오기</a:t>
                </a:r>
                <a:r>
                  <a:rPr lang="en-US" altLang="ko-KR" sz="1600" dirty="0"/>
                  <a:t>)</a:t>
                </a:r>
                <a:endParaRPr lang="ko-KR" altLang="en-US" sz="1600" dirty="0"/>
              </a:p>
            </p:txBody>
          </p:sp>
        </p:grpSp>
        <p:grpSp>
          <p:nvGrpSpPr>
            <p:cNvPr id="5" name="그룹 4"/>
            <p:cNvGrpSpPr/>
            <p:nvPr/>
          </p:nvGrpSpPr>
          <p:grpSpPr>
            <a:xfrm>
              <a:off x="2283918" y="3842220"/>
              <a:ext cx="2165026" cy="338554"/>
              <a:chOff x="2283918" y="3746970"/>
              <a:chExt cx="2165026" cy="338554"/>
            </a:xfrm>
          </p:grpSpPr>
          <p:cxnSp>
            <p:nvCxnSpPr>
              <p:cNvPr id="45" name="직선 화살표 연결선 44"/>
              <p:cNvCxnSpPr/>
              <p:nvPr/>
            </p:nvCxnSpPr>
            <p:spPr>
              <a:xfrm>
                <a:off x="2283918" y="4077072"/>
                <a:ext cx="2165026" cy="0"/>
              </a:xfrm>
              <a:prstGeom prst="straightConnector1">
                <a:avLst/>
              </a:prstGeom>
              <a:ln w="5715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2513846" y="3746970"/>
                <a:ext cx="1797864" cy="338554"/>
              </a:xfrm>
              <a:prstGeom prst="rect">
                <a:avLst/>
              </a:prstGeom>
              <a:noFill/>
            </p:spPr>
            <p:txBody>
              <a:bodyPr wrap="none" rtlCol="0">
                <a:spAutoFit/>
              </a:bodyPr>
              <a:lstStyle/>
              <a:p>
                <a:r>
                  <a:rPr lang="en-US" altLang="ko-KR" sz="1600" dirty="0">
                    <a:solidFill>
                      <a:schemeClr val="bg1">
                        <a:lumMod val="50000"/>
                      </a:schemeClr>
                    </a:solidFill>
                  </a:rPr>
                  <a:t>branch (</a:t>
                </a:r>
                <a:r>
                  <a:rPr lang="ko-KR" altLang="en-US" sz="1600" dirty="0">
                    <a:solidFill>
                      <a:schemeClr val="bg1">
                        <a:lumMod val="50000"/>
                      </a:schemeClr>
                    </a:solidFill>
                  </a:rPr>
                  <a:t>가지 치기</a:t>
                </a:r>
                <a:r>
                  <a:rPr lang="en-US" altLang="ko-KR" sz="1600" dirty="0">
                    <a:solidFill>
                      <a:schemeClr val="bg1">
                        <a:lumMod val="50000"/>
                      </a:schemeClr>
                    </a:solidFill>
                  </a:rPr>
                  <a:t>)</a:t>
                </a:r>
                <a:endParaRPr lang="ko-KR" altLang="en-US" sz="1600" dirty="0">
                  <a:solidFill>
                    <a:schemeClr val="bg1">
                      <a:lumMod val="50000"/>
                    </a:schemeClr>
                  </a:solidFill>
                </a:endParaRPr>
              </a:p>
            </p:txBody>
          </p:sp>
        </p:grpSp>
        <p:grpSp>
          <p:nvGrpSpPr>
            <p:cNvPr id="4" name="그룹 3"/>
            <p:cNvGrpSpPr/>
            <p:nvPr/>
          </p:nvGrpSpPr>
          <p:grpSpPr>
            <a:xfrm>
              <a:off x="5020222" y="4153273"/>
              <a:ext cx="2165026" cy="372007"/>
              <a:chOff x="5020222" y="4077073"/>
              <a:chExt cx="2165026" cy="372007"/>
            </a:xfrm>
          </p:grpSpPr>
          <p:cxnSp>
            <p:nvCxnSpPr>
              <p:cNvPr id="49" name="직선 화살표 연결선 48"/>
              <p:cNvCxnSpPr/>
              <p:nvPr/>
            </p:nvCxnSpPr>
            <p:spPr>
              <a:xfrm>
                <a:off x="5020222" y="4449080"/>
                <a:ext cx="2165026" cy="0"/>
              </a:xfrm>
              <a:prstGeom prst="straightConnector1">
                <a:avLst/>
              </a:prstGeom>
              <a:ln w="57150">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50" name="TextBox 49"/>
              <p:cNvSpPr txBox="1"/>
              <p:nvPr/>
            </p:nvSpPr>
            <p:spPr>
              <a:xfrm>
                <a:off x="5193950" y="4077073"/>
                <a:ext cx="1755865" cy="338554"/>
              </a:xfrm>
              <a:prstGeom prst="rect">
                <a:avLst/>
              </a:prstGeom>
              <a:noFill/>
            </p:spPr>
            <p:txBody>
              <a:bodyPr wrap="none" rtlCol="0">
                <a:spAutoFit/>
              </a:bodyPr>
              <a:lstStyle/>
              <a:p>
                <a:r>
                  <a:rPr lang="en-US" altLang="ko-KR" sz="1600" dirty="0">
                    <a:solidFill>
                      <a:schemeClr val="bg1">
                        <a:lumMod val="50000"/>
                      </a:schemeClr>
                    </a:solidFill>
                  </a:rPr>
                  <a:t>merge (</a:t>
                </a:r>
                <a:r>
                  <a:rPr lang="ko-KR" altLang="en-US" sz="1600" dirty="0">
                    <a:solidFill>
                      <a:schemeClr val="bg1">
                        <a:lumMod val="50000"/>
                      </a:schemeClr>
                    </a:solidFill>
                  </a:rPr>
                  <a:t>가지 병합</a:t>
                </a:r>
                <a:r>
                  <a:rPr lang="en-US" altLang="ko-KR" sz="1600" dirty="0">
                    <a:solidFill>
                      <a:schemeClr val="bg1">
                        <a:lumMod val="50000"/>
                      </a:schemeClr>
                    </a:solidFill>
                  </a:rPr>
                  <a:t>)</a:t>
                </a:r>
                <a:endParaRPr lang="ko-KR" altLang="en-US" sz="1600" dirty="0">
                  <a:solidFill>
                    <a:schemeClr val="bg1">
                      <a:lumMod val="50000"/>
                    </a:schemeClr>
                  </a:solidFill>
                </a:endParaRPr>
              </a:p>
            </p:txBody>
          </p:sp>
        </p:grpSp>
        <p:sp>
          <p:nvSpPr>
            <p:cNvPr id="10" name="순서도: 자기 디스크 9"/>
            <p:cNvSpPr/>
            <p:nvPr/>
          </p:nvSpPr>
          <p:spPr>
            <a:xfrm>
              <a:off x="7022703" y="1087541"/>
              <a:ext cx="1069737" cy="70655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200" dirty="0"/>
                <a:t>Remote Repo</a:t>
              </a:r>
              <a:endParaRPr lang="ko-KR" altLang="en-US" sz="1200" dirty="0"/>
            </a:p>
          </p:txBody>
        </p:sp>
        <p:grpSp>
          <p:nvGrpSpPr>
            <p:cNvPr id="18" name="그룹 17"/>
            <p:cNvGrpSpPr/>
            <p:nvPr/>
          </p:nvGrpSpPr>
          <p:grpSpPr>
            <a:xfrm>
              <a:off x="1704509" y="1181986"/>
              <a:ext cx="678128" cy="796389"/>
              <a:chOff x="656700" y="1506299"/>
              <a:chExt cx="447000" cy="602270"/>
            </a:xfrm>
          </p:grpSpPr>
          <p:sp>
            <p:nvSpPr>
              <p:cNvPr id="17" name="이등변 삼각형 16"/>
              <p:cNvSpPr/>
              <p:nvPr/>
            </p:nvSpPr>
            <p:spPr>
              <a:xfrm>
                <a:off x="656700" y="1698036"/>
                <a:ext cx="447000" cy="410533"/>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sz="1400" dirty="0"/>
              </a:p>
            </p:txBody>
          </p:sp>
          <p:sp>
            <p:nvSpPr>
              <p:cNvPr id="16" name="타원 15"/>
              <p:cNvSpPr/>
              <p:nvPr/>
            </p:nvSpPr>
            <p:spPr>
              <a:xfrm>
                <a:off x="716792" y="1506299"/>
                <a:ext cx="326816" cy="3385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grpSp>
      <p:sp>
        <p:nvSpPr>
          <p:cNvPr id="20" name="바닥글 개체 틀 19"/>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6383508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Closing Streams (p. 73)</a:t>
            </a:r>
            <a:endParaRPr lang="en-US"/>
          </a:p>
        </p:txBody>
      </p:sp>
      <p:sp>
        <p:nvSpPr>
          <p:cNvPr id="3" name="내용 개체 틀 2"/>
          <p:cNvSpPr>
            <a:spLocks noGrp="1"/>
          </p:cNvSpPr>
          <p:nvPr>
            <p:ph idx="1"/>
          </p:nvPr>
        </p:nvSpPr>
        <p:spPr/>
        <p:txBody>
          <a:bodyPr/>
          <a:lstStyle/>
          <a:p>
            <a:pPr>
              <a:lnSpc>
                <a:spcPct val="100000"/>
              </a:lnSpc>
            </a:pPr>
            <a:r>
              <a:rPr lang="en-US">
                <a:solidFill>
                  <a:srgbClr val="000000"/>
                </a:solidFill>
              </a:rPr>
              <a:t>The </a:t>
            </a:r>
            <a:r>
              <a:rPr lang="en-US">
                <a:solidFill>
                  <a:srgbClr val="7030A0"/>
                </a:solidFill>
              </a:rPr>
              <a:t>fclose</a:t>
            </a:r>
            <a:r>
              <a:rPr lang="en-US">
                <a:solidFill>
                  <a:srgbClr val="000000"/>
                </a:solidFill>
              </a:rPr>
              <a:t>() function closes a given stream:</a:t>
            </a:r>
          </a:p>
          <a:p>
            <a:pPr lvl="1">
              <a:lnSpc>
                <a:spcPct val="100000"/>
              </a:lnSpc>
            </a:pPr>
            <a:r>
              <a:rPr lang="en-US" sz="2000">
                <a:solidFill>
                  <a:srgbClr val="009A9A"/>
                </a:solidFill>
                <a:latin typeface="Consolas" panose="020B0609020204030204" pitchFamily="49" charset="0"/>
              </a:rPr>
              <a:t>#include &lt;stdio.h&gt;</a:t>
            </a:r>
          </a:p>
          <a:p>
            <a:pPr lvl="1">
              <a:lnSpc>
                <a:spcPct val="100000"/>
              </a:lnSpc>
            </a:pPr>
            <a:r>
              <a:rPr lang="en-US" sz="2000" b="1">
                <a:solidFill>
                  <a:srgbClr val="007888"/>
                </a:solidFill>
                <a:latin typeface="Consolas" panose="020B0609020204030204" pitchFamily="49" charset="0"/>
              </a:rPr>
              <a:t>int </a:t>
            </a:r>
            <a:r>
              <a:rPr lang="en-US" sz="2000" smtClean="0">
                <a:solidFill>
                  <a:srgbClr val="000088"/>
                </a:solidFill>
                <a:latin typeface="Consolas" panose="020B0609020204030204" pitchFamily="49" charset="0"/>
              </a:rPr>
              <a:t>fclose</a:t>
            </a:r>
            <a:r>
              <a:rPr lang="en-US" sz="2000" smtClean="0">
                <a:solidFill>
                  <a:srgbClr val="000000"/>
                </a:solidFill>
                <a:latin typeface="Consolas" panose="020B0609020204030204" pitchFamily="49" charset="0"/>
              </a:rPr>
              <a:t>(</a:t>
            </a:r>
            <a:r>
              <a:rPr lang="en-US" sz="2000" b="1" smtClean="0">
                <a:solidFill>
                  <a:srgbClr val="007888"/>
                </a:solidFill>
                <a:latin typeface="Consolas" panose="020B0609020204030204" pitchFamily="49" charset="0"/>
              </a:rPr>
              <a:t>FILE </a:t>
            </a:r>
            <a:r>
              <a:rPr lang="en-US" sz="2000">
                <a:solidFill>
                  <a:srgbClr val="555555"/>
                </a:solidFill>
                <a:latin typeface="Consolas" panose="020B0609020204030204" pitchFamily="49" charset="0"/>
              </a:rPr>
              <a:t>*</a:t>
            </a:r>
            <a:r>
              <a:rPr lang="en-US" sz="2000">
                <a:solidFill>
                  <a:srgbClr val="000088"/>
                </a:solidFill>
                <a:latin typeface="Consolas" panose="020B0609020204030204" pitchFamily="49" charset="0"/>
              </a:rPr>
              <a:t>stream</a:t>
            </a:r>
            <a:r>
              <a:rPr lang="en-US" sz="2000">
                <a:solidFill>
                  <a:srgbClr val="000000"/>
                </a:solidFill>
                <a:latin typeface="Consolas" panose="020B0609020204030204" pitchFamily="49" charset="0"/>
              </a:rPr>
              <a:t>);</a:t>
            </a:r>
          </a:p>
          <a:p>
            <a:pPr>
              <a:lnSpc>
                <a:spcPct val="100000"/>
              </a:lnSpc>
            </a:pPr>
            <a:r>
              <a:rPr lang="en-US">
                <a:solidFill>
                  <a:srgbClr val="000000"/>
                </a:solidFill>
              </a:rPr>
              <a:t>Any buffered and not-yet-written data is first flushed. On success, </a:t>
            </a:r>
            <a:r>
              <a:rPr lang="en-US">
                <a:solidFill>
                  <a:srgbClr val="7030A0"/>
                </a:solidFill>
              </a:rPr>
              <a:t>fclose</a:t>
            </a:r>
            <a:r>
              <a:rPr lang="en-US">
                <a:solidFill>
                  <a:srgbClr val="000000"/>
                </a:solidFill>
              </a:rPr>
              <a:t>() returns 0.</a:t>
            </a:r>
          </a:p>
          <a:p>
            <a:pPr>
              <a:lnSpc>
                <a:spcPct val="100000"/>
              </a:lnSpc>
            </a:pPr>
            <a:r>
              <a:rPr lang="en-US">
                <a:solidFill>
                  <a:srgbClr val="000000"/>
                </a:solidFill>
              </a:rPr>
              <a:t>On failure, it returns EOF and sets errno appropriately.</a:t>
            </a:r>
            <a:endParaRPr lang="en-US"/>
          </a:p>
        </p:txBody>
      </p:sp>
      <p:sp>
        <p:nvSpPr>
          <p:cNvPr id="4" name="날짜 개체 틀 3"/>
          <p:cNvSpPr>
            <a:spLocks noGrp="1"/>
          </p:cNvSpPr>
          <p:nvPr>
            <p:ph type="dt" sz="half" idx="10"/>
          </p:nvPr>
        </p:nvSpPr>
        <p:spPr/>
        <p:txBody>
          <a:bodyPr/>
          <a:lstStyle/>
          <a:p>
            <a:fld id="{72AB790D-266B-4A17-AC28-324168A039E5}"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90</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7675306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Closing All Streams (p. 73)</a:t>
            </a:r>
            <a:endParaRPr lang="en-US"/>
          </a:p>
        </p:txBody>
      </p:sp>
      <p:sp>
        <p:nvSpPr>
          <p:cNvPr id="3" name="내용 개체 틀 2"/>
          <p:cNvSpPr>
            <a:spLocks noGrp="1"/>
          </p:cNvSpPr>
          <p:nvPr>
            <p:ph idx="1"/>
          </p:nvPr>
        </p:nvSpPr>
        <p:spPr/>
        <p:txBody>
          <a:bodyPr/>
          <a:lstStyle/>
          <a:p>
            <a:pPr>
              <a:lnSpc>
                <a:spcPct val="100000"/>
              </a:lnSpc>
            </a:pPr>
            <a:r>
              <a:rPr lang="en-US">
                <a:solidFill>
                  <a:srgbClr val="000000"/>
                </a:solidFill>
              </a:rPr>
              <a:t>The </a:t>
            </a:r>
            <a:r>
              <a:rPr lang="en-US">
                <a:solidFill>
                  <a:srgbClr val="7030A0"/>
                </a:solidFill>
              </a:rPr>
              <a:t>fcloseall</a:t>
            </a:r>
            <a:r>
              <a:rPr lang="en-US">
                <a:solidFill>
                  <a:srgbClr val="000000"/>
                </a:solidFill>
              </a:rPr>
              <a:t>() function closes all streams associated with the current process, </a:t>
            </a:r>
            <a:r>
              <a:rPr lang="en-US" smtClean="0">
                <a:solidFill>
                  <a:srgbClr val="000000"/>
                </a:solidFill>
              </a:rPr>
              <a:t>including standard </a:t>
            </a:r>
            <a:r>
              <a:rPr lang="en-US">
                <a:solidFill>
                  <a:srgbClr val="000000"/>
                </a:solidFill>
              </a:rPr>
              <a:t>in, standard out, and standard error:</a:t>
            </a:r>
          </a:p>
          <a:p>
            <a:pPr lvl="1">
              <a:lnSpc>
                <a:spcPct val="100000"/>
              </a:lnSpc>
            </a:pPr>
            <a:r>
              <a:rPr lang="en-US" sz="2000">
                <a:solidFill>
                  <a:srgbClr val="009A9A"/>
                </a:solidFill>
                <a:latin typeface="Consolas" panose="020B0609020204030204" pitchFamily="49" charset="0"/>
              </a:rPr>
              <a:t>#define _GNU_SOURCE</a:t>
            </a:r>
          </a:p>
          <a:p>
            <a:pPr lvl="1">
              <a:lnSpc>
                <a:spcPct val="100000"/>
              </a:lnSpc>
            </a:pPr>
            <a:r>
              <a:rPr lang="en-US" sz="2000">
                <a:solidFill>
                  <a:srgbClr val="009A9A"/>
                </a:solidFill>
                <a:latin typeface="Consolas" panose="020B0609020204030204" pitchFamily="49" charset="0"/>
              </a:rPr>
              <a:t>#include &lt;stdio.h&gt;</a:t>
            </a:r>
          </a:p>
          <a:p>
            <a:pPr lvl="1">
              <a:lnSpc>
                <a:spcPct val="100000"/>
              </a:lnSpc>
            </a:pPr>
            <a:r>
              <a:rPr lang="en-US" sz="2000" b="1">
                <a:solidFill>
                  <a:srgbClr val="007888"/>
                </a:solidFill>
                <a:latin typeface="Consolas" panose="020B0609020204030204" pitchFamily="49" charset="0"/>
              </a:rPr>
              <a:t>int </a:t>
            </a:r>
            <a:r>
              <a:rPr lang="en-US" sz="2000">
                <a:solidFill>
                  <a:srgbClr val="000088"/>
                </a:solidFill>
                <a:latin typeface="Consolas" panose="020B0609020204030204" pitchFamily="49" charset="0"/>
              </a:rPr>
              <a:t>fcloseall </a:t>
            </a:r>
            <a:r>
              <a:rPr lang="en-US" sz="2000">
                <a:solidFill>
                  <a:srgbClr val="000000"/>
                </a:solidFill>
                <a:latin typeface="Consolas" panose="020B0609020204030204" pitchFamily="49" charset="0"/>
              </a:rPr>
              <a:t>(</a:t>
            </a:r>
            <a:r>
              <a:rPr lang="en-US" sz="2000" b="1">
                <a:solidFill>
                  <a:srgbClr val="007888"/>
                </a:solidFill>
                <a:latin typeface="Consolas" panose="020B0609020204030204" pitchFamily="49" charset="0"/>
              </a:rPr>
              <a:t>void</a:t>
            </a:r>
            <a:r>
              <a:rPr lang="en-US" sz="2000">
                <a:solidFill>
                  <a:srgbClr val="000000"/>
                </a:solidFill>
                <a:latin typeface="Consolas" panose="020B0609020204030204" pitchFamily="49" charset="0"/>
              </a:rPr>
              <a:t>);</a:t>
            </a:r>
          </a:p>
          <a:p>
            <a:pPr>
              <a:lnSpc>
                <a:spcPct val="100000"/>
              </a:lnSpc>
            </a:pPr>
            <a:r>
              <a:rPr lang="en-US">
                <a:solidFill>
                  <a:srgbClr val="000000"/>
                </a:solidFill>
              </a:rPr>
              <a:t>Before closing, all streams are </a:t>
            </a:r>
            <a:r>
              <a:rPr lang="en-US" smtClean="0">
                <a:solidFill>
                  <a:srgbClr val="000000"/>
                </a:solidFill>
              </a:rPr>
              <a:t>flushed.</a:t>
            </a:r>
          </a:p>
          <a:p>
            <a:pPr>
              <a:lnSpc>
                <a:spcPct val="100000"/>
              </a:lnSpc>
            </a:pPr>
            <a:r>
              <a:rPr lang="en-US" smtClean="0">
                <a:solidFill>
                  <a:srgbClr val="000000"/>
                </a:solidFill>
              </a:rPr>
              <a:t>The </a:t>
            </a:r>
            <a:r>
              <a:rPr lang="en-US">
                <a:solidFill>
                  <a:srgbClr val="000000"/>
                </a:solidFill>
              </a:rPr>
              <a:t>function always returns </a:t>
            </a:r>
            <a:r>
              <a:rPr lang="en-US" smtClean="0">
                <a:solidFill>
                  <a:srgbClr val="000000"/>
                </a:solidFill>
              </a:rPr>
              <a:t>0.</a:t>
            </a:r>
          </a:p>
          <a:p>
            <a:pPr lvl="1">
              <a:lnSpc>
                <a:spcPct val="100000"/>
              </a:lnSpc>
            </a:pPr>
            <a:r>
              <a:rPr lang="en-US" smtClean="0">
                <a:solidFill>
                  <a:srgbClr val="000000"/>
                </a:solidFill>
              </a:rPr>
              <a:t>it </a:t>
            </a:r>
            <a:r>
              <a:rPr lang="en-US">
                <a:solidFill>
                  <a:srgbClr val="000000"/>
                </a:solidFill>
              </a:rPr>
              <a:t>is Linux-specific.</a:t>
            </a:r>
            <a:endParaRPr lang="en-US"/>
          </a:p>
        </p:txBody>
      </p:sp>
      <p:sp>
        <p:nvSpPr>
          <p:cNvPr id="4" name="날짜 개체 틀 3"/>
          <p:cNvSpPr>
            <a:spLocks noGrp="1"/>
          </p:cNvSpPr>
          <p:nvPr>
            <p:ph type="dt" sz="half" idx="10"/>
          </p:nvPr>
        </p:nvSpPr>
        <p:spPr/>
        <p:txBody>
          <a:bodyPr/>
          <a:lstStyle/>
          <a:p>
            <a:fld id="{FABDB380-C6ED-4C15-83AB-67579059E7D9}"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91</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3978230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Reading from a Stream (p. 74)</a:t>
            </a:r>
            <a:endParaRPr lang="en-US"/>
          </a:p>
        </p:txBody>
      </p:sp>
      <p:sp>
        <p:nvSpPr>
          <p:cNvPr id="3" name="내용 개체 틀 2"/>
          <p:cNvSpPr>
            <a:spLocks noGrp="1"/>
          </p:cNvSpPr>
          <p:nvPr>
            <p:ph idx="1"/>
          </p:nvPr>
        </p:nvSpPr>
        <p:spPr/>
        <p:txBody>
          <a:bodyPr>
            <a:normAutofit fontScale="92500" lnSpcReduction="20000"/>
          </a:bodyPr>
          <a:lstStyle/>
          <a:p>
            <a:pPr>
              <a:lnSpc>
                <a:spcPct val="110000"/>
              </a:lnSpc>
            </a:pPr>
            <a:r>
              <a:rPr lang="en-US">
                <a:solidFill>
                  <a:srgbClr val="000000"/>
                </a:solidFill>
              </a:rPr>
              <a:t>The </a:t>
            </a:r>
            <a:r>
              <a:rPr lang="en-US" smtClean="0">
                <a:solidFill>
                  <a:srgbClr val="000000"/>
                </a:solidFill>
              </a:rPr>
              <a:t>function fgetc</a:t>
            </a:r>
            <a:r>
              <a:rPr lang="en-US">
                <a:solidFill>
                  <a:srgbClr val="000000"/>
                </a:solidFill>
              </a:rPr>
              <a:t>() is used to read a single character from a stream:</a:t>
            </a:r>
          </a:p>
          <a:p>
            <a:pPr lvl="1">
              <a:lnSpc>
                <a:spcPct val="110000"/>
              </a:lnSpc>
            </a:pPr>
            <a:r>
              <a:rPr lang="en-US" sz="2000">
                <a:solidFill>
                  <a:srgbClr val="009A9A"/>
                </a:solidFill>
              </a:rPr>
              <a:t>#include &lt;stdio.h&gt;</a:t>
            </a:r>
          </a:p>
          <a:p>
            <a:pPr lvl="1">
              <a:lnSpc>
                <a:spcPct val="110000"/>
              </a:lnSpc>
            </a:pPr>
            <a:r>
              <a:rPr lang="en-US" sz="2000" b="1">
                <a:solidFill>
                  <a:srgbClr val="007789"/>
                </a:solidFill>
              </a:rPr>
              <a:t>int </a:t>
            </a:r>
            <a:r>
              <a:rPr lang="en-US" sz="2000">
                <a:solidFill>
                  <a:srgbClr val="000089"/>
                </a:solidFill>
              </a:rPr>
              <a:t>fgetc </a:t>
            </a:r>
            <a:r>
              <a:rPr lang="en-US" sz="2000">
                <a:solidFill>
                  <a:srgbClr val="000000"/>
                </a:solidFill>
              </a:rPr>
              <a:t>(</a:t>
            </a:r>
            <a:r>
              <a:rPr lang="en-US" sz="2000" b="1">
                <a:solidFill>
                  <a:srgbClr val="007789"/>
                </a:solidFill>
              </a:rPr>
              <a:t>FILE </a:t>
            </a:r>
            <a:r>
              <a:rPr lang="en-US" sz="2000">
                <a:solidFill>
                  <a:srgbClr val="555555"/>
                </a:solidFill>
              </a:rPr>
              <a:t>*</a:t>
            </a:r>
            <a:r>
              <a:rPr lang="en-US" sz="2000">
                <a:solidFill>
                  <a:srgbClr val="000089"/>
                </a:solidFill>
              </a:rPr>
              <a:t>stream</a:t>
            </a:r>
            <a:r>
              <a:rPr lang="en-US" sz="2000">
                <a:solidFill>
                  <a:srgbClr val="000000"/>
                </a:solidFill>
              </a:rPr>
              <a:t>);</a:t>
            </a:r>
          </a:p>
          <a:p>
            <a:pPr>
              <a:lnSpc>
                <a:spcPct val="110000"/>
              </a:lnSpc>
            </a:pPr>
            <a:r>
              <a:rPr lang="en-US">
                <a:solidFill>
                  <a:srgbClr val="000000"/>
                </a:solidFill>
              </a:rPr>
              <a:t>This function reads the next character from </a:t>
            </a:r>
            <a:r>
              <a:rPr lang="en-US" smtClean="0">
                <a:solidFill>
                  <a:srgbClr val="000000"/>
                </a:solidFill>
              </a:rPr>
              <a:t>stream </a:t>
            </a:r>
            <a:br>
              <a:rPr lang="en-US" smtClean="0">
                <a:solidFill>
                  <a:srgbClr val="000000"/>
                </a:solidFill>
              </a:rPr>
            </a:br>
            <a:r>
              <a:rPr lang="en-US" smtClean="0">
                <a:solidFill>
                  <a:srgbClr val="000000"/>
                </a:solidFill>
              </a:rPr>
              <a:t>and returns it as an unsigned char cast to an int.</a:t>
            </a:r>
          </a:p>
          <a:p>
            <a:pPr>
              <a:lnSpc>
                <a:spcPct val="110000"/>
              </a:lnSpc>
            </a:pPr>
            <a:r>
              <a:rPr lang="en-US" smtClean="0">
                <a:solidFill>
                  <a:srgbClr val="000000"/>
                </a:solidFill>
              </a:rPr>
              <a:t>Example</a:t>
            </a:r>
          </a:p>
          <a:p>
            <a:pPr lvl="1">
              <a:lnSpc>
                <a:spcPct val="110000"/>
              </a:lnSpc>
            </a:pPr>
            <a:r>
              <a:rPr lang="en-US" sz="2000" b="1">
                <a:solidFill>
                  <a:srgbClr val="007789"/>
                </a:solidFill>
                <a:latin typeface="Consolas" panose="020B0609020204030204" pitchFamily="49" charset="0"/>
              </a:rPr>
              <a:t>int </a:t>
            </a:r>
            <a:r>
              <a:rPr lang="en-US" sz="2000">
                <a:solidFill>
                  <a:srgbClr val="000089"/>
                </a:solidFill>
                <a:latin typeface="Consolas" panose="020B0609020204030204" pitchFamily="49" charset="0"/>
              </a:rPr>
              <a:t>c</a:t>
            </a:r>
            <a:r>
              <a:rPr lang="en-US" sz="2000">
                <a:solidFill>
                  <a:srgbClr val="000000"/>
                </a:solidFill>
                <a:latin typeface="Consolas" panose="020B0609020204030204" pitchFamily="49" charset="0"/>
              </a:rPr>
              <a:t>;</a:t>
            </a:r>
          </a:p>
          <a:p>
            <a:pPr lvl="1">
              <a:lnSpc>
                <a:spcPct val="110000"/>
              </a:lnSpc>
            </a:pPr>
            <a:r>
              <a:rPr lang="en-US" sz="2000">
                <a:solidFill>
                  <a:srgbClr val="000089"/>
                </a:solidFill>
                <a:latin typeface="Consolas" panose="020B0609020204030204" pitchFamily="49" charset="0"/>
              </a:rPr>
              <a:t>c </a:t>
            </a:r>
            <a:r>
              <a:rPr lang="en-US" sz="2000">
                <a:solidFill>
                  <a:srgbClr val="555555"/>
                </a:solidFill>
                <a:latin typeface="Consolas" panose="020B0609020204030204" pitchFamily="49" charset="0"/>
              </a:rPr>
              <a:t>= </a:t>
            </a:r>
            <a:r>
              <a:rPr lang="en-US" sz="2000" smtClean="0">
                <a:solidFill>
                  <a:srgbClr val="000089"/>
                </a:solidFill>
                <a:latin typeface="Consolas" panose="020B0609020204030204" pitchFamily="49" charset="0"/>
              </a:rPr>
              <a:t>fgetc</a:t>
            </a:r>
            <a:r>
              <a:rPr lang="en-US" sz="2000" smtClean="0">
                <a:solidFill>
                  <a:srgbClr val="000000"/>
                </a:solidFill>
                <a:latin typeface="Consolas" panose="020B0609020204030204" pitchFamily="49" charset="0"/>
              </a:rPr>
              <a:t>(</a:t>
            </a:r>
            <a:r>
              <a:rPr lang="en-US" sz="2000" smtClean="0">
                <a:solidFill>
                  <a:srgbClr val="000089"/>
                </a:solidFill>
                <a:latin typeface="Consolas" panose="020B0609020204030204" pitchFamily="49" charset="0"/>
              </a:rPr>
              <a:t>stream</a:t>
            </a:r>
            <a:r>
              <a:rPr lang="en-US" sz="2000">
                <a:solidFill>
                  <a:srgbClr val="000000"/>
                </a:solidFill>
                <a:latin typeface="Consolas" panose="020B0609020204030204" pitchFamily="49" charset="0"/>
              </a:rPr>
              <a:t>);</a:t>
            </a:r>
          </a:p>
          <a:p>
            <a:pPr lvl="1">
              <a:lnSpc>
                <a:spcPct val="110000"/>
              </a:lnSpc>
            </a:pPr>
            <a:r>
              <a:rPr lang="en-US" sz="2000" b="1">
                <a:solidFill>
                  <a:srgbClr val="00669A"/>
                </a:solidFill>
                <a:latin typeface="Consolas" panose="020B0609020204030204" pitchFamily="49" charset="0"/>
              </a:rPr>
              <a:t>if </a:t>
            </a:r>
            <a:r>
              <a:rPr lang="en-US" sz="2000">
                <a:solidFill>
                  <a:srgbClr val="000000"/>
                </a:solidFill>
                <a:latin typeface="Consolas" panose="020B0609020204030204" pitchFamily="49" charset="0"/>
              </a:rPr>
              <a:t>(</a:t>
            </a:r>
            <a:r>
              <a:rPr lang="en-US" sz="2000">
                <a:solidFill>
                  <a:srgbClr val="000089"/>
                </a:solidFill>
                <a:latin typeface="Consolas" panose="020B0609020204030204" pitchFamily="49" charset="0"/>
              </a:rPr>
              <a:t>c </a:t>
            </a:r>
            <a:r>
              <a:rPr lang="en-US" sz="2000">
                <a:solidFill>
                  <a:srgbClr val="555555"/>
                </a:solidFill>
                <a:latin typeface="Consolas" panose="020B0609020204030204" pitchFamily="49" charset="0"/>
              </a:rPr>
              <a:t>== </a:t>
            </a:r>
            <a:r>
              <a:rPr lang="en-US" sz="2000">
                <a:solidFill>
                  <a:srgbClr val="000089"/>
                </a:solidFill>
                <a:latin typeface="Consolas" panose="020B0609020204030204" pitchFamily="49" charset="0"/>
              </a:rPr>
              <a:t>EOF</a:t>
            </a:r>
            <a:r>
              <a:rPr lang="en-US" sz="2000">
                <a:solidFill>
                  <a:srgbClr val="000000"/>
                </a:solidFill>
                <a:latin typeface="Consolas" panose="020B0609020204030204" pitchFamily="49" charset="0"/>
              </a:rPr>
              <a:t>)</a:t>
            </a:r>
          </a:p>
          <a:p>
            <a:pPr lvl="1">
              <a:lnSpc>
                <a:spcPct val="110000"/>
              </a:lnSpc>
            </a:pPr>
            <a:r>
              <a:rPr lang="en-US" sz="2000" i="1" smtClean="0">
                <a:solidFill>
                  <a:srgbClr val="35586C"/>
                </a:solidFill>
                <a:latin typeface="Consolas" panose="020B0609020204030204" pitchFamily="49" charset="0"/>
              </a:rPr>
              <a:t>   /* </a:t>
            </a:r>
            <a:r>
              <a:rPr lang="en-US" sz="2000" i="1">
                <a:solidFill>
                  <a:srgbClr val="35586C"/>
                </a:solidFill>
                <a:latin typeface="Consolas" panose="020B0609020204030204" pitchFamily="49" charset="0"/>
              </a:rPr>
              <a:t>error */</a:t>
            </a:r>
          </a:p>
          <a:p>
            <a:pPr lvl="1">
              <a:lnSpc>
                <a:spcPct val="110000"/>
              </a:lnSpc>
            </a:pPr>
            <a:r>
              <a:rPr lang="en-US" sz="2000" b="1">
                <a:solidFill>
                  <a:srgbClr val="00669A"/>
                </a:solidFill>
                <a:latin typeface="Consolas" panose="020B0609020204030204" pitchFamily="49" charset="0"/>
              </a:rPr>
              <a:t>else</a:t>
            </a:r>
          </a:p>
          <a:p>
            <a:pPr lvl="1">
              <a:lnSpc>
                <a:spcPct val="110000"/>
              </a:lnSpc>
            </a:pPr>
            <a:r>
              <a:rPr lang="pt-BR" sz="2000" smtClean="0">
                <a:solidFill>
                  <a:srgbClr val="000089"/>
                </a:solidFill>
                <a:latin typeface="Consolas" panose="020B0609020204030204" pitchFamily="49" charset="0"/>
              </a:rPr>
              <a:t>   printf </a:t>
            </a:r>
            <a:r>
              <a:rPr lang="pt-BR" sz="2000">
                <a:solidFill>
                  <a:srgbClr val="000000"/>
                </a:solidFill>
                <a:latin typeface="Consolas" panose="020B0609020204030204" pitchFamily="49" charset="0"/>
              </a:rPr>
              <a:t>(</a:t>
            </a:r>
            <a:r>
              <a:rPr lang="pt-BR" sz="2000">
                <a:solidFill>
                  <a:srgbClr val="CD3300"/>
                </a:solidFill>
                <a:latin typeface="Consolas" panose="020B0609020204030204" pitchFamily="49" charset="0"/>
              </a:rPr>
              <a:t>"c=%c</a:t>
            </a:r>
            <a:r>
              <a:rPr lang="pt-BR" sz="2000" b="1">
                <a:solidFill>
                  <a:srgbClr val="CD3300"/>
                </a:solidFill>
                <a:latin typeface="Consolas" panose="020B0609020204030204" pitchFamily="49" charset="0"/>
              </a:rPr>
              <a:t>\n</a:t>
            </a:r>
            <a:r>
              <a:rPr lang="pt-BR" sz="2000">
                <a:solidFill>
                  <a:srgbClr val="CD3300"/>
                </a:solidFill>
                <a:latin typeface="Consolas" panose="020B0609020204030204" pitchFamily="49" charset="0"/>
              </a:rPr>
              <a:t>"</a:t>
            </a:r>
            <a:r>
              <a:rPr lang="pt-BR" sz="2000">
                <a:solidFill>
                  <a:srgbClr val="000000"/>
                </a:solidFill>
                <a:latin typeface="Consolas" panose="020B0609020204030204" pitchFamily="49" charset="0"/>
              </a:rPr>
              <a:t>, (</a:t>
            </a:r>
            <a:r>
              <a:rPr lang="pt-BR" sz="2000" b="1">
                <a:solidFill>
                  <a:srgbClr val="007789"/>
                </a:solidFill>
                <a:latin typeface="Consolas" panose="020B0609020204030204" pitchFamily="49" charset="0"/>
              </a:rPr>
              <a:t>char</a:t>
            </a:r>
            <a:r>
              <a:rPr lang="pt-BR" sz="2000">
                <a:solidFill>
                  <a:srgbClr val="000000"/>
                </a:solidFill>
                <a:latin typeface="Consolas" panose="020B0609020204030204" pitchFamily="49" charset="0"/>
              </a:rPr>
              <a:t>) </a:t>
            </a:r>
            <a:r>
              <a:rPr lang="pt-BR" sz="2000">
                <a:solidFill>
                  <a:srgbClr val="000089"/>
                </a:solidFill>
                <a:latin typeface="Consolas" panose="020B0609020204030204" pitchFamily="49" charset="0"/>
              </a:rPr>
              <a:t>c</a:t>
            </a:r>
            <a:r>
              <a:rPr lang="pt-BR" sz="2000">
                <a:solidFill>
                  <a:srgbClr val="000000"/>
                </a:solidFill>
                <a:latin typeface="Consolas" panose="020B0609020204030204" pitchFamily="49" charset="0"/>
              </a:rPr>
              <a:t>);</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1C380FA6-8D67-4357-86D3-4335801EF2E3}"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92</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2983286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Putting the character back</a:t>
            </a:r>
            <a:r>
              <a:rPr lang="en-US" smtClean="0"/>
              <a:t> (p. 74)</a:t>
            </a:r>
            <a:endParaRPr lang="en-US"/>
          </a:p>
        </p:txBody>
      </p:sp>
      <p:sp>
        <p:nvSpPr>
          <p:cNvPr id="3" name="내용 개체 틀 2"/>
          <p:cNvSpPr>
            <a:spLocks noGrp="1"/>
          </p:cNvSpPr>
          <p:nvPr>
            <p:ph idx="1"/>
          </p:nvPr>
        </p:nvSpPr>
        <p:spPr/>
        <p:txBody>
          <a:bodyPr>
            <a:noAutofit/>
          </a:bodyPr>
          <a:lstStyle/>
          <a:p>
            <a:pPr>
              <a:lnSpc>
                <a:spcPct val="120000"/>
              </a:lnSpc>
            </a:pPr>
            <a:r>
              <a:rPr lang="en-US" sz="2000"/>
              <a:t>Standard I/O provides a function for pushing a character back onto a stream, </a:t>
            </a:r>
          </a:p>
          <a:p>
            <a:pPr lvl="1">
              <a:lnSpc>
                <a:spcPct val="120000"/>
              </a:lnSpc>
            </a:pPr>
            <a:r>
              <a:rPr lang="en-US" sz="2000">
                <a:solidFill>
                  <a:srgbClr val="009A9A"/>
                </a:solidFill>
              </a:rPr>
              <a:t>#include &lt;stdio.h&gt;</a:t>
            </a:r>
          </a:p>
          <a:p>
            <a:pPr lvl="1">
              <a:lnSpc>
                <a:spcPct val="120000"/>
              </a:lnSpc>
            </a:pPr>
            <a:r>
              <a:rPr lang="en-US" sz="2000" b="1">
                <a:solidFill>
                  <a:srgbClr val="007789"/>
                </a:solidFill>
              </a:rPr>
              <a:t>int </a:t>
            </a:r>
            <a:r>
              <a:rPr lang="en-US" sz="2000" smtClean="0">
                <a:solidFill>
                  <a:srgbClr val="000089"/>
                </a:solidFill>
              </a:rPr>
              <a:t>ungetc </a:t>
            </a:r>
            <a:r>
              <a:rPr lang="en-US" sz="2000" smtClean="0">
                <a:solidFill>
                  <a:srgbClr val="000000"/>
                </a:solidFill>
              </a:rPr>
              <a:t>(</a:t>
            </a:r>
            <a:r>
              <a:rPr lang="en-US" sz="2000" b="1" smtClean="0">
                <a:solidFill>
                  <a:srgbClr val="007789"/>
                </a:solidFill>
              </a:rPr>
              <a:t>int </a:t>
            </a:r>
            <a:r>
              <a:rPr lang="en-US" sz="2000" smtClean="0">
                <a:solidFill>
                  <a:srgbClr val="555555"/>
                </a:solidFill>
              </a:rPr>
              <a:t>c</a:t>
            </a:r>
            <a:r>
              <a:rPr lang="en-US" sz="2000" smtClean="0">
                <a:solidFill>
                  <a:srgbClr val="000089"/>
                </a:solidFill>
              </a:rPr>
              <a:t>, </a:t>
            </a:r>
            <a:r>
              <a:rPr lang="en-US" sz="2000" b="1">
                <a:solidFill>
                  <a:srgbClr val="007789"/>
                </a:solidFill>
              </a:rPr>
              <a:t>FILE </a:t>
            </a:r>
            <a:r>
              <a:rPr lang="en-US" sz="2000">
                <a:solidFill>
                  <a:srgbClr val="555555"/>
                </a:solidFill>
              </a:rPr>
              <a:t>*</a:t>
            </a:r>
            <a:r>
              <a:rPr lang="en-US" sz="2000">
                <a:solidFill>
                  <a:srgbClr val="000089"/>
                </a:solidFill>
              </a:rPr>
              <a:t>stream</a:t>
            </a:r>
            <a:r>
              <a:rPr lang="en-US" sz="2000" smtClean="0">
                <a:solidFill>
                  <a:srgbClr val="000000"/>
                </a:solidFill>
              </a:rPr>
              <a:t>);</a:t>
            </a:r>
          </a:p>
          <a:p>
            <a:pPr>
              <a:lnSpc>
                <a:spcPct val="120000"/>
              </a:lnSpc>
            </a:pPr>
            <a:r>
              <a:rPr lang="en-US" sz="2000" smtClean="0"/>
              <a:t>Each </a:t>
            </a:r>
            <a:r>
              <a:rPr lang="en-US" sz="2000"/>
              <a:t>call pushes back c, cast to an unsigned char, onto </a:t>
            </a:r>
            <a:r>
              <a:rPr lang="en-US" sz="2000" smtClean="0"/>
              <a:t>stream.</a:t>
            </a:r>
          </a:p>
          <a:p>
            <a:pPr lvl="1">
              <a:lnSpc>
                <a:spcPct val="120000"/>
              </a:lnSpc>
            </a:pPr>
            <a:r>
              <a:rPr lang="en-US" sz="2000" smtClean="0"/>
              <a:t>On </a:t>
            </a:r>
            <a:r>
              <a:rPr lang="en-US" sz="2000"/>
              <a:t>success, c is returned;</a:t>
            </a:r>
          </a:p>
          <a:p>
            <a:pPr lvl="1">
              <a:lnSpc>
                <a:spcPct val="120000"/>
              </a:lnSpc>
            </a:pPr>
            <a:r>
              <a:rPr lang="en-US" sz="2000"/>
              <a:t>on failure, EOF is returned. A subsequent read from stream will return c</a:t>
            </a:r>
            <a:r>
              <a:rPr lang="en-US" sz="2000" smtClean="0"/>
              <a:t>.</a:t>
            </a:r>
          </a:p>
          <a:p>
            <a:pPr>
              <a:lnSpc>
                <a:spcPct val="120000"/>
              </a:lnSpc>
            </a:pPr>
            <a:endParaRPr lang="en-US" sz="2000">
              <a:latin typeface="Consolas" panose="020B0609020204030204" pitchFamily="49" charset="0"/>
            </a:endParaRPr>
          </a:p>
        </p:txBody>
      </p:sp>
      <p:sp>
        <p:nvSpPr>
          <p:cNvPr id="4" name="날짜 개체 틀 3"/>
          <p:cNvSpPr>
            <a:spLocks noGrp="1"/>
          </p:cNvSpPr>
          <p:nvPr>
            <p:ph type="dt" sz="half" idx="10"/>
          </p:nvPr>
        </p:nvSpPr>
        <p:spPr/>
        <p:txBody>
          <a:bodyPr/>
          <a:lstStyle/>
          <a:p>
            <a:fld id="{2548D9AC-0FCF-44D4-8F10-EECEE12B2F2D}"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93</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4738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Reading </a:t>
            </a:r>
            <a:r>
              <a:rPr lang="en-US" smtClean="0"/>
              <a:t>an Entire Line (p. 75)</a:t>
            </a:r>
            <a:endParaRPr lang="en-US"/>
          </a:p>
        </p:txBody>
      </p:sp>
      <p:sp>
        <p:nvSpPr>
          <p:cNvPr id="3" name="내용 개체 틀 2"/>
          <p:cNvSpPr>
            <a:spLocks noGrp="1"/>
          </p:cNvSpPr>
          <p:nvPr>
            <p:ph idx="1"/>
          </p:nvPr>
        </p:nvSpPr>
        <p:spPr>
          <a:xfrm>
            <a:off x="681037" y="1255271"/>
            <a:ext cx="8998671" cy="4921692"/>
          </a:xfrm>
        </p:spPr>
        <p:txBody>
          <a:bodyPr>
            <a:noAutofit/>
          </a:bodyPr>
          <a:lstStyle/>
          <a:p>
            <a:pPr>
              <a:lnSpc>
                <a:spcPct val="120000"/>
              </a:lnSpc>
            </a:pPr>
            <a:r>
              <a:rPr lang="en-US" sz="2000" smtClean="0">
                <a:solidFill>
                  <a:srgbClr val="242021"/>
                </a:solidFill>
              </a:rPr>
              <a:t>The </a:t>
            </a:r>
            <a:r>
              <a:rPr lang="en-US" sz="2000">
                <a:solidFill>
                  <a:srgbClr val="242021"/>
                </a:solidFill>
              </a:rPr>
              <a:t>function fgets() reads a string from a given stream</a:t>
            </a:r>
            <a:r>
              <a:rPr lang="en-US" sz="2000" smtClean="0">
                <a:solidFill>
                  <a:srgbClr val="242021"/>
                </a:solidFill>
              </a:rPr>
              <a:t>:</a:t>
            </a:r>
          </a:p>
          <a:p>
            <a:pPr lvl="1">
              <a:lnSpc>
                <a:spcPct val="120000"/>
              </a:lnSpc>
            </a:pPr>
            <a:r>
              <a:rPr lang="en-US" sz="2000" smtClean="0">
                <a:solidFill>
                  <a:srgbClr val="009999"/>
                </a:solidFill>
                <a:latin typeface="Consolas" panose="020B0609020204030204" pitchFamily="49" charset="0"/>
              </a:rPr>
              <a:t>#</a:t>
            </a:r>
            <a:r>
              <a:rPr lang="en-US" sz="2000">
                <a:solidFill>
                  <a:srgbClr val="009999"/>
                </a:solidFill>
                <a:latin typeface="Consolas" panose="020B0609020204030204" pitchFamily="49" charset="0"/>
              </a:rPr>
              <a:t>include &lt;</a:t>
            </a:r>
            <a:r>
              <a:rPr lang="en-US" sz="2000" smtClean="0">
                <a:solidFill>
                  <a:srgbClr val="009999"/>
                </a:solidFill>
                <a:latin typeface="Consolas" panose="020B0609020204030204" pitchFamily="49" charset="0"/>
              </a:rPr>
              <a:t>stdio.h&gt;</a:t>
            </a:r>
          </a:p>
          <a:p>
            <a:pPr lvl="1">
              <a:lnSpc>
                <a:spcPct val="120000"/>
              </a:lnSpc>
            </a:pPr>
            <a:r>
              <a:rPr lang="en-US" sz="2000" b="1" smtClean="0">
                <a:solidFill>
                  <a:srgbClr val="007788"/>
                </a:solidFill>
                <a:latin typeface="Consolas" panose="020B0609020204030204" pitchFamily="49" charset="0"/>
              </a:rPr>
              <a:t>char </a:t>
            </a:r>
            <a:r>
              <a:rPr lang="en-US" sz="2000">
                <a:solidFill>
                  <a:srgbClr val="555555"/>
                </a:solidFill>
                <a:latin typeface="Consolas" panose="020B0609020204030204" pitchFamily="49" charset="0"/>
              </a:rPr>
              <a:t>* </a:t>
            </a:r>
            <a:r>
              <a:rPr lang="en-US" sz="2000">
                <a:solidFill>
                  <a:srgbClr val="000088"/>
                </a:solidFill>
                <a:latin typeface="Consolas" panose="020B0609020204030204" pitchFamily="49" charset="0"/>
              </a:rPr>
              <a:t>fgets </a:t>
            </a:r>
            <a:r>
              <a:rPr lang="en-US" sz="2000">
                <a:solidFill>
                  <a:srgbClr val="000000"/>
                </a:solidFill>
                <a:latin typeface="Consolas" panose="020B0609020204030204" pitchFamily="49" charset="0"/>
              </a:rPr>
              <a:t>(</a:t>
            </a:r>
            <a:r>
              <a:rPr lang="en-US" sz="2000" b="1">
                <a:solidFill>
                  <a:srgbClr val="007788"/>
                </a:solidFill>
                <a:latin typeface="Consolas" panose="020B0609020204030204" pitchFamily="49" charset="0"/>
              </a:rPr>
              <a:t>char </a:t>
            </a:r>
            <a:r>
              <a:rPr lang="en-US" sz="2000">
                <a:solidFill>
                  <a:srgbClr val="555555"/>
                </a:solidFill>
                <a:latin typeface="Consolas" panose="020B0609020204030204" pitchFamily="49" charset="0"/>
              </a:rPr>
              <a:t>*</a:t>
            </a:r>
            <a:r>
              <a:rPr lang="en-US" sz="2000">
                <a:solidFill>
                  <a:srgbClr val="000088"/>
                </a:solidFill>
                <a:latin typeface="Consolas" panose="020B0609020204030204" pitchFamily="49" charset="0"/>
              </a:rPr>
              <a:t>str</a:t>
            </a:r>
            <a:r>
              <a:rPr lang="en-US" sz="2000">
                <a:solidFill>
                  <a:srgbClr val="000000"/>
                </a:solidFill>
                <a:latin typeface="Consolas" panose="020B0609020204030204" pitchFamily="49" charset="0"/>
              </a:rPr>
              <a:t>, </a:t>
            </a:r>
            <a:r>
              <a:rPr lang="en-US" sz="2000" b="1">
                <a:solidFill>
                  <a:srgbClr val="007788"/>
                </a:solidFill>
                <a:latin typeface="Consolas" panose="020B0609020204030204" pitchFamily="49" charset="0"/>
              </a:rPr>
              <a:t>int </a:t>
            </a:r>
            <a:r>
              <a:rPr lang="en-US" sz="2000">
                <a:solidFill>
                  <a:srgbClr val="000088"/>
                </a:solidFill>
                <a:latin typeface="Consolas" panose="020B0609020204030204" pitchFamily="49" charset="0"/>
              </a:rPr>
              <a:t>size</a:t>
            </a:r>
            <a:r>
              <a:rPr lang="en-US" sz="2000">
                <a:solidFill>
                  <a:srgbClr val="000000"/>
                </a:solidFill>
                <a:latin typeface="Consolas" panose="020B0609020204030204" pitchFamily="49" charset="0"/>
              </a:rPr>
              <a:t>, </a:t>
            </a:r>
            <a:r>
              <a:rPr lang="en-US" sz="2000" b="1">
                <a:solidFill>
                  <a:srgbClr val="007788"/>
                </a:solidFill>
                <a:latin typeface="Consolas" panose="020B0609020204030204" pitchFamily="49" charset="0"/>
              </a:rPr>
              <a:t>FILE </a:t>
            </a:r>
            <a:r>
              <a:rPr lang="en-US" sz="2000">
                <a:solidFill>
                  <a:srgbClr val="555555"/>
                </a:solidFill>
                <a:latin typeface="Consolas" panose="020B0609020204030204" pitchFamily="49" charset="0"/>
              </a:rPr>
              <a:t>*</a:t>
            </a:r>
            <a:r>
              <a:rPr lang="en-US" sz="2000">
                <a:solidFill>
                  <a:srgbClr val="000088"/>
                </a:solidFill>
                <a:latin typeface="Consolas" panose="020B0609020204030204" pitchFamily="49" charset="0"/>
              </a:rPr>
              <a:t>stream</a:t>
            </a:r>
            <a:r>
              <a:rPr lang="en-US" sz="2000" smtClean="0">
                <a:solidFill>
                  <a:srgbClr val="000000"/>
                </a:solidFill>
                <a:latin typeface="Consolas" panose="020B0609020204030204" pitchFamily="49" charset="0"/>
              </a:rPr>
              <a:t>);</a:t>
            </a:r>
          </a:p>
          <a:p>
            <a:pPr>
              <a:lnSpc>
                <a:spcPct val="120000"/>
              </a:lnSpc>
            </a:pPr>
            <a:r>
              <a:rPr lang="en-US" sz="2000" smtClean="0">
                <a:solidFill>
                  <a:srgbClr val="242021"/>
                </a:solidFill>
              </a:rPr>
              <a:t>This </a:t>
            </a:r>
            <a:r>
              <a:rPr lang="en-US" sz="2000">
                <a:solidFill>
                  <a:srgbClr val="242021"/>
                </a:solidFill>
              </a:rPr>
              <a:t>function reads up to </a:t>
            </a:r>
            <a:r>
              <a:rPr lang="en-US" sz="2000" i="1">
                <a:solidFill>
                  <a:srgbClr val="242021"/>
                </a:solidFill>
              </a:rPr>
              <a:t>one less </a:t>
            </a:r>
            <a:r>
              <a:rPr lang="en-US" sz="2000">
                <a:solidFill>
                  <a:srgbClr val="242021"/>
                </a:solidFill>
              </a:rPr>
              <a:t>than size bytes from stream and stores the results </a:t>
            </a:r>
            <a:r>
              <a:rPr lang="en-US" sz="2000" smtClean="0">
                <a:solidFill>
                  <a:srgbClr val="242021"/>
                </a:solidFill>
              </a:rPr>
              <a:t>in str</a:t>
            </a:r>
            <a:r>
              <a:rPr lang="en-US" sz="2000">
                <a:solidFill>
                  <a:srgbClr val="242021"/>
                </a:solidFill>
              </a:rPr>
              <a:t>. A null character (\0) is stored in the buffer after the last byte read </a:t>
            </a:r>
            <a:r>
              <a:rPr lang="en-US" sz="2000" smtClean="0">
                <a:solidFill>
                  <a:srgbClr val="242021"/>
                </a:solidFill>
              </a:rPr>
              <a:t>in.</a:t>
            </a:r>
          </a:p>
          <a:p>
            <a:pPr>
              <a:lnSpc>
                <a:spcPct val="120000"/>
              </a:lnSpc>
            </a:pPr>
            <a:r>
              <a:rPr lang="en-US" sz="2000" smtClean="0">
                <a:solidFill>
                  <a:srgbClr val="242021"/>
                </a:solidFill>
              </a:rPr>
              <a:t>Reading stops after </a:t>
            </a:r>
            <a:r>
              <a:rPr lang="en-US" sz="2000">
                <a:solidFill>
                  <a:srgbClr val="242021"/>
                </a:solidFill>
              </a:rPr>
              <a:t>an EOF or a newline character is </a:t>
            </a:r>
            <a:r>
              <a:rPr lang="en-US" sz="2000" smtClean="0">
                <a:solidFill>
                  <a:srgbClr val="242021"/>
                </a:solidFill>
              </a:rPr>
              <a:t>reached.</a:t>
            </a:r>
          </a:p>
          <a:p>
            <a:pPr>
              <a:lnSpc>
                <a:spcPct val="120000"/>
              </a:lnSpc>
            </a:pPr>
            <a:r>
              <a:rPr lang="en-US" sz="2000" smtClean="0">
                <a:solidFill>
                  <a:srgbClr val="242021"/>
                </a:solidFill>
              </a:rPr>
              <a:t>If </a:t>
            </a:r>
            <a:r>
              <a:rPr lang="en-US" sz="2000">
                <a:solidFill>
                  <a:srgbClr val="242021"/>
                </a:solidFill>
              </a:rPr>
              <a:t>a newline is read, the \n is stored in str</a:t>
            </a:r>
            <a:r>
              <a:rPr lang="en-US" sz="2000" smtClean="0">
                <a:solidFill>
                  <a:srgbClr val="242021"/>
                </a:solidFill>
              </a:rPr>
              <a:t>.</a:t>
            </a:r>
          </a:p>
          <a:p>
            <a:pPr>
              <a:lnSpc>
                <a:spcPct val="120000"/>
              </a:lnSpc>
            </a:pPr>
            <a:r>
              <a:rPr lang="en-US" sz="2000" smtClean="0">
                <a:solidFill>
                  <a:srgbClr val="242021"/>
                </a:solidFill>
              </a:rPr>
              <a:t>On </a:t>
            </a:r>
            <a:r>
              <a:rPr lang="en-US" sz="2000">
                <a:solidFill>
                  <a:srgbClr val="242021"/>
                </a:solidFill>
              </a:rPr>
              <a:t>success, str is returned; on failure, NULL is returned.</a:t>
            </a:r>
            <a:br>
              <a:rPr lang="en-US" sz="2000">
                <a:solidFill>
                  <a:srgbClr val="242021"/>
                </a:solidFill>
              </a:rPr>
            </a:br>
            <a:r>
              <a:rPr lang="en-US" sz="2000">
                <a:solidFill>
                  <a:srgbClr val="242021"/>
                </a:solidFill>
              </a:rPr>
              <a:t>For example:</a:t>
            </a:r>
            <a:br>
              <a:rPr lang="en-US" sz="2000">
                <a:solidFill>
                  <a:srgbClr val="242021"/>
                </a:solidFill>
              </a:rPr>
            </a:br>
            <a:r>
              <a:rPr lang="en-US" sz="2000" b="1">
                <a:solidFill>
                  <a:srgbClr val="007788"/>
                </a:solidFill>
                <a:latin typeface="Consolas" panose="020B0609020204030204" pitchFamily="49" charset="0"/>
              </a:rPr>
              <a:t>char </a:t>
            </a:r>
            <a:r>
              <a:rPr lang="en-US" sz="2000">
                <a:solidFill>
                  <a:srgbClr val="000088"/>
                </a:solidFill>
                <a:latin typeface="Consolas" panose="020B0609020204030204" pitchFamily="49" charset="0"/>
              </a:rPr>
              <a:t>buf</a:t>
            </a:r>
            <a:r>
              <a:rPr lang="en-US" sz="2000">
                <a:solidFill>
                  <a:srgbClr val="000000"/>
                </a:solidFill>
                <a:latin typeface="Consolas" panose="020B0609020204030204" pitchFamily="49" charset="0"/>
              </a:rPr>
              <a:t>[</a:t>
            </a:r>
            <a:r>
              <a:rPr lang="en-US" sz="2000">
                <a:solidFill>
                  <a:srgbClr val="000088"/>
                </a:solidFill>
                <a:latin typeface="Consolas" panose="020B0609020204030204" pitchFamily="49" charset="0"/>
              </a:rPr>
              <a:t>LINE_MAX</a:t>
            </a:r>
            <a:r>
              <a:rPr lang="en-US" sz="2000">
                <a:solidFill>
                  <a:srgbClr val="000000"/>
                </a:solidFill>
                <a:latin typeface="Consolas" panose="020B0609020204030204" pitchFamily="49" charset="0"/>
              </a:rPr>
              <a:t>];</a:t>
            </a:r>
            <a:br>
              <a:rPr lang="en-US" sz="2000">
                <a:solidFill>
                  <a:srgbClr val="000000"/>
                </a:solidFill>
                <a:latin typeface="Consolas" panose="020B0609020204030204" pitchFamily="49" charset="0"/>
              </a:rPr>
            </a:br>
            <a:r>
              <a:rPr lang="en-US" sz="2000" b="1">
                <a:solidFill>
                  <a:srgbClr val="006699"/>
                </a:solidFill>
                <a:latin typeface="Consolas" panose="020B0609020204030204" pitchFamily="49" charset="0"/>
              </a:rPr>
              <a:t>if </a:t>
            </a:r>
            <a:r>
              <a:rPr lang="en-US" sz="2000">
                <a:solidFill>
                  <a:srgbClr val="000000"/>
                </a:solidFill>
                <a:latin typeface="Consolas" panose="020B0609020204030204" pitchFamily="49" charset="0"/>
              </a:rPr>
              <a:t>(</a:t>
            </a:r>
            <a:r>
              <a:rPr lang="en-US" sz="2000">
                <a:solidFill>
                  <a:srgbClr val="555555"/>
                </a:solidFill>
                <a:latin typeface="Consolas" panose="020B0609020204030204" pitchFamily="49" charset="0"/>
              </a:rPr>
              <a:t>!</a:t>
            </a:r>
            <a:r>
              <a:rPr lang="en-US" sz="2000">
                <a:solidFill>
                  <a:srgbClr val="000088"/>
                </a:solidFill>
                <a:latin typeface="Consolas" panose="020B0609020204030204" pitchFamily="49" charset="0"/>
              </a:rPr>
              <a:t>fgets </a:t>
            </a:r>
            <a:r>
              <a:rPr lang="en-US" sz="2000">
                <a:solidFill>
                  <a:srgbClr val="000000"/>
                </a:solidFill>
                <a:latin typeface="Consolas" panose="020B0609020204030204" pitchFamily="49" charset="0"/>
              </a:rPr>
              <a:t>(</a:t>
            </a:r>
            <a:r>
              <a:rPr lang="en-US" sz="2000">
                <a:solidFill>
                  <a:srgbClr val="000088"/>
                </a:solidFill>
                <a:latin typeface="Consolas" panose="020B0609020204030204" pitchFamily="49" charset="0"/>
              </a:rPr>
              <a:t>buf</a:t>
            </a:r>
            <a:r>
              <a:rPr lang="en-US" sz="2000">
                <a:solidFill>
                  <a:srgbClr val="000000"/>
                </a:solidFill>
                <a:latin typeface="Consolas" panose="020B0609020204030204" pitchFamily="49" charset="0"/>
              </a:rPr>
              <a:t>, </a:t>
            </a:r>
            <a:r>
              <a:rPr lang="en-US" sz="2000">
                <a:solidFill>
                  <a:srgbClr val="000088"/>
                </a:solidFill>
                <a:latin typeface="Consolas" panose="020B0609020204030204" pitchFamily="49" charset="0"/>
              </a:rPr>
              <a:t>LINE_MAX</a:t>
            </a:r>
            <a:r>
              <a:rPr lang="en-US" sz="2000">
                <a:solidFill>
                  <a:srgbClr val="000000"/>
                </a:solidFill>
                <a:latin typeface="Consolas" panose="020B0609020204030204" pitchFamily="49" charset="0"/>
              </a:rPr>
              <a:t>, </a:t>
            </a:r>
            <a:r>
              <a:rPr lang="en-US" sz="2000">
                <a:solidFill>
                  <a:srgbClr val="000088"/>
                </a:solidFill>
                <a:latin typeface="Consolas" panose="020B0609020204030204" pitchFamily="49" charset="0"/>
              </a:rPr>
              <a:t>stream</a:t>
            </a:r>
            <a:r>
              <a:rPr lang="en-US" sz="2000">
                <a:solidFill>
                  <a:srgbClr val="000000"/>
                </a:solidFill>
                <a:latin typeface="Consolas" panose="020B0609020204030204" pitchFamily="49" charset="0"/>
              </a:rPr>
              <a:t>))</a:t>
            </a:r>
            <a:br>
              <a:rPr lang="en-US" sz="2000">
                <a:solidFill>
                  <a:srgbClr val="000000"/>
                </a:solidFill>
                <a:latin typeface="Consolas" panose="020B0609020204030204" pitchFamily="49" charset="0"/>
              </a:rPr>
            </a:br>
            <a:r>
              <a:rPr lang="en-US" sz="2000" smtClean="0">
                <a:solidFill>
                  <a:srgbClr val="000000"/>
                </a:solidFill>
                <a:latin typeface="Consolas" panose="020B0609020204030204" pitchFamily="49" charset="0"/>
              </a:rPr>
              <a:t>   </a:t>
            </a:r>
            <a:r>
              <a:rPr lang="en-US" sz="2000" i="1" smtClean="0">
                <a:solidFill>
                  <a:srgbClr val="35586C"/>
                </a:solidFill>
                <a:latin typeface="Consolas" panose="020B0609020204030204" pitchFamily="49" charset="0"/>
              </a:rPr>
              <a:t>/* </a:t>
            </a:r>
            <a:r>
              <a:rPr lang="en-US" sz="2000" i="1">
                <a:solidFill>
                  <a:srgbClr val="35586C"/>
                </a:solidFill>
                <a:latin typeface="Consolas" panose="020B0609020204030204" pitchFamily="49" charset="0"/>
              </a:rPr>
              <a:t>error </a:t>
            </a:r>
            <a:r>
              <a:rPr lang="en-US" sz="2000" i="1" smtClean="0">
                <a:solidFill>
                  <a:srgbClr val="35586C"/>
                </a:solidFill>
                <a:latin typeface="Consolas" panose="020B0609020204030204" pitchFamily="49" charset="0"/>
              </a:rPr>
              <a:t>*/</a:t>
            </a:r>
            <a:endParaRPr lang="en-US" sz="2000">
              <a:latin typeface="Consolas" panose="020B0609020204030204" pitchFamily="49" charset="0"/>
            </a:endParaRPr>
          </a:p>
        </p:txBody>
      </p:sp>
      <p:sp>
        <p:nvSpPr>
          <p:cNvPr id="4" name="날짜 개체 틀 3"/>
          <p:cNvSpPr>
            <a:spLocks noGrp="1"/>
          </p:cNvSpPr>
          <p:nvPr>
            <p:ph type="dt" sz="half" idx="10"/>
          </p:nvPr>
        </p:nvSpPr>
        <p:spPr/>
        <p:txBody>
          <a:bodyPr/>
          <a:lstStyle/>
          <a:p>
            <a:fld id="{DAFFF008-F172-4182-BA3B-F0F6B9600B71}"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94</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7879400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Reading </a:t>
            </a:r>
            <a:r>
              <a:rPr lang="en-US" smtClean="0"/>
              <a:t>arbitrary string ½ (p. 75)</a:t>
            </a:r>
            <a:endParaRPr lang="en-US"/>
          </a:p>
        </p:txBody>
      </p:sp>
      <p:sp>
        <p:nvSpPr>
          <p:cNvPr id="3" name="내용 개체 틀 2"/>
          <p:cNvSpPr>
            <a:spLocks noGrp="1"/>
          </p:cNvSpPr>
          <p:nvPr>
            <p:ph idx="1"/>
          </p:nvPr>
        </p:nvSpPr>
        <p:spPr>
          <a:xfrm>
            <a:off x="681037" y="1255271"/>
            <a:ext cx="8998671" cy="4921692"/>
          </a:xfrm>
        </p:spPr>
        <p:txBody>
          <a:bodyPr>
            <a:noAutofit/>
          </a:bodyPr>
          <a:lstStyle/>
          <a:p>
            <a:pPr>
              <a:lnSpc>
                <a:spcPct val="100000"/>
              </a:lnSpc>
            </a:pPr>
            <a:r>
              <a:rPr lang="en-US" sz="2000">
                <a:solidFill>
                  <a:srgbClr val="242021"/>
                </a:solidFill>
              </a:rPr>
              <a:t>Sometimes, developers want to use a delimiter other than the newline. Other times</a:t>
            </a:r>
            <a:r>
              <a:rPr lang="en-US" sz="2000" smtClean="0">
                <a:solidFill>
                  <a:srgbClr val="242021"/>
                </a:solidFill>
              </a:rPr>
              <a:t>, developers </a:t>
            </a:r>
            <a:r>
              <a:rPr lang="en-US" sz="2000">
                <a:solidFill>
                  <a:srgbClr val="242021"/>
                </a:solidFill>
              </a:rPr>
              <a:t>do not want a delimiter at all—and rarely do developers want the </a:t>
            </a:r>
            <a:r>
              <a:rPr lang="en-US" sz="2000" smtClean="0">
                <a:solidFill>
                  <a:srgbClr val="242021"/>
                </a:solidFill>
              </a:rPr>
              <a:t>delimiter stored </a:t>
            </a:r>
            <a:r>
              <a:rPr lang="en-US" sz="2000">
                <a:solidFill>
                  <a:srgbClr val="242021"/>
                </a:solidFill>
              </a:rPr>
              <a:t>in the buffer</a:t>
            </a:r>
            <a:r>
              <a:rPr lang="en-US" sz="2000" smtClean="0">
                <a:solidFill>
                  <a:srgbClr val="242021"/>
                </a:solidFill>
              </a:rPr>
              <a:t>!</a:t>
            </a:r>
          </a:p>
          <a:p>
            <a:pPr>
              <a:lnSpc>
                <a:spcPct val="100000"/>
              </a:lnSpc>
            </a:pPr>
            <a:r>
              <a:rPr lang="en-US" sz="2000" smtClean="0">
                <a:solidFill>
                  <a:srgbClr val="000000"/>
                </a:solidFill>
              </a:rPr>
              <a:t>This snippet </a:t>
            </a:r>
            <a:r>
              <a:rPr lang="en-US" sz="2000">
                <a:solidFill>
                  <a:srgbClr val="000000"/>
                </a:solidFill>
              </a:rPr>
              <a:t>reads the n − 1 bytes from stream into str, and </a:t>
            </a:r>
            <a:r>
              <a:rPr lang="en-US" sz="2000" smtClean="0">
                <a:solidFill>
                  <a:srgbClr val="000000"/>
                </a:solidFill>
              </a:rPr>
              <a:t>then appends </a:t>
            </a:r>
            <a:r>
              <a:rPr lang="en-US" sz="2000">
                <a:solidFill>
                  <a:srgbClr val="000000"/>
                </a:solidFill>
              </a:rPr>
              <a:t>a \0 </a:t>
            </a:r>
            <a:r>
              <a:rPr lang="en-US" sz="2000" smtClean="0">
                <a:solidFill>
                  <a:srgbClr val="000000"/>
                </a:solidFill>
              </a:rPr>
              <a:t>character. </a:t>
            </a:r>
            <a:endParaRPr lang="en-US" sz="2000">
              <a:solidFill>
                <a:srgbClr val="000000"/>
              </a:solidFill>
            </a:endParaRPr>
          </a:p>
          <a:p>
            <a:pPr marL="457200" lvl="1" indent="0">
              <a:lnSpc>
                <a:spcPct val="100000"/>
              </a:lnSpc>
              <a:buNone/>
            </a:pPr>
            <a:endParaRPr lang="en-US" sz="1600" b="1" smtClean="0">
              <a:solidFill>
                <a:srgbClr val="007789"/>
              </a:solidFill>
              <a:latin typeface="Consolas" panose="020B0609020204030204" pitchFamily="49" charset="0"/>
            </a:endParaRPr>
          </a:p>
          <a:p>
            <a:pPr marL="457200" lvl="1" indent="0">
              <a:lnSpc>
                <a:spcPct val="100000"/>
              </a:lnSpc>
              <a:buNone/>
            </a:pPr>
            <a:r>
              <a:rPr lang="en-US" sz="1600" b="1" smtClean="0">
                <a:solidFill>
                  <a:srgbClr val="007789"/>
                </a:solidFill>
                <a:latin typeface="Consolas" panose="020B0609020204030204" pitchFamily="49" charset="0"/>
              </a:rPr>
              <a:t>char </a:t>
            </a:r>
            <a:r>
              <a:rPr lang="en-US" sz="1600">
                <a:solidFill>
                  <a:srgbClr val="555555"/>
                </a:solidFill>
                <a:latin typeface="Consolas" panose="020B0609020204030204" pitchFamily="49" charset="0"/>
              </a:rPr>
              <a:t>*</a:t>
            </a:r>
            <a:r>
              <a:rPr lang="en-US" sz="1600">
                <a:solidFill>
                  <a:srgbClr val="000089"/>
                </a:solidFill>
                <a:latin typeface="Consolas" panose="020B0609020204030204" pitchFamily="49" charset="0"/>
              </a:rPr>
              <a:t>s</a:t>
            </a:r>
            <a:r>
              <a:rPr lang="en-US" sz="1600">
                <a:solidFill>
                  <a:srgbClr val="000000"/>
                </a:solidFill>
                <a:latin typeface="Consolas" panose="020B0609020204030204" pitchFamily="49" charset="0"/>
              </a:rPr>
              <a:t>;</a:t>
            </a:r>
          </a:p>
          <a:p>
            <a:pPr marL="457200" lvl="1" indent="0">
              <a:lnSpc>
                <a:spcPct val="100000"/>
              </a:lnSpc>
              <a:buNone/>
            </a:pPr>
            <a:r>
              <a:rPr lang="en-US" sz="1600" b="1">
                <a:solidFill>
                  <a:srgbClr val="007789"/>
                </a:solidFill>
                <a:latin typeface="Consolas" panose="020B0609020204030204" pitchFamily="49" charset="0"/>
              </a:rPr>
              <a:t>int </a:t>
            </a:r>
            <a:r>
              <a:rPr lang="en-US" sz="1600">
                <a:solidFill>
                  <a:srgbClr val="000089"/>
                </a:solidFill>
                <a:latin typeface="Consolas" panose="020B0609020204030204" pitchFamily="49" charset="0"/>
              </a:rPr>
              <a:t>c</a:t>
            </a:r>
            <a:r>
              <a:rPr lang="en-US" sz="1600">
                <a:solidFill>
                  <a:srgbClr val="000000"/>
                </a:solidFill>
                <a:latin typeface="Consolas" panose="020B0609020204030204" pitchFamily="49" charset="0"/>
              </a:rPr>
              <a:t>;</a:t>
            </a:r>
          </a:p>
          <a:p>
            <a:pPr marL="457200" lvl="1" indent="0">
              <a:lnSpc>
                <a:spcPct val="100000"/>
              </a:lnSpc>
              <a:buNone/>
            </a:pPr>
            <a:r>
              <a:rPr lang="en-US" sz="1600">
                <a:solidFill>
                  <a:srgbClr val="000089"/>
                </a:solidFill>
                <a:latin typeface="Consolas" panose="020B0609020204030204" pitchFamily="49" charset="0"/>
              </a:rPr>
              <a:t>s </a:t>
            </a:r>
            <a:r>
              <a:rPr lang="en-US" sz="1600">
                <a:solidFill>
                  <a:srgbClr val="555555"/>
                </a:solidFill>
                <a:latin typeface="Consolas" panose="020B0609020204030204" pitchFamily="49" charset="0"/>
              </a:rPr>
              <a:t>= </a:t>
            </a:r>
            <a:r>
              <a:rPr lang="en-US" sz="1600">
                <a:solidFill>
                  <a:srgbClr val="000089"/>
                </a:solidFill>
                <a:latin typeface="Consolas" panose="020B0609020204030204" pitchFamily="49" charset="0"/>
              </a:rPr>
              <a:t>str</a:t>
            </a:r>
            <a:r>
              <a:rPr lang="en-US" sz="1600">
                <a:solidFill>
                  <a:srgbClr val="000000"/>
                </a:solidFill>
                <a:latin typeface="Consolas" panose="020B0609020204030204" pitchFamily="49" charset="0"/>
              </a:rPr>
              <a:t>;</a:t>
            </a:r>
          </a:p>
          <a:p>
            <a:pPr marL="457200" lvl="1" indent="0">
              <a:lnSpc>
                <a:spcPct val="100000"/>
              </a:lnSpc>
              <a:buNone/>
            </a:pPr>
            <a:r>
              <a:rPr lang="en-US" sz="1600" b="1">
                <a:solidFill>
                  <a:srgbClr val="00669A"/>
                </a:solidFill>
                <a:latin typeface="Consolas" panose="020B0609020204030204" pitchFamily="49" charset="0"/>
              </a:rPr>
              <a:t>while </a:t>
            </a:r>
            <a:r>
              <a:rPr lang="en-US" sz="1600">
                <a:solidFill>
                  <a:srgbClr val="000000"/>
                </a:solidFill>
                <a:latin typeface="Consolas" panose="020B0609020204030204" pitchFamily="49" charset="0"/>
              </a:rPr>
              <a:t>(</a:t>
            </a:r>
            <a:r>
              <a:rPr lang="en-US" sz="1600">
                <a:solidFill>
                  <a:srgbClr val="555555"/>
                </a:solidFill>
                <a:latin typeface="Consolas" panose="020B0609020204030204" pitchFamily="49" charset="0"/>
              </a:rPr>
              <a:t>--</a:t>
            </a:r>
            <a:r>
              <a:rPr lang="en-US" sz="1600">
                <a:solidFill>
                  <a:srgbClr val="000089"/>
                </a:solidFill>
                <a:latin typeface="Consolas" panose="020B0609020204030204" pitchFamily="49" charset="0"/>
              </a:rPr>
              <a:t>n </a:t>
            </a:r>
            <a:r>
              <a:rPr lang="en-US" sz="1600">
                <a:solidFill>
                  <a:srgbClr val="555555"/>
                </a:solidFill>
                <a:latin typeface="Consolas" panose="020B0609020204030204" pitchFamily="49" charset="0"/>
              </a:rPr>
              <a:t>&gt; </a:t>
            </a:r>
            <a:r>
              <a:rPr lang="en-US" sz="1600">
                <a:solidFill>
                  <a:srgbClr val="FF6600"/>
                </a:solidFill>
                <a:latin typeface="Consolas" panose="020B0609020204030204" pitchFamily="49" charset="0"/>
              </a:rPr>
              <a:t>0 </a:t>
            </a:r>
            <a:r>
              <a:rPr lang="en-US" sz="1600">
                <a:solidFill>
                  <a:srgbClr val="555555"/>
                </a:solidFill>
                <a:latin typeface="Consolas" panose="020B0609020204030204" pitchFamily="49" charset="0"/>
              </a:rPr>
              <a:t>&amp;&amp;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c </a:t>
            </a:r>
            <a:r>
              <a:rPr lang="en-US" sz="1600">
                <a:solidFill>
                  <a:srgbClr val="555555"/>
                </a:solidFill>
                <a:latin typeface="Consolas" panose="020B0609020204030204" pitchFamily="49" charset="0"/>
              </a:rPr>
              <a:t>= </a:t>
            </a:r>
            <a:r>
              <a:rPr lang="en-US" sz="1600">
                <a:solidFill>
                  <a:srgbClr val="000089"/>
                </a:solidFill>
                <a:latin typeface="Consolas" panose="020B0609020204030204" pitchFamily="49" charset="0"/>
              </a:rPr>
              <a:t>fgetc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stream</a:t>
            </a:r>
            <a:r>
              <a:rPr lang="en-US" sz="1600">
                <a:solidFill>
                  <a:srgbClr val="000000"/>
                </a:solidFill>
                <a:latin typeface="Consolas" panose="020B0609020204030204" pitchFamily="49" charset="0"/>
              </a:rPr>
              <a:t>)) </a:t>
            </a:r>
            <a:r>
              <a:rPr lang="en-US" sz="1600">
                <a:solidFill>
                  <a:srgbClr val="555555"/>
                </a:solidFill>
                <a:latin typeface="Consolas" panose="020B0609020204030204" pitchFamily="49" charset="0"/>
              </a:rPr>
              <a:t>!= </a:t>
            </a:r>
            <a:r>
              <a:rPr lang="en-US" sz="1600">
                <a:solidFill>
                  <a:srgbClr val="000089"/>
                </a:solidFill>
                <a:latin typeface="Consolas" panose="020B0609020204030204" pitchFamily="49" charset="0"/>
              </a:rPr>
              <a:t>EOF</a:t>
            </a:r>
            <a:r>
              <a:rPr lang="en-US" sz="1600" smtClean="0">
                <a:solidFill>
                  <a:srgbClr val="000000"/>
                </a:solidFill>
                <a:latin typeface="Consolas" panose="020B0609020204030204" pitchFamily="49" charset="0"/>
              </a:rPr>
              <a:t>) {</a:t>
            </a:r>
          </a:p>
          <a:p>
            <a:pPr marL="457200" lvl="1" indent="0">
              <a:buNone/>
            </a:pPr>
            <a:r>
              <a:rPr lang="en-US" sz="1600" smtClean="0">
                <a:solidFill>
                  <a:srgbClr val="555555"/>
                </a:solidFill>
                <a:latin typeface="Consolas" panose="020B0609020204030204" pitchFamily="49" charset="0"/>
              </a:rPr>
              <a:t>	*</a:t>
            </a:r>
            <a:r>
              <a:rPr lang="en-US" sz="1600">
                <a:solidFill>
                  <a:srgbClr val="000089"/>
                </a:solidFill>
                <a:latin typeface="Consolas" panose="020B0609020204030204" pitchFamily="49" charset="0"/>
              </a:rPr>
              <a:t>s</a:t>
            </a:r>
            <a:r>
              <a:rPr lang="en-US" sz="1600">
                <a:solidFill>
                  <a:srgbClr val="555555"/>
                </a:solidFill>
                <a:latin typeface="Consolas" panose="020B0609020204030204" pitchFamily="49" charset="0"/>
              </a:rPr>
              <a:t>++ = </a:t>
            </a:r>
            <a:r>
              <a:rPr lang="en-US" sz="1600">
                <a:solidFill>
                  <a:srgbClr val="000089"/>
                </a:solidFill>
                <a:latin typeface="Consolas" panose="020B0609020204030204" pitchFamily="49" charset="0"/>
              </a:rPr>
              <a:t>c</a:t>
            </a:r>
            <a:r>
              <a:rPr lang="en-US" sz="1600" smtClean="0">
                <a:solidFill>
                  <a:srgbClr val="000000"/>
                </a:solidFill>
                <a:latin typeface="Consolas" panose="020B0609020204030204" pitchFamily="49" charset="0"/>
              </a:rPr>
              <a:t>;</a:t>
            </a:r>
          </a:p>
          <a:p>
            <a:pPr marL="457200" lvl="1" indent="0">
              <a:buNone/>
            </a:pPr>
            <a:r>
              <a:rPr lang="en-US" sz="1600">
                <a:solidFill>
                  <a:srgbClr val="000000"/>
                </a:solidFill>
                <a:latin typeface="Consolas" panose="020B0609020204030204" pitchFamily="49" charset="0"/>
              </a:rPr>
              <a:t>}</a:t>
            </a:r>
          </a:p>
          <a:p>
            <a:pPr marL="457200" lvl="1" indent="0">
              <a:buNone/>
            </a:pPr>
            <a:r>
              <a:rPr lang="en-US" sz="1600">
                <a:solidFill>
                  <a:srgbClr val="555555"/>
                </a:solidFill>
                <a:latin typeface="Consolas" panose="020B0609020204030204" pitchFamily="49" charset="0"/>
              </a:rPr>
              <a:t>*</a:t>
            </a:r>
            <a:r>
              <a:rPr lang="en-US" sz="1600">
                <a:solidFill>
                  <a:srgbClr val="000089"/>
                </a:solidFill>
                <a:latin typeface="Consolas" panose="020B0609020204030204" pitchFamily="49" charset="0"/>
              </a:rPr>
              <a:t>s </a:t>
            </a:r>
            <a:r>
              <a:rPr lang="en-US" sz="1600">
                <a:solidFill>
                  <a:srgbClr val="555555"/>
                </a:solidFill>
                <a:latin typeface="Consolas" panose="020B0609020204030204" pitchFamily="49" charset="0"/>
              </a:rPr>
              <a:t>= </a:t>
            </a:r>
            <a:r>
              <a:rPr lang="en-US" sz="1600" smtClean="0">
                <a:solidFill>
                  <a:srgbClr val="CD3300"/>
                </a:solidFill>
                <a:latin typeface="Consolas" panose="020B0609020204030204" pitchFamily="49" charset="0"/>
              </a:rPr>
              <a:t>'\0'</a:t>
            </a:r>
            <a:r>
              <a:rPr lang="en-US" sz="1600" smtClean="0">
                <a:solidFill>
                  <a:srgbClr val="000000"/>
                </a:solidFill>
                <a:latin typeface="Consolas" panose="020B0609020204030204" pitchFamily="49" charset="0"/>
              </a:rPr>
              <a:t>;</a:t>
            </a:r>
          </a:p>
          <a:p>
            <a:pPr marL="457200" lvl="1" indent="0">
              <a:buNone/>
            </a:pPr>
            <a:endParaRPr lang="en-US" sz="1600" smtClean="0">
              <a:solidFill>
                <a:srgbClr val="000000"/>
              </a:solidFill>
              <a:latin typeface="Consolas" panose="020B0609020204030204" pitchFamily="49" charset="0"/>
            </a:endParaRPr>
          </a:p>
          <a:p>
            <a:pPr>
              <a:lnSpc>
                <a:spcPct val="100000"/>
              </a:lnSpc>
            </a:pPr>
            <a:r>
              <a:rPr lang="en-US" sz="1600" smtClean="0">
                <a:solidFill>
                  <a:srgbClr val="000000"/>
                </a:solidFill>
              </a:rPr>
              <a:t>Ex : </a:t>
            </a:r>
            <a:endParaRPr lang="en-US" sz="2000"/>
          </a:p>
        </p:txBody>
      </p:sp>
      <p:sp>
        <p:nvSpPr>
          <p:cNvPr id="4" name="날짜 개체 틀 3"/>
          <p:cNvSpPr>
            <a:spLocks noGrp="1"/>
          </p:cNvSpPr>
          <p:nvPr>
            <p:ph type="dt" sz="half" idx="10"/>
          </p:nvPr>
        </p:nvSpPr>
        <p:spPr/>
        <p:txBody>
          <a:bodyPr/>
          <a:lstStyle/>
          <a:p>
            <a:fld id="{A649CED7-2AFE-40E9-BCE0-64C4F4A5E0E5}"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95</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3604430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t>Reading </a:t>
            </a:r>
            <a:r>
              <a:rPr lang="en-US" smtClean="0"/>
              <a:t>arbitrary string 2/2 (p. 76)</a:t>
            </a:r>
            <a:endParaRPr lang="en-US"/>
          </a:p>
        </p:txBody>
      </p:sp>
      <p:sp>
        <p:nvSpPr>
          <p:cNvPr id="3" name="내용 개체 틀 2"/>
          <p:cNvSpPr>
            <a:spLocks noGrp="1"/>
          </p:cNvSpPr>
          <p:nvPr>
            <p:ph idx="1"/>
          </p:nvPr>
        </p:nvSpPr>
        <p:spPr>
          <a:xfrm>
            <a:off x="681037" y="1255271"/>
            <a:ext cx="8998671" cy="4921692"/>
          </a:xfrm>
        </p:spPr>
        <p:txBody>
          <a:bodyPr>
            <a:noAutofit/>
          </a:bodyPr>
          <a:lstStyle/>
          <a:p>
            <a:pPr>
              <a:lnSpc>
                <a:spcPct val="100000"/>
              </a:lnSpc>
            </a:pPr>
            <a:r>
              <a:rPr lang="en-US" sz="2000">
                <a:solidFill>
                  <a:srgbClr val="242021"/>
                </a:solidFill>
              </a:rPr>
              <a:t>The snippet can be expanded to also stop reading at a delimiter, given by the integer </a:t>
            </a:r>
            <a:r>
              <a:rPr lang="en-US" sz="2000" smtClean="0">
                <a:solidFill>
                  <a:srgbClr val="242021"/>
                </a:solidFill>
              </a:rPr>
              <a:t>d (</a:t>
            </a:r>
            <a:r>
              <a:rPr lang="en-US" sz="2000">
                <a:solidFill>
                  <a:srgbClr val="242021"/>
                </a:solidFill>
              </a:rPr>
              <a:t>which cannot be the null character in this example):</a:t>
            </a:r>
            <a:endParaRPr lang="en-US" sz="2000" smtClean="0">
              <a:solidFill>
                <a:srgbClr val="000000"/>
              </a:solidFill>
            </a:endParaRPr>
          </a:p>
          <a:p>
            <a:pPr marL="457200" lvl="1" indent="0">
              <a:lnSpc>
                <a:spcPct val="100000"/>
              </a:lnSpc>
              <a:buNone/>
            </a:pPr>
            <a:endParaRPr lang="en-US" sz="1600" b="1" smtClean="0">
              <a:solidFill>
                <a:srgbClr val="007789"/>
              </a:solidFill>
              <a:latin typeface="Consolas" panose="020B0609020204030204" pitchFamily="49" charset="0"/>
            </a:endParaRPr>
          </a:p>
          <a:p>
            <a:pPr marL="457200" lvl="1" indent="0">
              <a:lnSpc>
                <a:spcPct val="100000"/>
              </a:lnSpc>
              <a:buNone/>
            </a:pPr>
            <a:r>
              <a:rPr lang="en-US" sz="1600" b="1" smtClean="0">
                <a:solidFill>
                  <a:srgbClr val="007789"/>
                </a:solidFill>
                <a:latin typeface="Consolas" panose="020B0609020204030204" pitchFamily="49" charset="0"/>
              </a:rPr>
              <a:t>char </a:t>
            </a:r>
            <a:r>
              <a:rPr lang="en-US" sz="1600">
                <a:solidFill>
                  <a:srgbClr val="555555"/>
                </a:solidFill>
                <a:latin typeface="Consolas" panose="020B0609020204030204" pitchFamily="49" charset="0"/>
              </a:rPr>
              <a:t>*</a:t>
            </a:r>
            <a:r>
              <a:rPr lang="en-US" sz="1600">
                <a:solidFill>
                  <a:srgbClr val="000089"/>
                </a:solidFill>
                <a:latin typeface="Consolas" panose="020B0609020204030204" pitchFamily="49" charset="0"/>
              </a:rPr>
              <a:t>s</a:t>
            </a:r>
            <a:r>
              <a:rPr lang="en-US" sz="1600">
                <a:solidFill>
                  <a:srgbClr val="000000"/>
                </a:solidFill>
                <a:latin typeface="Consolas" panose="020B0609020204030204" pitchFamily="49" charset="0"/>
              </a:rPr>
              <a:t>;</a:t>
            </a:r>
          </a:p>
          <a:p>
            <a:pPr marL="457200" lvl="1" indent="0">
              <a:lnSpc>
                <a:spcPct val="100000"/>
              </a:lnSpc>
              <a:buNone/>
            </a:pPr>
            <a:r>
              <a:rPr lang="en-US" sz="1600" b="1">
                <a:solidFill>
                  <a:srgbClr val="007789"/>
                </a:solidFill>
                <a:latin typeface="Consolas" panose="020B0609020204030204" pitchFamily="49" charset="0"/>
              </a:rPr>
              <a:t>int </a:t>
            </a:r>
            <a:r>
              <a:rPr lang="en-US" sz="1600" smtClean="0">
                <a:solidFill>
                  <a:srgbClr val="000089"/>
                </a:solidFill>
                <a:latin typeface="Consolas" panose="020B0609020204030204" pitchFamily="49" charset="0"/>
              </a:rPr>
              <a:t>c = 0</a:t>
            </a:r>
            <a:r>
              <a:rPr lang="en-US" sz="1600" smtClean="0">
                <a:solidFill>
                  <a:srgbClr val="000000"/>
                </a:solidFill>
                <a:latin typeface="Consolas" panose="020B0609020204030204" pitchFamily="49" charset="0"/>
              </a:rPr>
              <a:t>;</a:t>
            </a:r>
            <a:endParaRPr lang="en-US" sz="1600">
              <a:solidFill>
                <a:srgbClr val="000000"/>
              </a:solidFill>
              <a:latin typeface="Consolas" panose="020B0609020204030204" pitchFamily="49" charset="0"/>
            </a:endParaRPr>
          </a:p>
          <a:p>
            <a:pPr marL="457200" lvl="1" indent="0">
              <a:lnSpc>
                <a:spcPct val="100000"/>
              </a:lnSpc>
              <a:buNone/>
            </a:pPr>
            <a:r>
              <a:rPr lang="en-US" sz="1600">
                <a:solidFill>
                  <a:srgbClr val="000089"/>
                </a:solidFill>
                <a:latin typeface="Consolas" panose="020B0609020204030204" pitchFamily="49" charset="0"/>
              </a:rPr>
              <a:t>s </a:t>
            </a:r>
            <a:r>
              <a:rPr lang="en-US" sz="1600">
                <a:solidFill>
                  <a:srgbClr val="555555"/>
                </a:solidFill>
                <a:latin typeface="Consolas" panose="020B0609020204030204" pitchFamily="49" charset="0"/>
              </a:rPr>
              <a:t>= </a:t>
            </a:r>
            <a:r>
              <a:rPr lang="en-US" sz="1600">
                <a:solidFill>
                  <a:srgbClr val="000089"/>
                </a:solidFill>
                <a:latin typeface="Consolas" panose="020B0609020204030204" pitchFamily="49" charset="0"/>
              </a:rPr>
              <a:t>str</a:t>
            </a:r>
            <a:r>
              <a:rPr lang="en-US" sz="1600">
                <a:solidFill>
                  <a:srgbClr val="000000"/>
                </a:solidFill>
                <a:latin typeface="Consolas" panose="020B0609020204030204" pitchFamily="49" charset="0"/>
              </a:rPr>
              <a:t>;</a:t>
            </a:r>
          </a:p>
          <a:p>
            <a:pPr marL="457200" lvl="1" indent="0">
              <a:lnSpc>
                <a:spcPct val="100000"/>
              </a:lnSpc>
              <a:buNone/>
            </a:pPr>
            <a:r>
              <a:rPr lang="en-US" sz="1600" b="1">
                <a:solidFill>
                  <a:srgbClr val="00669A"/>
                </a:solidFill>
                <a:latin typeface="Consolas" panose="020B0609020204030204" pitchFamily="49" charset="0"/>
              </a:rPr>
              <a:t>while </a:t>
            </a:r>
            <a:r>
              <a:rPr lang="en-US" sz="1600">
                <a:solidFill>
                  <a:srgbClr val="000000"/>
                </a:solidFill>
                <a:latin typeface="Consolas" panose="020B0609020204030204" pitchFamily="49" charset="0"/>
              </a:rPr>
              <a:t>(</a:t>
            </a:r>
            <a:r>
              <a:rPr lang="en-US" sz="1600">
                <a:solidFill>
                  <a:srgbClr val="555555"/>
                </a:solidFill>
                <a:latin typeface="Consolas" panose="020B0609020204030204" pitchFamily="49" charset="0"/>
              </a:rPr>
              <a:t>--</a:t>
            </a:r>
            <a:r>
              <a:rPr lang="en-US" sz="1600">
                <a:solidFill>
                  <a:srgbClr val="000089"/>
                </a:solidFill>
                <a:latin typeface="Consolas" panose="020B0609020204030204" pitchFamily="49" charset="0"/>
              </a:rPr>
              <a:t>n </a:t>
            </a:r>
            <a:r>
              <a:rPr lang="en-US" sz="1600">
                <a:solidFill>
                  <a:srgbClr val="555555"/>
                </a:solidFill>
                <a:latin typeface="Consolas" panose="020B0609020204030204" pitchFamily="49" charset="0"/>
              </a:rPr>
              <a:t>&gt; </a:t>
            </a:r>
            <a:r>
              <a:rPr lang="en-US" sz="1600">
                <a:solidFill>
                  <a:srgbClr val="FF6600"/>
                </a:solidFill>
                <a:latin typeface="Consolas" panose="020B0609020204030204" pitchFamily="49" charset="0"/>
              </a:rPr>
              <a:t>0 </a:t>
            </a:r>
            <a:r>
              <a:rPr lang="en-US" sz="1600">
                <a:solidFill>
                  <a:srgbClr val="555555"/>
                </a:solidFill>
                <a:latin typeface="Consolas" panose="020B0609020204030204" pitchFamily="49" charset="0"/>
              </a:rPr>
              <a:t>&amp;&amp;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c </a:t>
            </a:r>
            <a:r>
              <a:rPr lang="en-US" sz="1600">
                <a:solidFill>
                  <a:srgbClr val="555555"/>
                </a:solidFill>
                <a:latin typeface="Consolas" panose="020B0609020204030204" pitchFamily="49" charset="0"/>
              </a:rPr>
              <a:t>= </a:t>
            </a:r>
            <a:r>
              <a:rPr lang="en-US" sz="1600">
                <a:solidFill>
                  <a:srgbClr val="000089"/>
                </a:solidFill>
                <a:latin typeface="Consolas" panose="020B0609020204030204" pitchFamily="49" charset="0"/>
              </a:rPr>
              <a:t>fgetc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stream</a:t>
            </a:r>
            <a:r>
              <a:rPr lang="en-US" sz="1600">
                <a:solidFill>
                  <a:srgbClr val="000000"/>
                </a:solidFill>
                <a:latin typeface="Consolas" panose="020B0609020204030204" pitchFamily="49" charset="0"/>
              </a:rPr>
              <a:t>)) </a:t>
            </a:r>
            <a:r>
              <a:rPr lang="en-US" sz="1600">
                <a:solidFill>
                  <a:srgbClr val="555555"/>
                </a:solidFill>
                <a:latin typeface="Consolas" panose="020B0609020204030204" pitchFamily="49" charset="0"/>
              </a:rPr>
              <a:t>!= </a:t>
            </a:r>
            <a:r>
              <a:rPr lang="en-US" sz="1600">
                <a:solidFill>
                  <a:srgbClr val="000089"/>
                </a:solidFill>
                <a:latin typeface="Consolas" panose="020B0609020204030204" pitchFamily="49" charset="0"/>
              </a:rPr>
              <a:t>EOF </a:t>
            </a:r>
            <a:r>
              <a:rPr lang="en-US" sz="1600">
                <a:solidFill>
                  <a:srgbClr val="555555"/>
                </a:solidFill>
                <a:latin typeface="Consolas" panose="020B0609020204030204" pitchFamily="49" charset="0"/>
              </a:rPr>
              <a:t>&amp;&amp; </a:t>
            </a:r>
            <a:r>
              <a:rPr lang="en-US" sz="1600">
                <a:solidFill>
                  <a:srgbClr val="000000"/>
                </a:solidFill>
                <a:latin typeface="Consolas" panose="020B0609020204030204" pitchFamily="49" charset="0"/>
              </a:rPr>
              <a:t>(</a:t>
            </a:r>
            <a:r>
              <a:rPr lang="en-US" sz="1600">
                <a:solidFill>
                  <a:srgbClr val="555555"/>
                </a:solidFill>
                <a:latin typeface="Consolas" panose="020B0609020204030204" pitchFamily="49" charset="0"/>
              </a:rPr>
              <a:t>*</a:t>
            </a:r>
            <a:r>
              <a:rPr lang="en-US" sz="1600">
                <a:solidFill>
                  <a:srgbClr val="000089"/>
                </a:solidFill>
                <a:latin typeface="Consolas" panose="020B0609020204030204" pitchFamily="49" charset="0"/>
              </a:rPr>
              <a:t>s</a:t>
            </a:r>
            <a:r>
              <a:rPr lang="en-US" sz="1600">
                <a:solidFill>
                  <a:srgbClr val="555555"/>
                </a:solidFill>
                <a:latin typeface="Consolas" panose="020B0609020204030204" pitchFamily="49" charset="0"/>
              </a:rPr>
              <a:t>++ = </a:t>
            </a:r>
            <a:r>
              <a:rPr lang="en-US" sz="1600">
                <a:solidFill>
                  <a:srgbClr val="000089"/>
                </a:solidFill>
                <a:latin typeface="Consolas" panose="020B0609020204030204" pitchFamily="49" charset="0"/>
              </a:rPr>
              <a:t>c</a:t>
            </a:r>
            <a:r>
              <a:rPr lang="en-US" sz="1600">
                <a:solidFill>
                  <a:srgbClr val="000000"/>
                </a:solidFill>
                <a:latin typeface="Consolas" panose="020B0609020204030204" pitchFamily="49" charset="0"/>
              </a:rPr>
              <a:t>) </a:t>
            </a:r>
            <a:r>
              <a:rPr lang="en-US" sz="1600">
                <a:solidFill>
                  <a:srgbClr val="555555"/>
                </a:solidFill>
                <a:latin typeface="Consolas" panose="020B0609020204030204" pitchFamily="49" charset="0"/>
              </a:rPr>
              <a:t>!= </a:t>
            </a:r>
            <a:r>
              <a:rPr lang="en-US" sz="1600">
                <a:solidFill>
                  <a:srgbClr val="000089"/>
                </a:solidFill>
                <a:latin typeface="Consolas" panose="020B0609020204030204" pitchFamily="49" charset="0"/>
              </a:rPr>
              <a:t>d</a:t>
            </a:r>
            <a:r>
              <a:rPr lang="en-US" sz="1600" smtClean="0">
                <a:solidFill>
                  <a:srgbClr val="000000"/>
                </a:solidFill>
                <a:latin typeface="Consolas" panose="020B0609020204030204" pitchFamily="49" charset="0"/>
              </a:rPr>
              <a:t>) {</a:t>
            </a:r>
          </a:p>
          <a:p>
            <a:pPr marL="457200" lvl="1" indent="0">
              <a:lnSpc>
                <a:spcPct val="100000"/>
              </a:lnSpc>
              <a:buNone/>
            </a:pPr>
            <a:r>
              <a:rPr lang="en-US" sz="1600">
                <a:solidFill>
                  <a:srgbClr val="000000"/>
                </a:solidFill>
                <a:latin typeface="Consolas" panose="020B0609020204030204" pitchFamily="49" charset="0"/>
              </a:rPr>
              <a:t> </a:t>
            </a:r>
            <a:r>
              <a:rPr lang="en-US" sz="1600" smtClean="0">
                <a:solidFill>
                  <a:srgbClr val="000000"/>
                </a:solidFill>
                <a:latin typeface="Consolas" panose="020B0609020204030204" pitchFamily="49" charset="0"/>
              </a:rPr>
              <a:t>   // do nothing.</a:t>
            </a:r>
          </a:p>
          <a:p>
            <a:pPr marL="457200" lvl="1" indent="0">
              <a:lnSpc>
                <a:spcPct val="100000"/>
              </a:lnSpc>
              <a:buNone/>
            </a:pPr>
            <a:r>
              <a:rPr lang="en-US" sz="1600" smtClean="0">
                <a:solidFill>
                  <a:srgbClr val="000000"/>
                </a:solidFill>
                <a:latin typeface="Consolas" panose="020B0609020204030204" pitchFamily="49" charset="0"/>
              </a:rPr>
              <a:t>} ; </a:t>
            </a:r>
          </a:p>
          <a:p>
            <a:pPr marL="457200" lvl="1" indent="0">
              <a:buNone/>
            </a:pPr>
            <a:r>
              <a:rPr lang="en-US" sz="1600" b="1">
                <a:solidFill>
                  <a:srgbClr val="00669A"/>
                </a:solidFill>
                <a:latin typeface="Consolas" panose="020B0609020204030204" pitchFamily="49" charset="0"/>
              </a:rPr>
              <a:t>if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c </a:t>
            </a:r>
            <a:r>
              <a:rPr lang="en-US" sz="1600">
                <a:solidFill>
                  <a:srgbClr val="555555"/>
                </a:solidFill>
                <a:latin typeface="Consolas" panose="020B0609020204030204" pitchFamily="49" charset="0"/>
              </a:rPr>
              <a:t>== </a:t>
            </a:r>
            <a:r>
              <a:rPr lang="en-US" sz="1600">
                <a:solidFill>
                  <a:srgbClr val="000089"/>
                </a:solidFill>
                <a:latin typeface="Consolas" panose="020B0609020204030204" pitchFamily="49" charset="0"/>
              </a:rPr>
              <a:t>d</a:t>
            </a:r>
            <a:r>
              <a:rPr lang="en-US" sz="1600" smtClean="0">
                <a:solidFill>
                  <a:srgbClr val="000000"/>
                </a:solidFill>
                <a:latin typeface="Consolas" panose="020B0609020204030204" pitchFamily="49" charset="0"/>
              </a:rPr>
              <a:t>) {</a:t>
            </a:r>
            <a:endParaRPr lang="en-US" sz="1600">
              <a:solidFill>
                <a:srgbClr val="000000"/>
              </a:solidFill>
              <a:latin typeface="Consolas" panose="020B0609020204030204" pitchFamily="49" charset="0"/>
            </a:endParaRPr>
          </a:p>
          <a:p>
            <a:pPr marL="457200" lvl="1" indent="0">
              <a:buNone/>
            </a:pPr>
            <a:r>
              <a:rPr lang="en-US" sz="1600" smtClean="0">
                <a:solidFill>
                  <a:srgbClr val="555555"/>
                </a:solidFill>
                <a:latin typeface="Consolas" panose="020B0609020204030204" pitchFamily="49" charset="0"/>
              </a:rPr>
              <a:t>   *--</a:t>
            </a:r>
            <a:r>
              <a:rPr lang="en-US" sz="1600">
                <a:solidFill>
                  <a:srgbClr val="000089"/>
                </a:solidFill>
                <a:latin typeface="Consolas" panose="020B0609020204030204" pitchFamily="49" charset="0"/>
              </a:rPr>
              <a:t>s </a:t>
            </a:r>
            <a:r>
              <a:rPr lang="en-US" sz="1600">
                <a:solidFill>
                  <a:srgbClr val="555555"/>
                </a:solidFill>
                <a:latin typeface="Consolas" panose="020B0609020204030204" pitchFamily="49" charset="0"/>
              </a:rPr>
              <a:t>= </a:t>
            </a:r>
            <a:r>
              <a:rPr lang="en-US" sz="1600">
                <a:solidFill>
                  <a:srgbClr val="CD3300"/>
                </a:solidFill>
                <a:latin typeface="Consolas" panose="020B0609020204030204" pitchFamily="49" charset="0"/>
              </a:rPr>
              <a:t>'\0</a:t>
            </a:r>
            <a:r>
              <a:rPr lang="en-US" sz="1600" smtClean="0">
                <a:solidFill>
                  <a:srgbClr val="CD3300"/>
                </a:solidFill>
                <a:latin typeface="Consolas" panose="020B0609020204030204" pitchFamily="49" charset="0"/>
              </a:rPr>
              <a:t>'</a:t>
            </a:r>
            <a:r>
              <a:rPr lang="en-US" sz="1600" smtClean="0">
                <a:solidFill>
                  <a:srgbClr val="000000"/>
                </a:solidFill>
                <a:latin typeface="Consolas" panose="020B0609020204030204" pitchFamily="49" charset="0"/>
              </a:rPr>
              <a:t>;</a:t>
            </a:r>
          </a:p>
          <a:p>
            <a:pPr marL="457200" lvl="1" indent="0">
              <a:buNone/>
            </a:pPr>
            <a:r>
              <a:rPr lang="en-US" sz="1600" smtClean="0">
                <a:solidFill>
                  <a:srgbClr val="000000"/>
                </a:solidFill>
                <a:latin typeface="Consolas" panose="020B0609020204030204" pitchFamily="49" charset="0"/>
              </a:rPr>
              <a:t>} </a:t>
            </a:r>
            <a:r>
              <a:rPr lang="en-US" sz="1600" b="1" smtClean="0">
                <a:solidFill>
                  <a:srgbClr val="00669A"/>
                </a:solidFill>
                <a:latin typeface="Consolas" panose="020B0609020204030204" pitchFamily="49" charset="0"/>
              </a:rPr>
              <a:t>else {</a:t>
            </a:r>
            <a:endParaRPr lang="en-US" sz="1600" b="1">
              <a:solidFill>
                <a:srgbClr val="00669A"/>
              </a:solidFill>
              <a:latin typeface="Consolas" panose="020B0609020204030204" pitchFamily="49" charset="0"/>
            </a:endParaRPr>
          </a:p>
          <a:p>
            <a:pPr marL="457200" lvl="1" indent="0">
              <a:buNone/>
            </a:pPr>
            <a:r>
              <a:rPr lang="en-US" sz="1600" smtClean="0">
                <a:solidFill>
                  <a:srgbClr val="555555"/>
                </a:solidFill>
                <a:latin typeface="Consolas" panose="020B0609020204030204" pitchFamily="49" charset="0"/>
              </a:rPr>
              <a:t>   *</a:t>
            </a:r>
            <a:r>
              <a:rPr lang="en-US" sz="1600">
                <a:solidFill>
                  <a:srgbClr val="000089"/>
                </a:solidFill>
                <a:latin typeface="Consolas" panose="020B0609020204030204" pitchFamily="49" charset="0"/>
              </a:rPr>
              <a:t>s </a:t>
            </a:r>
            <a:r>
              <a:rPr lang="en-US" sz="1600">
                <a:solidFill>
                  <a:srgbClr val="555555"/>
                </a:solidFill>
                <a:latin typeface="Consolas" panose="020B0609020204030204" pitchFamily="49" charset="0"/>
              </a:rPr>
              <a:t>= </a:t>
            </a:r>
            <a:r>
              <a:rPr lang="en-US" sz="1600">
                <a:solidFill>
                  <a:srgbClr val="CD3300"/>
                </a:solidFill>
                <a:latin typeface="Consolas" panose="020B0609020204030204" pitchFamily="49" charset="0"/>
              </a:rPr>
              <a:t>'\0</a:t>
            </a:r>
            <a:r>
              <a:rPr lang="en-US" sz="1600" smtClean="0">
                <a:solidFill>
                  <a:srgbClr val="CD3300"/>
                </a:solidFill>
                <a:latin typeface="Consolas" panose="020B0609020204030204" pitchFamily="49" charset="0"/>
              </a:rPr>
              <a:t>'</a:t>
            </a:r>
            <a:r>
              <a:rPr lang="en-US" sz="1600" smtClean="0">
                <a:solidFill>
                  <a:srgbClr val="000000"/>
                </a:solidFill>
                <a:latin typeface="Consolas" panose="020B0609020204030204" pitchFamily="49" charset="0"/>
              </a:rPr>
              <a:t>;</a:t>
            </a:r>
          </a:p>
          <a:p>
            <a:pPr marL="457200" lvl="1" indent="0">
              <a:buNone/>
            </a:pPr>
            <a:r>
              <a:rPr lang="en-US" sz="1600">
                <a:solidFill>
                  <a:srgbClr val="000000"/>
                </a:solidFill>
                <a:latin typeface="Consolas" panose="020B0609020204030204" pitchFamily="49" charset="0"/>
              </a:rPr>
              <a:t>}</a:t>
            </a:r>
            <a:endParaRPr lang="en-US" sz="1600" smtClean="0">
              <a:solidFill>
                <a:srgbClr val="000000"/>
              </a:solidFill>
              <a:latin typeface="Consolas" panose="020B0609020204030204" pitchFamily="49" charset="0"/>
            </a:endParaRPr>
          </a:p>
          <a:p>
            <a:pPr marL="457200" lvl="1" indent="0">
              <a:buNone/>
            </a:pPr>
            <a:endParaRPr lang="en-US" sz="1600" smtClean="0">
              <a:solidFill>
                <a:srgbClr val="000000"/>
              </a:solidFill>
              <a:latin typeface="Consolas" panose="020B0609020204030204" pitchFamily="49" charset="0"/>
            </a:endParaRPr>
          </a:p>
          <a:p>
            <a:pPr>
              <a:lnSpc>
                <a:spcPct val="100000"/>
              </a:lnSpc>
            </a:pPr>
            <a:r>
              <a:rPr lang="en-US" sz="1600" smtClean="0">
                <a:solidFill>
                  <a:srgbClr val="000000"/>
                </a:solidFill>
              </a:rPr>
              <a:t>Ex : </a:t>
            </a:r>
            <a:endParaRPr lang="en-US" sz="2000"/>
          </a:p>
        </p:txBody>
      </p:sp>
      <p:sp>
        <p:nvSpPr>
          <p:cNvPr id="4" name="날짜 개체 틀 3"/>
          <p:cNvSpPr>
            <a:spLocks noGrp="1"/>
          </p:cNvSpPr>
          <p:nvPr>
            <p:ph type="dt" sz="half" idx="10"/>
          </p:nvPr>
        </p:nvSpPr>
        <p:spPr/>
        <p:txBody>
          <a:bodyPr/>
          <a:lstStyle/>
          <a:p>
            <a:fld id="{F5CAA98E-7837-41CD-903B-4ED1CC24B321}"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96</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27181442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Reading Binary Data (p. 75)</a:t>
            </a:r>
            <a:endParaRPr lang="en-US"/>
          </a:p>
        </p:txBody>
      </p:sp>
      <p:sp>
        <p:nvSpPr>
          <p:cNvPr id="3" name="내용 개체 틀 2"/>
          <p:cNvSpPr>
            <a:spLocks noGrp="1"/>
          </p:cNvSpPr>
          <p:nvPr>
            <p:ph idx="1"/>
          </p:nvPr>
        </p:nvSpPr>
        <p:spPr/>
        <p:txBody>
          <a:bodyPr>
            <a:noAutofit/>
          </a:bodyPr>
          <a:lstStyle/>
          <a:p>
            <a:pPr>
              <a:lnSpc>
                <a:spcPct val="120000"/>
              </a:lnSpc>
            </a:pPr>
            <a:r>
              <a:rPr lang="en-US" sz="1600" smtClean="0"/>
              <a:t>Developers </a:t>
            </a:r>
            <a:r>
              <a:rPr lang="en-US" sz="1600"/>
              <a:t>want to read and write complex binary data, such as C structures</a:t>
            </a:r>
            <a:r>
              <a:rPr lang="en-US" sz="1600" smtClean="0"/>
              <a:t>.</a:t>
            </a:r>
          </a:p>
          <a:p>
            <a:pPr lvl="1">
              <a:lnSpc>
                <a:spcPct val="120000"/>
              </a:lnSpc>
            </a:pPr>
            <a:r>
              <a:rPr lang="en-US" sz="1600" smtClean="0">
                <a:solidFill>
                  <a:srgbClr val="009999"/>
                </a:solidFill>
                <a:latin typeface="Consolas" panose="020B0609020204030204" pitchFamily="49" charset="0"/>
              </a:rPr>
              <a:t>#</a:t>
            </a:r>
            <a:r>
              <a:rPr lang="en-US" sz="1600">
                <a:solidFill>
                  <a:srgbClr val="009999"/>
                </a:solidFill>
                <a:latin typeface="Consolas" panose="020B0609020204030204" pitchFamily="49" charset="0"/>
              </a:rPr>
              <a:t>include &lt;</a:t>
            </a:r>
            <a:r>
              <a:rPr lang="en-US" sz="1600" smtClean="0">
                <a:solidFill>
                  <a:srgbClr val="009999"/>
                </a:solidFill>
                <a:latin typeface="Consolas" panose="020B0609020204030204" pitchFamily="49" charset="0"/>
              </a:rPr>
              <a:t>stdio.h&gt;</a:t>
            </a:r>
          </a:p>
          <a:p>
            <a:pPr lvl="1">
              <a:lnSpc>
                <a:spcPct val="120000"/>
              </a:lnSpc>
            </a:pPr>
            <a:r>
              <a:rPr lang="en-US" sz="1600" b="1" smtClean="0">
                <a:solidFill>
                  <a:srgbClr val="007788"/>
                </a:solidFill>
                <a:latin typeface="Consolas" panose="020B0609020204030204" pitchFamily="49" charset="0"/>
              </a:rPr>
              <a:t>size_t </a:t>
            </a:r>
            <a:r>
              <a:rPr lang="en-US" sz="1600">
                <a:solidFill>
                  <a:srgbClr val="000088"/>
                </a:solidFill>
                <a:latin typeface="Consolas" panose="020B0609020204030204" pitchFamily="49" charset="0"/>
              </a:rPr>
              <a:t>fread </a:t>
            </a:r>
            <a:r>
              <a:rPr lang="en-US" sz="1600">
                <a:solidFill>
                  <a:srgbClr val="000000"/>
                </a:solidFill>
                <a:latin typeface="Consolas" panose="020B0609020204030204" pitchFamily="49" charset="0"/>
              </a:rPr>
              <a:t>(</a:t>
            </a:r>
            <a:r>
              <a:rPr lang="en-US" sz="1600" b="1">
                <a:solidFill>
                  <a:srgbClr val="007788"/>
                </a:solidFill>
                <a:latin typeface="Consolas" panose="020B0609020204030204" pitchFamily="49" charset="0"/>
              </a:rPr>
              <a:t>void </a:t>
            </a:r>
            <a:r>
              <a:rPr lang="en-US" sz="1600">
                <a:solidFill>
                  <a:srgbClr val="555555"/>
                </a:solidFill>
                <a:latin typeface="Consolas" panose="020B0609020204030204" pitchFamily="49" charset="0"/>
              </a:rPr>
              <a:t>*</a:t>
            </a:r>
            <a:r>
              <a:rPr lang="en-US" sz="1600">
                <a:solidFill>
                  <a:srgbClr val="000088"/>
                </a:solidFill>
                <a:latin typeface="Consolas" panose="020B0609020204030204" pitchFamily="49" charset="0"/>
              </a:rPr>
              <a:t>buf</a:t>
            </a:r>
            <a:r>
              <a:rPr lang="en-US" sz="1600">
                <a:solidFill>
                  <a:srgbClr val="000000"/>
                </a:solidFill>
                <a:latin typeface="Consolas" panose="020B0609020204030204" pitchFamily="49" charset="0"/>
              </a:rPr>
              <a:t>, </a:t>
            </a:r>
            <a:r>
              <a:rPr lang="en-US" sz="1600" b="1">
                <a:solidFill>
                  <a:srgbClr val="007788"/>
                </a:solidFill>
                <a:latin typeface="Consolas" panose="020B0609020204030204" pitchFamily="49" charset="0"/>
              </a:rPr>
              <a:t>size_t </a:t>
            </a:r>
            <a:r>
              <a:rPr lang="en-US" sz="1600">
                <a:solidFill>
                  <a:srgbClr val="000088"/>
                </a:solidFill>
                <a:latin typeface="Consolas" panose="020B0609020204030204" pitchFamily="49" charset="0"/>
              </a:rPr>
              <a:t>size</a:t>
            </a:r>
            <a:r>
              <a:rPr lang="en-US" sz="1600">
                <a:solidFill>
                  <a:srgbClr val="000000"/>
                </a:solidFill>
                <a:latin typeface="Consolas" panose="020B0609020204030204" pitchFamily="49" charset="0"/>
              </a:rPr>
              <a:t>, </a:t>
            </a:r>
            <a:r>
              <a:rPr lang="en-US" sz="1600" b="1">
                <a:solidFill>
                  <a:srgbClr val="007788"/>
                </a:solidFill>
                <a:latin typeface="Consolas" panose="020B0609020204030204" pitchFamily="49" charset="0"/>
              </a:rPr>
              <a:t>size_t </a:t>
            </a:r>
            <a:r>
              <a:rPr lang="en-US" sz="1600">
                <a:solidFill>
                  <a:srgbClr val="000088"/>
                </a:solidFill>
                <a:latin typeface="Consolas" panose="020B0609020204030204" pitchFamily="49" charset="0"/>
              </a:rPr>
              <a:t>nr</a:t>
            </a:r>
            <a:r>
              <a:rPr lang="en-US" sz="1600">
                <a:solidFill>
                  <a:srgbClr val="000000"/>
                </a:solidFill>
                <a:latin typeface="Consolas" panose="020B0609020204030204" pitchFamily="49" charset="0"/>
              </a:rPr>
              <a:t>, </a:t>
            </a:r>
            <a:r>
              <a:rPr lang="en-US" sz="1600" b="1">
                <a:solidFill>
                  <a:srgbClr val="007788"/>
                </a:solidFill>
                <a:latin typeface="Consolas" panose="020B0609020204030204" pitchFamily="49" charset="0"/>
              </a:rPr>
              <a:t>FILE </a:t>
            </a:r>
            <a:r>
              <a:rPr lang="en-US" sz="1600">
                <a:solidFill>
                  <a:srgbClr val="555555"/>
                </a:solidFill>
                <a:latin typeface="Consolas" panose="020B0609020204030204" pitchFamily="49" charset="0"/>
              </a:rPr>
              <a:t>*</a:t>
            </a:r>
            <a:r>
              <a:rPr lang="en-US" sz="1600">
                <a:solidFill>
                  <a:srgbClr val="000088"/>
                </a:solidFill>
                <a:latin typeface="Consolas" panose="020B0609020204030204" pitchFamily="49" charset="0"/>
              </a:rPr>
              <a:t>stream</a:t>
            </a:r>
            <a:r>
              <a:rPr lang="en-US" sz="1600" smtClean="0">
                <a:solidFill>
                  <a:srgbClr val="000000"/>
                </a:solidFill>
                <a:latin typeface="Consolas" panose="020B0609020204030204" pitchFamily="49" charset="0"/>
              </a:rPr>
              <a:t>);</a:t>
            </a:r>
            <a:endParaRPr lang="en-US" sz="1600">
              <a:latin typeface="Consolas" panose="020B0609020204030204" pitchFamily="49" charset="0"/>
            </a:endParaRPr>
          </a:p>
          <a:p>
            <a:pPr>
              <a:lnSpc>
                <a:spcPct val="120000"/>
              </a:lnSpc>
            </a:pPr>
            <a:r>
              <a:rPr lang="en-US" sz="1600"/>
              <a:t>A call to fread() will read up to </a:t>
            </a:r>
            <a:r>
              <a:rPr lang="en-US" sz="1600" i="1"/>
              <a:t>nr</a:t>
            </a:r>
            <a:r>
              <a:rPr lang="en-US" sz="1600"/>
              <a:t> elements of data, each of size bytes, from </a:t>
            </a:r>
            <a:r>
              <a:rPr lang="en-US" sz="1600" smtClean="0"/>
              <a:t>stream into </a:t>
            </a:r>
            <a:r>
              <a:rPr lang="en-US" sz="1600"/>
              <a:t>the buffer pointed at by </a:t>
            </a:r>
            <a:r>
              <a:rPr lang="en-US" sz="1600" smtClean="0"/>
              <a:t>buf. </a:t>
            </a:r>
          </a:p>
          <a:p>
            <a:pPr>
              <a:lnSpc>
                <a:spcPct val="120000"/>
              </a:lnSpc>
            </a:pPr>
            <a:r>
              <a:rPr lang="en-US" sz="1600" smtClean="0"/>
              <a:t>The </a:t>
            </a:r>
            <a:r>
              <a:rPr lang="en-US" sz="1600"/>
              <a:t>number of elements read (not the number of bytes read!) is </a:t>
            </a:r>
            <a:r>
              <a:rPr lang="en-US" sz="1600" smtClean="0"/>
              <a:t>returned.</a:t>
            </a:r>
          </a:p>
          <a:p>
            <a:pPr>
              <a:lnSpc>
                <a:spcPct val="120000"/>
              </a:lnSpc>
            </a:pPr>
            <a:r>
              <a:rPr lang="en-US" sz="1600" smtClean="0"/>
              <a:t>The function indicates </a:t>
            </a:r>
            <a:r>
              <a:rPr lang="en-US" sz="1600"/>
              <a:t>failure or EOF via a return value less than </a:t>
            </a:r>
            <a:r>
              <a:rPr lang="en-US" sz="1600" smtClean="0"/>
              <a:t>nr.</a:t>
            </a:r>
          </a:p>
          <a:p>
            <a:pPr>
              <a:lnSpc>
                <a:spcPct val="120000"/>
              </a:lnSpc>
            </a:pPr>
            <a:r>
              <a:rPr lang="en-US" sz="1600" smtClean="0"/>
              <a:t>Ex :</a:t>
            </a:r>
          </a:p>
          <a:p>
            <a:pPr marL="457200" lvl="1" indent="0">
              <a:buNone/>
            </a:pPr>
            <a:r>
              <a:rPr lang="en-US" sz="1600" b="1">
                <a:solidFill>
                  <a:srgbClr val="007789"/>
                </a:solidFill>
                <a:latin typeface="Consolas" panose="020B0609020204030204" pitchFamily="49" charset="0"/>
              </a:rPr>
              <a:t>char </a:t>
            </a:r>
            <a:r>
              <a:rPr lang="en-US" sz="1600">
                <a:solidFill>
                  <a:srgbClr val="000089"/>
                </a:solidFill>
                <a:latin typeface="Consolas" panose="020B0609020204030204" pitchFamily="49" charset="0"/>
              </a:rPr>
              <a:t>buf</a:t>
            </a:r>
            <a:r>
              <a:rPr lang="en-US" sz="1600">
                <a:solidFill>
                  <a:srgbClr val="000000"/>
                </a:solidFill>
                <a:latin typeface="Consolas" panose="020B0609020204030204" pitchFamily="49" charset="0"/>
              </a:rPr>
              <a:t>[</a:t>
            </a:r>
            <a:r>
              <a:rPr lang="en-US" sz="1600">
                <a:solidFill>
                  <a:srgbClr val="FF6600"/>
                </a:solidFill>
                <a:latin typeface="Consolas" panose="020B0609020204030204" pitchFamily="49" charset="0"/>
              </a:rPr>
              <a:t>64</a:t>
            </a:r>
            <a:r>
              <a:rPr lang="en-US" sz="1600">
                <a:solidFill>
                  <a:srgbClr val="000000"/>
                </a:solidFill>
                <a:latin typeface="Consolas" panose="020B0609020204030204" pitchFamily="49" charset="0"/>
              </a:rPr>
              <a:t>];</a:t>
            </a:r>
          </a:p>
          <a:p>
            <a:pPr marL="457200" lvl="1" indent="0">
              <a:buNone/>
            </a:pPr>
            <a:r>
              <a:rPr lang="en-US" sz="1600" b="1">
                <a:solidFill>
                  <a:srgbClr val="007789"/>
                </a:solidFill>
                <a:latin typeface="Consolas" panose="020B0609020204030204" pitchFamily="49" charset="0"/>
              </a:rPr>
              <a:t>size_t </a:t>
            </a:r>
            <a:r>
              <a:rPr lang="en-US" sz="1600">
                <a:solidFill>
                  <a:srgbClr val="000089"/>
                </a:solidFill>
                <a:latin typeface="Consolas" panose="020B0609020204030204" pitchFamily="49" charset="0"/>
              </a:rPr>
              <a:t>nr</a:t>
            </a:r>
            <a:r>
              <a:rPr lang="en-US" sz="1600">
                <a:solidFill>
                  <a:srgbClr val="000000"/>
                </a:solidFill>
                <a:latin typeface="Consolas" panose="020B0609020204030204" pitchFamily="49" charset="0"/>
              </a:rPr>
              <a:t>;</a:t>
            </a:r>
          </a:p>
          <a:p>
            <a:pPr marL="457200" lvl="1" indent="0">
              <a:buNone/>
            </a:pPr>
            <a:r>
              <a:rPr lang="en-US" sz="1600">
                <a:solidFill>
                  <a:srgbClr val="000089"/>
                </a:solidFill>
                <a:latin typeface="Consolas" panose="020B0609020204030204" pitchFamily="49" charset="0"/>
              </a:rPr>
              <a:t>nr </a:t>
            </a:r>
            <a:r>
              <a:rPr lang="en-US" sz="1600">
                <a:solidFill>
                  <a:srgbClr val="555555"/>
                </a:solidFill>
                <a:latin typeface="Consolas" panose="020B0609020204030204" pitchFamily="49" charset="0"/>
              </a:rPr>
              <a:t>= </a:t>
            </a:r>
            <a:r>
              <a:rPr lang="en-US" sz="1600">
                <a:solidFill>
                  <a:srgbClr val="000089"/>
                </a:solidFill>
                <a:latin typeface="Consolas" panose="020B0609020204030204" pitchFamily="49" charset="0"/>
              </a:rPr>
              <a:t>fread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buf</a:t>
            </a:r>
            <a:r>
              <a:rPr lang="en-US" sz="1600">
                <a:solidFill>
                  <a:srgbClr val="000000"/>
                </a:solidFill>
                <a:latin typeface="Consolas" panose="020B0609020204030204" pitchFamily="49" charset="0"/>
              </a:rPr>
              <a:t>, </a:t>
            </a:r>
            <a:r>
              <a:rPr lang="en-US" sz="1600" b="1">
                <a:solidFill>
                  <a:srgbClr val="00669A"/>
                </a:solidFill>
                <a:latin typeface="Consolas" panose="020B0609020204030204" pitchFamily="49" charset="0"/>
              </a:rPr>
              <a:t>sizeof</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buf</a:t>
            </a:r>
            <a:r>
              <a:rPr lang="en-US" sz="1600">
                <a:solidFill>
                  <a:srgbClr val="000000"/>
                </a:solidFill>
                <a:latin typeface="Consolas" panose="020B0609020204030204" pitchFamily="49" charset="0"/>
              </a:rPr>
              <a:t>), </a:t>
            </a:r>
            <a:r>
              <a:rPr lang="en-US" sz="1600">
                <a:solidFill>
                  <a:srgbClr val="FF6600"/>
                </a:solidFill>
                <a:latin typeface="Consolas" panose="020B0609020204030204" pitchFamily="49" charset="0"/>
              </a:rPr>
              <a:t>1</a:t>
            </a:r>
            <a:r>
              <a:rPr lang="en-US" sz="1600">
                <a:solidFill>
                  <a:srgbClr val="000000"/>
                </a:solidFill>
                <a:latin typeface="Consolas" panose="020B0609020204030204" pitchFamily="49" charset="0"/>
              </a:rPr>
              <a:t>, </a:t>
            </a:r>
            <a:r>
              <a:rPr lang="en-US" sz="1600">
                <a:solidFill>
                  <a:srgbClr val="000089"/>
                </a:solidFill>
                <a:latin typeface="Consolas" panose="020B0609020204030204" pitchFamily="49" charset="0"/>
              </a:rPr>
              <a:t>stream</a:t>
            </a:r>
            <a:r>
              <a:rPr lang="en-US" sz="1600">
                <a:solidFill>
                  <a:srgbClr val="000000"/>
                </a:solidFill>
                <a:latin typeface="Consolas" panose="020B0609020204030204" pitchFamily="49" charset="0"/>
              </a:rPr>
              <a:t>);</a:t>
            </a:r>
          </a:p>
          <a:p>
            <a:pPr marL="457200" lvl="1" indent="0">
              <a:buNone/>
            </a:pPr>
            <a:r>
              <a:rPr lang="en-US" sz="1600" b="1">
                <a:solidFill>
                  <a:srgbClr val="00669A"/>
                </a:solidFill>
                <a:latin typeface="Consolas" panose="020B0609020204030204" pitchFamily="49" charset="0"/>
              </a:rPr>
              <a:t>if </a:t>
            </a:r>
            <a:r>
              <a:rPr lang="en-US" sz="1600">
                <a:solidFill>
                  <a:srgbClr val="000000"/>
                </a:solidFill>
                <a:latin typeface="Consolas" panose="020B0609020204030204" pitchFamily="49" charset="0"/>
              </a:rPr>
              <a:t>(</a:t>
            </a:r>
            <a:r>
              <a:rPr lang="en-US" sz="1600">
                <a:solidFill>
                  <a:srgbClr val="000089"/>
                </a:solidFill>
                <a:latin typeface="Consolas" panose="020B0609020204030204" pitchFamily="49" charset="0"/>
              </a:rPr>
              <a:t>nr </a:t>
            </a:r>
            <a:r>
              <a:rPr lang="en-US" sz="1600">
                <a:solidFill>
                  <a:srgbClr val="555555"/>
                </a:solidFill>
                <a:latin typeface="Consolas" panose="020B0609020204030204" pitchFamily="49" charset="0"/>
              </a:rPr>
              <a:t>== </a:t>
            </a:r>
            <a:r>
              <a:rPr lang="en-US" sz="1600">
                <a:solidFill>
                  <a:srgbClr val="FF6600"/>
                </a:solidFill>
                <a:latin typeface="Consolas" panose="020B0609020204030204" pitchFamily="49" charset="0"/>
              </a:rPr>
              <a:t>0</a:t>
            </a:r>
            <a:r>
              <a:rPr lang="en-US" sz="1600">
                <a:solidFill>
                  <a:srgbClr val="000000"/>
                </a:solidFill>
                <a:latin typeface="Consolas" panose="020B0609020204030204" pitchFamily="49" charset="0"/>
              </a:rPr>
              <a:t>)</a:t>
            </a:r>
          </a:p>
          <a:p>
            <a:pPr marL="457200" lvl="1" indent="0">
              <a:buNone/>
            </a:pPr>
            <a:r>
              <a:rPr lang="en-US" sz="1600" i="1" smtClean="0">
                <a:solidFill>
                  <a:srgbClr val="35586C"/>
                </a:solidFill>
                <a:latin typeface="Consolas" panose="020B0609020204030204" pitchFamily="49" charset="0"/>
              </a:rPr>
              <a:t>  /* </a:t>
            </a:r>
            <a:r>
              <a:rPr lang="en-US" sz="1600" i="1">
                <a:solidFill>
                  <a:srgbClr val="35586C"/>
                </a:solidFill>
                <a:latin typeface="Consolas" panose="020B0609020204030204" pitchFamily="49" charset="0"/>
              </a:rPr>
              <a:t>error </a:t>
            </a:r>
            <a:r>
              <a:rPr lang="en-US" sz="1600" i="1" smtClean="0">
                <a:solidFill>
                  <a:srgbClr val="35586C"/>
                </a:solidFill>
                <a:latin typeface="Consolas" panose="020B0609020204030204" pitchFamily="49" charset="0"/>
              </a:rPr>
              <a:t>*/</a:t>
            </a:r>
            <a:endParaRPr lang="en-US" sz="1600">
              <a:latin typeface="Consolas" panose="020B0609020204030204" pitchFamily="49" charset="0"/>
            </a:endParaRPr>
          </a:p>
        </p:txBody>
      </p:sp>
      <p:sp>
        <p:nvSpPr>
          <p:cNvPr id="4" name="날짜 개체 틀 3"/>
          <p:cNvSpPr>
            <a:spLocks noGrp="1"/>
          </p:cNvSpPr>
          <p:nvPr>
            <p:ph type="dt" sz="half" idx="10"/>
          </p:nvPr>
        </p:nvSpPr>
        <p:spPr/>
        <p:txBody>
          <a:bodyPr/>
          <a:lstStyle/>
          <a:p>
            <a:fld id="{83A634D5-BE54-435B-84A9-574295252CED}"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97</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1249810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Writing a single character (p. 78)</a:t>
            </a:r>
            <a:endParaRPr lang="en-US"/>
          </a:p>
        </p:txBody>
      </p:sp>
      <p:sp>
        <p:nvSpPr>
          <p:cNvPr id="3" name="내용 개체 틀 2"/>
          <p:cNvSpPr>
            <a:spLocks noGrp="1"/>
          </p:cNvSpPr>
          <p:nvPr>
            <p:ph idx="1"/>
          </p:nvPr>
        </p:nvSpPr>
        <p:spPr/>
        <p:txBody>
          <a:bodyPr>
            <a:normAutofit/>
          </a:bodyPr>
          <a:lstStyle/>
          <a:p>
            <a:pPr>
              <a:lnSpc>
                <a:spcPct val="100000"/>
              </a:lnSpc>
            </a:pPr>
            <a:r>
              <a:rPr lang="en-US" sz="2400">
                <a:solidFill>
                  <a:srgbClr val="000000"/>
                </a:solidFill>
              </a:rPr>
              <a:t>The counterpart of fgetc() is fputc():</a:t>
            </a:r>
          </a:p>
          <a:p>
            <a:pPr lvl="1">
              <a:lnSpc>
                <a:spcPct val="100000"/>
              </a:lnSpc>
            </a:pPr>
            <a:r>
              <a:rPr lang="en-US" sz="2400">
                <a:solidFill>
                  <a:srgbClr val="009A9A"/>
                </a:solidFill>
                <a:latin typeface="Consolas" panose="020B0609020204030204" pitchFamily="49" charset="0"/>
              </a:rPr>
              <a:t>#include &lt;stdio.h&gt;</a:t>
            </a:r>
          </a:p>
          <a:p>
            <a:pPr lvl="1">
              <a:lnSpc>
                <a:spcPct val="100000"/>
              </a:lnSpc>
            </a:pPr>
            <a:r>
              <a:rPr lang="en-US" sz="2400" b="1">
                <a:solidFill>
                  <a:srgbClr val="007789"/>
                </a:solidFill>
                <a:latin typeface="Consolas" panose="020B0609020204030204" pitchFamily="49" charset="0"/>
              </a:rPr>
              <a:t>int </a:t>
            </a:r>
            <a:r>
              <a:rPr lang="en-US" sz="2400">
                <a:solidFill>
                  <a:srgbClr val="000089"/>
                </a:solidFill>
                <a:latin typeface="Consolas" panose="020B0609020204030204" pitchFamily="49" charset="0"/>
              </a:rPr>
              <a:t>fputc </a:t>
            </a:r>
            <a:r>
              <a:rPr lang="en-US" sz="2400">
                <a:solidFill>
                  <a:srgbClr val="000000"/>
                </a:solidFill>
                <a:latin typeface="Consolas" panose="020B0609020204030204" pitchFamily="49" charset="0"/>
              </a:rPr>
              <a:t>(</a:t>
            </a:r>
            <a:r>
              <a:rPr lang="en-US" sz="2400" b="1">
                <a:solidFill>
                  <a:srgbClr val="007789"/>
                </a:solidFill>
                <a:latin typeface="Consolas" panose="020B0609020204030204" pitchFamily="49" charset="0"/>
              </a:rPr>
              <a:t>int </a:t>
            </a:r>
            <a:r>
              <a:rPr lang="en-US" sz="2400">
                <a:solidFill>
                  <a:srgbClr val="000089"/>
                </a:solidFill>
                <a:latin typeface="Consolas" panose="020B0609020204030204" pitchFamily="49" charset="0"/>
              </a:rPr>
              <a:t>c</a:t>
            </a:r>
            <a:r>
              <a:rPr lang="en-US" sz="2400">
                <a:solidFill>
                  <a:srgbClr val="000000"/>
                </a:solidFill>
                <a:latin typeface="Consolas" panose="020B0609020204030204" pitchFamily="49" charset="0"/>
              </a:rPr>
              <a:t>, </a:t>
            </a:r>
            <a:r>
              <a:rPr lang="en-US" sz="2400" b="1">
                <a:solidFill>
                  <a:srgbClr val="007789"/>
                </a:solidFill>
                <a:latin typeface="Consolas" panose="020B0609020204030204" pitchFamily="49" charset="0"/>
              </a:rPr>
              <a:t>FILE </a:t>
            </a:r>
            <a:r>
              <a:rPr lang="en-US" sz="2400">
                <a:solidFill>
                  <a:srgbClr val="555555"/>
                </a:solidFill>
                <a:latin typeface="Consolas" panose="020B0609020204030204" pitchFamily="49" charset="0"/>
              </a:rPr>
              <a:t>*</a:t>
            </a:r>
            <a:r>
              <a:rPr lang="en-US" sz="2400">
                <a:solidFill>
                  <a:srgbClr val="000089"/>
                </a:solidFill>
                <a:latin typeface="Consolas" panose="020B0609020204030204" pitchFamily="49" charset="0"/>
              </a:rPr>
              <a:t>stream</a:t>
            </a:r>
            <a:r>
              <a:rPr lang="en-US" sz="2400">
                <a:solidFill>
                  <a:srgbClr val="000000"/>
                </a:solidFill>
                <a:latin typeface="Consolas" panose="020B0609020204030204" pitchFamily="49" charset="0"/>
              </a:rPr>
              <a:t>);</a:t>
            </a:r>
          </a:p>
          <a:p>
            <a:pPr>
              <a:lnSpc>
                <a:spcPct val="100000"/>
              </a:lnSpc>
            </a:pPr>
            <a:r>
              <a:rPr lang="en-US" sz="2400">
                <a:solidFill>
                  <a:srgbClr val="000000"/>
                </a:solidFill>
              </a:rPr>
              <a:t>The fputc() function writes the byte specified by c (cast to an unsigned char) to </a:t>
            </a:r>
            <a:r>
              <a:rPr lang="en-US" sz="2400" smtClean="0">
                <a:solidFill>
                  <a:srgbClr val="000000"/>
                </a:solidFill>
              </a:rPr>
              <a:t>the stream </a:t>
            </a:r>
            <a:r>
              <a:rPr lang="en-US" sz="2400">
                <a:solidFill>
                  <a:srgbClr val="000000"/>
                </a:solidFill>
              </a:rPr>
              <a:t>pointed at by </a:t>
            </a:r>
            <a:r>
              <a:rPr lang="en-US" sz="2400" smtClean="0">
                <a:solidFill>
                  <a:srgbClr val="000000"/>
                </a:solidFill>
              </a:rPr>
              <a:t>stream.</a:t>
            </a:r>
          </a:p>
          <a:p>
            <a:pPr>
              <a:lnSpc>
                <a:spcPct val="100000"/>
              </a:lnSpc>
            </a:pPr>
            <a:r>
              <a:rPr lang="en-US" sz="2400" smtClean="0">
                <a:solidFill>
                  <a:srgbClr val="000000"/>
                </a:solidFill>
              </a:rPr>
              <a:t>Upon </a:t>
            </a:r>
            <a:r>
              <a:rPr lang="en-US" sz="2400">
                <a:solidFill>
                  <a:srgbClr val="000000"/>
                </a:solidFill>
              </a:rPr>
              <a:t>successful completion, the function returns c.</a:t>
            </a:r>
          </a:p>
          <a:p>
            <a:pPr>
              <a:lnSpc>
                <a:spcPct val="100000"/>
              </a:lnSpc>
            </a:pPr>
            <a:r>
              <a:rPr lang="en-US" sz="2400">
                <a:solidFill>
                  <a:srgbClr val="000000"/>
                </a:solidFill>
              </a:rPr>
              <a:t>Otherwise, it returns EOF, and errno is </a:t>
            </a:r>
            <a:r>
              <a:rPr lang="en-US" sz="2400" smtClean="0">
                <a:solidFill>
                  <a:srgbClr val="000000"/>
                </a:solidFill>
              </a:rPr>
              <a:t>set appropriately</a:t>
            </a:r>
            <a:r>
              <a:rPr lang="en-US" sz="2400">
                <a:solidFill>
                  <a:srgbClr val="000000"/>
                </a:solidFill>
              </a:rPr>
              <a:t>.</a:t>
            </a:r>
          </a:p>
          <a:p>
            <a:pPr>
              <a:lnSpc>
                <a:spcPct val="100000"/>
              </a:lnSpc>
            </a:pPr>
            <a:r>
              <a:rPr lang="en-US" sz="2400" smtClean="0">
                <a:solidFill>
                  <a:srgbClr val="000000"/>
                </a:solidFill>
              </a:rPr>
              <a:t>Example :</a:t>
            </a:r>
            <a:endParaRPr lang="en-US" sz="2400">
              <a:solidFill>
                <a:srgbClr val="000000"/>
              </a:solidFill>
            </a:endParaRPr>
          </a:p>
          <a:p>
            <a:pPr marL="457200" lvl="1" indent="0">
              <a:lnSpc>
                <a:spcPct val="100000"/>
              </a:lnSpc>
              <a:buNone/>
            </a:pPr>
            <a:r>
              <a:rPr lang="en-US" sz="2400" b="1">
                <a:solidFill>
                  <a:srgbClr val="00669A"/>
                </a:solidFill>
                <a:latin typeface="Consolas" panose="020B0609020204030204" pitchFamily="49" charset="0"/>
              </a:rPr>
              <a:t>if </a:t>
            </a:r>
            <a:r>
              <a:rPr lang="en-US" sz="2400">
                <a:solidFill>
                  <a:srgbClr val="000000"/>
                </a:solidFill>
                <a:latin typeface="Consolas" panose="020B0609020204030204" pitchFamily="49" charset="0"/>
              </a:rPr>
              <a:t>(</a:t>
            </a:r>
            <a:r>
              <a:rPr lang="en-US" sz="2400">
                <a:solidFill>
                  <a:srgbClr val="000089"/>
                </a:solidFill>
                <a:latin typeface="Consolas" panose="020B0609020204030204" pitchFamily="49" charset="0"/>
              </a:rPr>
              <a:t>fputc </a:t>
            </a:r>
            <a:r>
              <a:rPr lang="en-US" sz="2400">
                <a:solidFill>
                  <a:srgbClr val="000000"/>
                </a:solidFill>
                <a:latin typeface="Consolas" panose="020B0609020204030204" pitchFamily="49" charset="0"/>
              </a:rPr>
              <a:t>(</a:t>
            </a:r>
            <a:r>
              <a:rPr lang="en-US" sz="2400">
                <a:solidFill>
                  <a:srgbClr val="CD3300"/>
                </a:solidFill>
                <a:latin typeface="Consolas" panose="020B0609020204030204" pitchFamily="49" charset="0"/>
              </a:rPr>
              <a:t>'p'</a:t>
            </a:r>
            <a:r>
              <a:rPr lang="en-US" sz="2400">
                <a:solidFill>
                  <a:srgbClr val="000000"/>
                </a:solidFill>
                <a:latin typeface="Consolas" panose="020B0609020204030204" pitchFamily="49" charset="0"/>
              </a:rPr>
              <a:t>, </a:t>
            </a:r>
            <a:r>
              <a:rPr lang="en-US" sz="2400">
                <a:solidFill>
                  <a:srgbClr val="000089"/>
                </a:solidFill>
                <a:latin typeface="Consolas" panose="020B0609020204030204" pitchFamily="49" charset="0"/>
              </a:rPr>
              <a:t>stream</a:t>
            </a:r>
            <a:r>
              <a:rPr lang="en-US" sz="2400">
                <a:solidFill>
                  <a:srgbClr val="000000"/>
                </a:solidFill>
                <a:latin typeface="Consolas" panose="020B0609020204030204" pitchFamily="49" charset="0"/>
              </a:rPr>
              <a:t>) </a:t>
            </a:r>
            <a:r>
              <a:rPr lang="en-US" sz="2400">
                <a:solidFill>
                  <a:srgbClr val="555555"/>
                </a:solidFill>
                <a:latin typeface="Consolas" panose="020B0609020204030204" pitchFamily="49" charset="0"/>
              </a:rPr>
              <a:t>== </a:t>
            </a:r>
            <a:r>
              <a:rPr lang="en-US" sz="2400">
                <a:solidFill>
                  <a:srgbClr val="000089"/>
                </a:solidFill>
                <a:latin typeface="Consolas" panose="020B0609020204030204" pitchFamily="49" charset="0"/>
              </a:rPr>
              <a:t>EOF</a:t>
            </a:r>
            <a:r>
              <a:rPr lang="en-US" sz="2400">
                <a:solidFill>
                  <a:srgbClr val="000000"/>
                </a:solidFill>
                <a:latin typeface="Consolas" panose="020B0609020204030204" pitchFamily="49" charset="0"/>
              </a:rPr>
              <a:t>)</a:t>
            </a:r>
          </a:p>
          <a:p>
            <a:pPr marL="457200" lvl="1" indent="0">
              <a:lnSpc>
                <a:spcPct val="100000"/>
              </a:lnSpc>
              <a:buNone/>
            </a:pPr>
            <a:r>
              <a:rPr lang="en-US" sz="2400" i="1" smtClean="0">
                <a:solidFill>
                  <a:srgbClr val="35586C"/>
                </a:solidFill>
                <a:latin typeface="Consolas" panose="020B0609020204030204" pitchFamily="49" charset="0"/>
              </a:rPr>
              <a:t>  /* </a:t>
            </a:r>
            <a:r>
              <a:rPr lang="en-US" sz="2400" i="1">
                <a:solidFill>
                  <a:srgbClr val="35586C"/>
                </a:solidFill>
                <a:latin typeface="Consolas" panose="020B0609020204030204" pitchFamily="49" charset="0"/>
              </a:rPr>
              <a:t>error </a:t>
            </a:r>
            <a:r>
              <a:rPr lang="en-US" sz="2400" i="1" smtClean="0">
                <a:solidFill>
                  <a:srgbClr val="35586C"/>
                </a:solidFill>
                <a:latin typeface="Consolas" panose="020B0609020204030204" pitchFamily="49" charset="0"/>
              </a:rPr>
              <a:t>*/</a:t>
            </a:r>
            <a:endParaRPr lang="en-US" sz="2400"/>
          </a:p>
        </p:txBody>
      </p:sp>
      <p:sp>
        <p:nvSpPr>
          <p:cNvPr id="4" name="날짜 개체 틀 3"/>
          <p:cNvSpPr>
            <a:spLocks noGrp="1"/>
          </p:cNvSpPr>
          <p:nvPr>
            <p:ph type="dt" sz="half" idx="10"/>
          </p:nvPr>
        </p:nvSpPr>
        <p:spPr/>
        <p:txBody>
          <a:bodyPr/>
          <a:lstStyle/>
          <a:p>
            <a:fld id="{D4094E32-131E-4101-95B7-627C5DD8BE6A}"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98</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7929961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t>Wring a String of Characters (p. 78)</a:t>
            </a:r>
            <a:endParaRPr lang="en-US"/>
          </a:p>
        </p:txBody>
      </p:sp>
      <p:sp>
        <p:nvSpPr>
          <p:cNvPr id="3" name="내용 개체 틀 2"/>
          <p:cNvSpPr>
            <a:spLocks noGrp="1"/>
          </p:cNvSpPr>
          <p:nvPr>
            <p:ph idx="1"/>
          </p:nvPr>
        </p:nvSpPr>
        <p:spPr/>
        <p:txBody>
          <a:bodyPr>
            <a:normAutofit fontScale="62500" lnSpcReduction="20000"/>
          </a:bodyPr>
          <a:lstStyle/>
          <a:p>
            <a:pPr>
              <a:lnSpc>
                <a:spcPct val="120000"/>
              </a:lnSpc>
            </a:pPr>
            <a:r>
              <a:rPr lang="en-US">
                <a:solidFill>
                  <a:srgbClr val="000000"/>
                </a:solidFill>
              </a:rPr>
              <a:t>The function fputs() is used to write an entire string to a given stream:</a:t>
            </a:r>
          </a:p>
          <a:p>
            <a:pPr lvl="1">
              <a:lnSpc>
                <a:spcPct val="120000"/>
              </a:lnSpc>
            </a:pPr>
            <a:r>
              <a:rPr lang="en-US" sz="2000">
                <a:solidFill>
                  <a:srgbClr val="009A9A"/>
                </a:solidFill>
                <a:latin typeface="Consolas" panose="020B0609020204030204" pitchFamily="49" charset="0"/>
              </a:rPr>
              <a:t>#include &lt;stdio.h&gt;</a:t>
            </a:r>
          </a:p>
          <a:p>
            <a:pPr lvl="1">
              <a:lnSpc>
                <a:spcPct val="120000"/>
              </a:lnSpc>
            </a:pPr>
            <a:r>
              <a:rPr lang="en-US" sz="2000" b="1">
                <a:solidFill>
                  <a:srgbClr val="007789"/>
                </a:solidFill>
                <a:latin typeface="Consolas" panose="020B0609020204030204" pitchFamily="49" charset="0"/>
              </a:rPr>
              <a:t>int </a:t>
            </a:r>
            <a:r>
              <a:rPr lang="en-US" sz="2000">
                <a:solidFill>
                  <a:srgbClr val="000089"/>
                </a:solidFill>
                <a:latin typeface="Consolas" panose="020B0609020204030204" pitchFamily="49" charset="0"/>
              </a:rPr>
              <a:t>fputs </a:t>
            </a:r>
            <a:r>
              <a:rPr lang="en-US" sz="2000">
                <a:solidFill>
                  <a:srgbClr val="000000"/>
                </a:solidFill>
                <a:latin typeface="Consolas" panose="020B0609020204030204" pitchFamily="49" charset="0"/>
              </a:rPr>
              <a:t>(</a:t>
            </a:r>
            <a:r>
              <a:rPr lang="en-US" sz="2000" b="1">
                <a:solidFill>
                  <a:srgbClr val="00669A"/>
                </a:solidFill>
                <a:latin typeface="Consolas" panose="020B0609020204030204" pitchFamily="49" charset="0"/>
              </a:rPr>
              <a:t>const </a:t>
            </a:r>
            <a:r>
              <a:rPr lang="en-US" sz="2000" b="1">
                <a:solidFill>
                  <a:srgbClr val="007789"/>
                </a:solidFill>
                <a:latin typeface="Consolas" panose="020B0609020204030204" pitchFamily="49" charset="0"/>
              </a:rPr>
              <a:t>char </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str</a:t>
            </a:r>
            <a:r>
              <a:rPr lang="en-US" sz="2000">
                <a:solidFill>
                  <a:srgbClr val="000000"/>
                </a:solidFill>
                <a:latin typeface="Consolas" panose="020B0609020204030204" pitchFamily="49" charset="0"/>
              </a:rPr>
              <a:t>, </a:t>
            </a:r>
            <a:r>
              <a:rPr lang="en-US" sz="2000" b="1">
                <a:solidFill>
                  <a:srgbClr val="007789"/>
                </a:solidFill>
                <a:latin typeface="Consolas" panose="020B0609020204030204" pitchFamily="49" charset="0"/>
              </a:rPr>
              <a:t>FILE </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stream</a:t>
            </a:r>
            <a:r>
              <a:rPr lang="en-US" sz="2000">
                <a:solidFill>
                  <a:srgbClr val="000000"/>
                </a:solidFill>
                <a:latin typeface="Consolas" panose="020B0609020204030204" pitchFamily="49" charset="0"/>
              </a:rPr>
              <a:t>);</a:t>
            </a:r>
          </a:p>
          <a:p>
            <a:pPr>
              <a:lnSpc>
                <a:spcPct val="120000"/>
              </a:lnSpc>
            </a:pPr>
            <a:r>
              <a:rPr lang="en-US">
                <a:solidFill>
                  <a:srgbClr val="000000"/>
                </a:solidFill>
              </a:rPr>
              <a:t>A call to fputs() writes all of the null-terminated string pointed at by str to the </a:t>
            </a:r>
            <a:r>
              <a:rPr lang="en-US" smtClean="0">
                <a:solidFill>
                  <a:srgbClr val="000000"/>
                </a:solidFill>
              </a:rPr>
              <a:t>stream pointed </a:t>
            </a:r>
            <a:r>
              <a:rPr lang="en-US">
                <a:solidFill>
                  <a:srgbClr val="000000"/>
                </a:solidFill>
              </a:rPr>
              <a:t>at by </a:t>
            </a:r>
            <a:r>
              <a:rPr lang="en-US" smtClean="0">
                <a:solidFill>
                  <a:srgbClr val="000000"/>
                </a:solidFill>
              </a:rPr>
              <a:t>stream.</a:t>
            </a:r>
          </a:p>
          <a:p>
            <a:pPr>
              <a:lnSpc>
                <a:spcPct val="120000"/>
              </a:lnSpc>
            </a:pPr>
            <a:r>
              <a:rPr lang="en-US" smtClean="0">
                <a:solidFill>
                  <a:srgbClr val="000000"/>
                </a:solidFill>
              </a:rPr>
              <a:t>On </a:t>
            </a:r>
            <a:r>
              <a:rPr lang="en-US">
                <a:solidFill>
                  <a:srgbClr val="000000"/>
                </a:solidFill>
              </a:rPr>
              <a:t>success, fputs() returns a nonnegative </a:t>
            </a:r>
            <a:r>
              <a:rPr lang="en-US" smtClean="0">
                <a:solidFill>
                  <a:srgbClr val="000000"/>
                </a:solidFill>
              </a:rPr>
              <a:t>number.</a:t>
            </a:r>
          </a:p>
          <a:p>
            <a:pPr>
              <a:lnSpc>
                <a:spcPct val="120000"/>
              </a:lnSpc>
            </a:pPr>
            <a:r>
              <a:rPr lang="en-US" smtClean="0">
                <a:solidFill>
                  <a:srgbClr val="000000"/>
                </a:solidFill>
              </a:rPr>
              <a:t>On </a:t>
            </a:r>
            <a:r>
              <a:rPr lang="en-US">
                <a:solidFill>
                  <a:srgbClr val="000000"/>
                </a:solidFill>
              </a:rPr>
              <a:t>failure</a:t>
            </a:r>
            <a:r>
              <a:rPr lang="en-US" smtClean="0">
                <a:solidFill>
                  <a:srgbClr val="000000"/>
                </a:solidFill>
              </a:rPr>
              <a:t>, it </a:t>
            </a:r>
            <a:r>
              <a:rPr lang="en-US">
                <a:solidFill>
                  <a:srgbClr val="000000"/>
                </a:solidFill>
              </a:rPr>
              <a:t>returns EOF</a:t>
            </a:r>
            <a:r>
              <a:rPr lang="en-US" smtClean="0">
                <a:solidFill>
                  <a:srgbClr val="000000"/>
                </a:solidFill>
              </a:rPr>
              <a:t>. </a:t>
            </a:r>
            <a:endParaRPr lang="en-US">
              <a:solidFill>
                <a:srgbClr val="000000"/>
              </a:solidFill>
            </a:endParaRPr>
          </a:p>
          <a:p>
            <a:pPr>
              <a:lnSpc>
                <a:spcPct val="120000"/>
              </a:lnSpc>
            </a:pPr>
            <a:r>
              <a:rPr lang="en-US" smtClean="0">
                <a:solidFill>
                  <a:srgbClr val="000000"/>
                </a:solidFill>
              </a:rPr>
              <a:t>Ex :</a:t>
            </a:r>
            <a:endParaRPr lang="en-US">
              <a:solidFill>
                <a:srgbClr val="000000"/>
              </a:solidFill>
            </a:endParaRPr>
          </a:p>
          <a:p>
            <a:pPr marL="457200" lvl="1" indent="0">
              <a:lnSpc>
                <a:spcPct val="120000"/>
              </a:lnSpc>
              <a:buNone/>
            </a:pPr>
            <a:r>
              <a:rPr lang="en-US" sz="2000" b="1">
                <a:solidFill>
                  <a:srgbClr val="007789"/>
                </a:solidFill>
                <a:latin typeface="Consolas" panose="020B0609020204030204" pitchFamily="49" charset="0"/>
              </a:rPr>
              <a:t>FILE </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stream</a:t>
            </a:r>
            <a:r>
              <a:rPr lang="en-US" sz="2000">
                <a:solidFill>
                  <a:srgbClr val="000000"/>
                </a:solidFill>
                <a:latin typeface="Consolas" panose="020B0609020204030204" pitchFamily="49" charset="0"/>
              </a:rPr>
              <a:t>;</a:t>
            </a:r>
          </a:p>
          <a:p>
            <a:pPr marL="457200" lvl="1" indent="0">
              <a:lnSpc>
                <a:spcPct val="120000"/>
              </a:lnSpc>
              <a:buNone/>
            </a:pPr>
            <a:r>
              <a:rPr lang="en-US" sz="2000">
                <a:solidFill>
                  <a:srgbClr val="000089"/>
                </a:solidFill>
                <a:latin typeface="Consolas" panose="020B0609020204030204" pitchFamily="49" charset="0"/>
              </a:rPr>
              <a:t>stream </a:t>
            </a:r>
            <a:r>
              <a:rPr lang="en-US" sz="2000">
                <a:solidFill>
                  <a:srgbClr val="555555"/>
                </a:solidFill>
                <a:latin typeface="Consolas" panose="020B0609020204030204" pitchFamily="49" charset="0"/>
              </a:rPr>
              <a:t>= </a:t>
            </a:r>
            <a:r>
              <a:rPr lang="en-US" sz="2000">
                <a:solidFill>
                  <a:srgbClr val="000089"/>
                </a:solidFill>
                <a:latin typeface="Consolas" panose="020B0609020204030204" pitchFamily="49" charset="0"/>
              </a:rPr>
              <a:t>fopen </a:t>
            </a:r>
            <a:r>
              <a:rPr lang="en-US" sz="2000">
                <a:solidFill>
                  <a:srgbClr val="000000"/>
                </a:solidFill>
                <a:latin typeface="Consolas" panose="020B0609020204030204" pitchFamily="49" charset="0"/>
              </a:rPr>
              <a:t>(</a:t>
            </a:r>
            <a:r>
              <a:rPr lang="en-US" sz="2000">
                <a:solidFill>
                  <a:srgbClr val="CD3300"/>
                </a:solidFill>
                <a:latin typeface="Consolas" panose="020B0609020204030204" pitchFamily="49" charset="0"/>
              </a:rPr>
              <a:t>"journal.txt"</a:t>
            </a:r>
            <a:r>
              <a:rPr lang="en-US" sz="2000">
                <a:solidFill>
                  <a:srgbClr val="000000"/>
                </a:solidFill>
                <a:latin typeface="Consolas" panose="020B0609020204030204" pitchFamily="49" charset="0"/>
              </a:rPr>
              <a:t>, </a:t>
            </a:r>
            <a:r>
              <a:rPr lang="en-US" sz="2000">
                <a:solidFill>
                  <a:srgbClr val="CD3300"/>
                </a:solidFill>
                <a:latin typeface="Consolas" panose="020B0609020204030204" pitchFamily="49" charset="0"/>
              </a:rPr>
              <a:t>"a"</a:t>
            </a:r>
            <a:r>
              <a:rPr lang="en-US" sz="2000">
                <a:solidFill>
                  <a:srgbClr val="000000"/>
                </a:solidFill>
                <a:latin typeface="Consolas" panose="020B0609020204030204" pitchFamily="49" charset="0"/>
              </a:rPr>
              <a:t>);</a:t>
            </a:r>
          </a:p>
          <a:p>
            <a:pPr marL="457200" lvl="1" indent="0">
              <a:lnSpc>
                <a:spcPct val="120000"/>
              </a:lnSpc>
              <a:buNone/>
            </a:pPr>
            <a:r>
              <a:rPr lang="en-US" sz="2000" b="1">
                <a:solidFill>
                  <a:srgbClr val="00669A"/>
                </a:solidFill>
                <a:latin typeface="Consolas" panose="020B0609020204030204" pitchFamily="49" charset="0"/>
              </a:rPr>
              <a:t>if </a:t>
            </a:r>
            <a:r>
              <a:rPr lang="en-US" sz="2000">
                <a:solidFill>
                  <a:srgbClr val="000000"/>
                </a:solidFill>
                <a:latin typeface="Consolas" panose="020B0609020204030204" pitchFamily="49" charset="0"/>
              </a:rPr>
              <a:t>(</a:t>
            </a:r>
            <a:r>
              <a:rPr lang="en-US" sz="2000">
                <a:solidFill>
                  <a:srgbClr val="555555"/>
                </a:solidFill>
                <a:latin typeface="Consolas" panose="020B0609020204030204" pitchFamily="49" charset="0"/>
              </a:rPr>
              <a:t>!</a:t>
            </a:r>
            <a:r>
              <a:rPr lang="en-US" sz="2000">
                <a:solidFill>
                  <a:srgbClr val="000089"/>
                </a:solidFill>
                <a:latin typeface="Consolas" panose="020B0609020204030204" pitchFamily="49" charset="0"/>
              </a:rPr>
              <a:t>stream</a:t>
            </a:r>
            <a:r>
              <a:rPr lang="en-US" sz="2000">
                <a:solidFill>
                  <a:srgbClr val="000000"/>
                </a:solidFill>
                <a:latin typeface="Consolas" panose="020B0609020204030204" pitchFamily="49" charset="0"/>
              </a:rPr>
              <a:t>)</a:t>
            </a:r>
          </a:p>
          <a:p>
            <a:pPr marL="457200" lvl="1" indent="0">
              <a:lnSpc>
                <a:spcPct val="120000"/>
              </a:lnSpc>
              <a:buNone/>
            </a:pPr>
            <a:r>
              <a:rPr lang="en-US" sz="2000" i="1" smtClean="0">
                <a:solidFill>
                  <a:srgbClr val="35586C"/>
                </a:solidFill>
                <a:latin typeface="Consolas" panose="020B0609020204030204" pitchFamily="49" charset="0"/>
              </a:rPr>
              <a:t>   /* </a:t>
            </a:r>
            <a:r>
              <a:rPr lang="en-US" sz="2000" i="1">
                <a:solidFill>
                  <a:srgbClr val="35586C"/>
                </a:solidFill>
                <a:latin typeface="Consolas" panose="020B0609020204030204" pitchFamily="49" charset="0"/>
              </a:rPr>
              <a:t>error */</a:t>
            </a:r>
          </a:p>
          <a:p>
            <a:pPr marL="457200" lvl="1" indent="0">
              <a:lnSpc>
                <a:spcPct val="120000"/>
              </a:lnSpc>
              <a:buNone/>
            </a:pPr>
            <a:r>
              <a:rPr lang="en-US" sz="2000" b="1">
                <a:solidFill>
                  <a:srgbClr val="00669A"/>
                </a:solidFill>
                <a:latin typeface="Consolas" panose="020B0609020204030204" pitchFamily="49" charset="0"/>
              </a:rPr>
              <a:t>if </a:t>
            </a:r>
            <a:r>
              <a:rPr lang="en-US" sz="2000">
                <a:solidFill>
                  <a:srgbClr val="000000"/>
                </a:solidFill>
                <a:latin typeface="Consolas" panose="020B0609020204030204" pitchFamily="49" charset="0"/>
              </a:rPr>
              <a:t>(</a:t>
            </a:r>
            <a:r>
              <a:rPr lang="en-US" sz="2000" smtClean="0">
                <a:solidFill>
                  <a:srgbClr val="000089"/>
                </a:solidFill>
                <a:latin typeface="Consolas" panose="020B0609020204030204" pitchFamily="49" charset="0"/>
              </a:rPr>
              <a:t>fputs</a:t>
            </a:r>
            <a:r>
              <a:rPr lang="en-US" sz="2000" smtClean="0">
                <a:solidFill>
                  <a:srgbClr val="000000"/>
                </a:solidFill>
                <a:latin typeface="Consolas" panose="020B0609020204030204" pitchFamily="49" charset="0"/>
              </a:rPr>
              <a:t>(</a:t>
            </a:r>
            <a:r>
              <a:rPr lang="en-US" sz="2000" smtClean="0">
                <a:solidFill>
                  <a:srgbClr val="CD3300"/>
                </a:solidFill>
                <a:latin typeface="Consolas" panose="020B0609020204030204" pitchFamily="49" charset="0"/>
              </a:rPr>
              <a:t>"</a:t>
            </a:r>
            <a:r>
              <a:rPr lang="en-US" sz="2000">
                <a:solidFill>
                  <a:srgbClr val="CD3300"/>
                </a:solidFill>
                <a:latin typeface="Consolas" panose="020B0609020204030204" pitchFamily="49" charset="0"/>
              </a:rPr>
              <a:t>The ship is made of wood.</a:t>
            </a:r>
            <a:r>
              <a:rPr lang="en-US" sz="2000" b="1">
                <a:solidFill>
                  <a:srgbClr val="CD3300"/>
                </a:solidFill>
                <a:latin typeface="Consolas" panose="020B0609020204030204" pitchFamily="49" charset="0"/>
              </a:rPr>
              <a:t>\n</a:t>
            </a:r>
            <a:r>
              <a:rPr lang="en-US" sz="2000">
                <a:solidFill>
                  <a:srgbClr val="CD3300"/>
                </a:solidFill>
                <a:latin typeface="Consolas" panose="020B0609020204030204" pitchFamily="49" charset="0"/>
              </a:rPr>
              <a:t>"</a:t>
            </a:r>
            <a:r>
              <a:rPr lang="en-US" sz="2000">
                <a:solidFill>
                  <a:srgbClr val="000000"/>
                </a:solidFill>
                <a:latin typeface="Consolas" panose="020B0609020204030204" pitchFamily="49" charset="0"/>
              </a:rPr>
              <a:t>, </a:t>
            </a:r>
            <a:r>
              <a:rPr lang="en-US" sz="2000">
                <a:solidFill>
                  <a:srgbClr val="000089"/>
                </a:solidFill>
                <a:latin typeface="Consolas" panose="020B0609020204030204" pitchFamily="49" charset="0"/>
              </a:rPr>
              <a:t>stream</a:t>
            </a:r>
            <a:r>
              <a:rPr lang="en-US" sz="2000">
                <a:solidFill>
                  <a:srgbClr val="000000"/>
                </a:solidFill>
                <a:latin typeface="Consolas" panose="020B0609020204030204" pitchFamily="49" charset="0"/>
              </a:rPr>
              <a:t>) </a:t>
            </a:r>
            <a:r>
              <a:rPr lang="en-US" sz="2000">
                <a:solidFill>
                  <a:srgbClr val="555555"/>
                </a:solidFill>
                <a:latin typeface="Consolas" panose="020B0609020204030204" pitchFamily="49" charset="0"/>
              </a:rPr>
              <a:t>== </a:t>
            </a:r>
            <a:r>
              <a:rPr lang="en-US" sz="2000">
                <a:solidFill>
                  <a:srgbClr val="000089"/>
                </a:solidFill>
                <a:latin typeface="Consolas" panose="020B0609020204030204" pitchFamily="49" charset="0"/>
              </a:rPr>
              <a:t>EOF</a:t>
            </a:r>
            <a:r>
              <a:rPr lang="en-US" sz="2000">
                <a:solidFill>
                  <a:srgbClr val="000000"/>
                </a:solidFill>
                <a:latin typeface="Consolas" panose="020B0609020204030204" pitchFamily="49" charset="0"/>
              </a:rPr>
              <a:t>)</a:t>
            </a:r>
          </a:p>
          <a:p>
            <a:pPr marL="457200" lvl="1" indent="0">
              <a:lnSpc>
                <a:spcPct val="120000"/>
              </a:lnSpc>
              <a:buNone/>
            </a:pPr>
            <a:r>
              <a:rPr lang="en-US" sz="2000" i="1" smtClean="0">
                <a:solidFill>
                  <a:srgbClr val="35586C"/>
                </a:solidFill>
                <a:latin typeface="Consolas" panose="020B0609020204030204" pitchFamily="49" charset="0"/>
              </a:rPr>
              <a:t>   /* </a:t>
            </a:r>
            <a:r>
              <a:rPr lang="en-US" sz="2000" i="1">
                <a:solidFill>
                  <a:srgbClr val="35586C"/>
                </a:solidFill>
                <a:latin typeface="Consolas" panose="020B0609020204030204" pitchFamily="49" charset="0"/>
              </a:rPr>
              <a:t>error */</a:t>
            </a:r>
          </a:p>
          <a:p>
            <a:pPr marL="457200" lvl="1" indent="0">
              <a:lnSpc>
                <a:spcPct val="120000"/>
              </a:lnSpc>
              <a:buNone/>
            </a:pPr>
            <a:r>
              <a:rPr lang="en-US" sz="2000" b="1">
                <a:solidFill>
                  <a:srgbClr val="00669A"/>
                </a:solidFill>
                <a:latin typeface="Consolas" panose="020B0609020204030204" pitchFamily="49" charset="0"/>
              </a:rPr>
              <a:t>if </a:t>
            </a:r>
            <a:r>
              <a:rPr lang="en-US" sz="2000">
                <a:solidFill>
                  <a:srgbClr val="000000"/>
                </a:solidFill>
                <a:latin typeface="Consolas" panose="020B0609020204030204" pitchFamily="49" charset="0"/>
              </a:rPr>
              <a:t>(</a:t>
            </a:r>
            <a:r>
              <a:rPr lang="en-US" sz="2000">
                <a:solidFill>
                  <a:srgbClr val="000089"/>
                </a:solidFill>
                <a:latin typeface="Consolas" panose="020B0609020204030204" pitchFamily="49" charset="0"/>
              </a:rPr>
              <a:t>fclose </a:t>
            </a:r>
            <a:r>
              <a:rPr lang="en-US" sz="2000">
                <a:solidFill>
                  <a:srgbClr val="000000"/>
                </a:solidFill>
                <a:latin typeface="Consolas" panose="020B0609020204030204" pitchFamily="49" charset="0"/>
              </a:rPr>
              <a:t>(</a:t>
            </a:r>
            <a:r>
              <a:rPr lang="en-US" sz="2000">
                <a:solidFill>
                  <a:srgbClr val="000089"/>
                </a:solidFill>
                <a:latin typeface="Consolas" panose="020B0609020204030204" pitchFamily="49" charset="0"/>
              </a:rPr>
              <a:t>stream</a:t>
            </a:r>
            <a:r>
              <a:rPr lang="en-US" sz="2000">
                <a:solidFill>
                  <a:srgbClr val="000000"/>
                </a:solidFill>
                <a:latin typeface="Consolas" panose="020B0609020204030204" pitchFamily="49" charset="0"/>
              </a:rPr>
              <a:t>) </a:t>
            </a:r>
            <a:r>
              <a:rPr lang="en-US" sz="2000">
                <a:solidFill>
                  <a:srgbClr val="555555"/>
                </a:solidFill>
                <a:latin typeface="Consolas" panose="020B0609020204030204" pitchFamily="49" charset="0"/>
              </a:rPr>
              <a:t>== </a:t>
            </a:r>
            <a:r>
              <a:rPr lang="en-US" sz="2000">
                <a:solidFill>
                  <a:srgbClr val="000089"/>
                </a:solidFill>
                <a:latin typeface="Consolas" panose="020B0609020204030204" pitchFamily="49" charset="0"/>
              </a:rPr>
              <a:t>EOF</a:t>
            </a:r>
            <a:r>
              <a:rPr lang="en-US" sz="2000">
                <a:solidFill>
                  <a:srgbClr val="000000"/>
                </a:solidFill>
                <a:latin typeface="Consolas" panose="020B0609020204030204" pitchFamily="49" charset="0"/>
              </a:rPr>
              <a:t>)</a:t>
            </a:r>
          </a:p>
          <a:p>
            <a:pPr marL="457200" lvl="1" indent="0">
              <a:lnSpc>
                <a:spcPct val="120000"/>
              </a:lnSpc>
              <a:buNone/>
            </a:pPr>
            <a:r>
              <a:rPr lang="en-US" sz="2000" i="1" smtClean="0">
                <a:solidFill>
                  <a:srgbClr val="35586C"/>
                </a:solidFill>
                <a:latin typeface="Consolas" panose="020B0609020204030204" pitchFamily="49" charset="0"/>
              </a:rPr>
              <a:t>   /* </a:t>
            </a:r>
            <a:r>
              <a:rPr lang="en-US" sz="2000" i="1">
                <a:solidFill>
                  <a:srgbClr val="35586C"/>
                </a:solidFill>
                <a:latin typeface="Consolas" panose="020B0609020204030204" pitchFamily="49" charset="0"/>
              </a:rPr>
              <a:t>error */</a:t>
            </a:r>
            <a:endParaRPr lang="en-US">
              <a:latin typeface="Consolas" panose="020B0609020204030204" pitchFamily="49" charset="0"/>
            </a:endParaRPr>
          </a:p>
        </p:txBody>
      </p:sp>
      <p:sp>
        <p:nvSpPr>
          <p:cNvPr id="4" name="날짜 개체 틀 3"/>
          <p:cNvSpPr>
            <a:spLocks noGrp="1"/>
          </p:cNvSpPr>
          <p:nvPr>
            <p:ph type="dt" sz="half" idx="10"/>
          </p:nvPr>
        </p:nvSpPr>
        <p:spPr/>
        <p:txBody>
          <a:bodyPr/>
          <a:lstStyle/>
          <a:p>
            <a:fld id="{5E9D4BE8-BA16-463F-8BC9-EB12D674857D}" type="datetime1">
              <a:rPr lang="ko-KR" altLang="en-US" smtClean="0"/>
              <a:t>2018-12-02</a:t>
            </a:fld>
            <a:endParaRPr lang="en-US"/>
          </a:p>
        </p:txBody>
      </p:sp>
      <p:sp>
        <p:nvSpPr>
          <p:cNvPr id="6" name="슬라이드 번호 개체 틀 5"/>
          <p:cNvSpPr>
            <a:spLocks noGrp="1"/>
          </p:cNvSpPr>
          <p:nvPr>
            <p:ph type="sldNum" sz="quarter" idx="12"/>
          </p:nvPr>
        </p:nvSpPr>
        <p:spPr/>
        <p:txBody>
          <a:bodyPr/>
          <a:lstStyle/>
          <a:p>
            <a:fld id="{AA0EB1BB-D2B3-481B-A5E1-F093F8D3CD29}" type="slidenum">
              <a:rPr lang="en-US" smtClean="0"/>
              <a:t>99</a:t>
            </a:fld>
            <a:endParaRPr lang="en-US"/>
          </a:p>
        </p:txBody>
      </p:sp>
      <p:sp>
        <p:nvSpPr>
          <p:cNvPr id="7" name="바닥글 개체 틀 6"/>
          <p:cNvSpPr>
            <a:spLocks noGrp="1"/>
          </p:cNvSpPr>
          <p:nvPr>
            <p:ph type="ftr" sz="quarter" idx="11"/>
          </p:nvPr>
        </p:nvSpPr>
        <p:spPr/>
        <p:txBody>
          <a:bodyPr/>
          <a:lstStyle/>
          <a:p>
            <a:r>
              <a:rPr lang="en-US" altLang="ko-KR" smtClean="0"/>
              <a:t>Linux</a:t>
            </a:r>
            <a:r>
              <a:rPr lang="ko-KR" altLang="en-US" smtClean="0"/>
              <a:t> 시스템 프로그래밍</a:t>
            </a:r>
            <a:endParaRPr lang="en-US"/>
          </a:p>
        </p:txBody>
      </p:sp>
    </p:spTree>
    <p:extLst>
      <p:ext uri="{BB962C8B-B14F-4D97-AF65-F5344CB8AC3E}">
        <p14:creationId xmlns:p14="http://schemas.microsoft.com/office/powerpoint/2010/main" val="3382425957"/>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5624</TotalTime>
  <Words>12462</Words>
  <Application>Microsoft Office PowerPoint</Application>
  <PresentationFormat>A4 용지(210x297mm)</PresentationFormat>
  <Paragraphs>2504</Paragraphs>
  <Slides>194</Slides>
  <Notes>1</Notes>
  <HiddenSlides>0</HiddenSlides>
  <MMClips>0</MMClips>
  <ScaleCrop>false</ScaleCrop>
  <HeadingPairs>
    <vt:vector size="6" baseType="variant">
      <vt:variant>
        <vt:lpstr>사용한 글꼴</vt:lpstr>
      </vt:variant>
      <vt:variant>
        <vt:i4>18</vt:i4>
      </vt:variant>
      <vt:variant>
        <vt:lpstr>테마</vt:lpstr>
      </vt:variant>
      <vt:variant>
        <vt:i4>1</vt:i4>
      </vt:variant>
      <vt:variant>
        <vt:lpstr>슬라이드 제목</vt:lpstr>
      </vt:variant>
      <vt:variant>
        <vt:i4>194</vt:i4>
      </vt:variant>
    </vt:vector>
  </HeadingPairs>
  <TitlesOfParts>
    <vt:vector size="213" baseType="lpstr">
      <vt:lpstr>Another Typewriter</vt:lpstr>
      <vt:lpstr>inconsolatamedium</vt:lpstr>
      <vt:lpstr>inherit</vt:lpstr>
      <vt:lpstr>돋움체</vt:lpstr>
      <vt:lpstr>맑은 고딕</vt:lpstr>
      <vt:lpstr>바탕</vt:lpstr>
      <vt:lpstr>바탕체</vt:lpstr>
      <vt:lpstr>-윤고딕120</vt:lpstr>
      <vt:lpstr>-윤고딕140</vt:lpstr>
      <vt:lpstr>Andale Mono</vt:lpstr>
      <vt:lpstr>Arial</vt:lpstr>
      <vt:lpstr>Calibri</vt:lpstr>
      <vt:lpstr>Consolas</vt:lpstr>
      <vt:lpstr>Courier New</vt:lpstr>
      <vt:lpstr>Sitka Text</vt:lpstr>
      <vt:lpstr>Times New Roman</vt:lpstr>
      <vt:lpstr>Traveling _Typewriter</vt:lpstr>
      <vt:lpstr>Wingdings</vt:lpstr>
      <vt:lpstr>Office 테마</vt:lpstr>
      <vt:lpstr>Linux 시스템 프로그래밍</vt:lpstr>
      <vt:lpstr>교과목 개요</vt:lpstr>
      <vt:lpstr>강의 내용</vt:lpstr>
      <vt:lpstr>실습 환경 구성 1 </vt:lpstr>
      <vt:lpstr>Git Usage</vt:lpstr>
      <vt:lpstr>실습 환경 구성 4</vt:lpstr>
      <vt:lpstr>실습 환경 구성 2</vt:lpstr>
      <vt:lpstr>실습 환경 구성 3</vt:lpstr>
      <vt:lpstr>GIT sequence diagram</vt:lpstr>
      <vt:lpstr>PC Windows 10 네트웍 환경 확인</vt:lpstr>
      <vt:lpstr>Linux 네트웍 환경 확인</vt:lpstr>
      <vt:lpstr>VM 메모리 설정</vt:lpstr>
      <vt:lpstr>VMWare Network Adapter</vt:lpstr>
      <vt:lpstr>VM Virtual Network 설정</vt:lpstr>
      <vt:lpstr>VM Network Adapter 설정</vt:lpstr>
      <vt:lpstr>bash 설정</vt:lpstr>
      <vt:lpstr>강의 개요</vt:lpstr>
      <vt:lpstr>Linux 개요 및 역사</vt:lpstr>
      <vt:lpstr>논리적 / 물리적</vt:lpstr>
      <vt:lpstr>A Linux System Architecture Diagram</vt:lpstr>
      <vt:lpstr>Unix History</vt:lpstr>
      <vt:lpstr>ACII CODE Extended</vt:lpstr>
      <vt:lpstr>Linux runlevel</vt:lpstr>
      <vt:lpstr>Linux booting</vt:lpstr>
      <vt:lpstr>Linux 주요 명령어</vt:lpstr>
      <vt:lpstr>User/Group</vt:lpstr>
      <vt:lpstr>File</vt:lpstr>
      <vt:lpstr>C Programming Language</vt:lpstr>
      <vt:lpstr>First C Program  (p.3)</vt:lpstr>
      <vt:lpstr>printf</vt:lpstr>
      <vt:lpstr>printf functions</vt:lpstr>
      <vt:lpstr>Error Handling</vt:lpstr>
      <vt:lpstr>Why is an Error Handling important?</vt:lpstr>
      <vt:lpstr>Error Handling (p. 21)</vt:lpstr>
      <vt:lpstr>errno must be zeroed. (p. 23)</vt:lpstr>
      <vt:lpstr>(2) Error reporting (p. 23)</vt:lpstr>
      <vt:lpstr>(1) Error reporting (p. 22)</vt:lpstr>
      <vt:lpstr>(3) Error reporting (p. 23)</vt:lpstr>
      <vt:lpstr>(4) fflush (p. 82)</vt:lpstr>
      <vt:lpstr>perror( ) / strerror( ) Example</vt:lpstr>
      <vt:lpstr>preserve errno across function call. (p. 23)</vt:lpstr>
      <vt:lpstr>FILE I/O</vt:lpstr>
      <vt:lpstr>Chapter Overview (p. 25)</vt:lpstr>
      <vt:lpstr>File descriptor 1/3 (p. 25)</vt:lpstr>
      <vt:lpstr>File descriptor 2/3 (p. 25)</vt:lpstr>
      <vt:lpstr>File descriptor 3/3 (p. 26)</vt:lpstr>
      <vt:lpstr>Opening Files (p. 26)</vt:lpstr>
      <vt:lpstr>open (p. 26)</vt:lpstr>
      <vt:lpstr>create (p. 31)</vt:lpstr>
      <vt:lpstr>read (p. 32)</vt:lpstr>
      <vt:lpstr>write (p. 36)</vt:lpstr>
      <vt:lpstr>lseek (p. 46)</vt:lpstr>
      <vt:lpstr>close (p. 45)</vt:lpstr>
      <vt:lpstr>Opening Files (p. 26)</vt:lpstr>
      <vt:lpstr>Owners of New Files (p. 29)</vt:lpstr>
      <vt:lpstr>Permissions of New File (p. 29)</vt:lpstr>
      <vt:lpstr>Unix File Permission</vt:lpstr>
      <vt:lpstr>File open example (p. 31)</vt:lpstr>
      <vt:lpstr>The creat( ) Function (p. 31)</vt:lpstr>
      <vt:lpstr>Reading via read( ) (p. 32)</vt:lpstr>
      <vt:lpstr>Example of read( ) (p. 32)</vt:lpstr>
      <vt:lpstr>Return values of read() ½ (p. 33)</vt:lpstr>
      <vt:lpstr>Return values of read( ) 2/2 (p. 33)</vt:lpstr>
      <vt:lpstr>Reading All the Bytes (p. 34)</vt:lpstr>
      <vt:lpstr>Nonblocking Reads ½ (p. 35) </vt:lpstr>
      <vt:lpstr>Nonblocking Reads 2/2 (p. 35) </vt:lpstr>
      <vt:lpstr>Other Error Values (p. 35)</vt:lpstr>
      <vt:lpstr>ssize_t (p. 36)</vt:lpstr>
      <vt:lpstr>Size Limits on read() (p. 36)</vt:lpstr>
      <vt:lpstr>Writing with write() ½ (p. 36)</vt:lpstr>
      <vt:lpstr>Writing with write() 2/2 (p. 37)</vt:lpstr>
      <vt:lpstr>Partial Writes (p. 37)</vt:lpstr>
      <vt:lpstr>Append Mode (p. 38)</vt:lpstr>
      <vt:lpstr>Behavior of write() (p. 39)</vt:lpstr>
      <vt:lpstr>Synchronized I/O (p. 40)</vt:lpstr>
      <vt:lpstr>sync() (p. 43)</vt:lpstr>
      <vt:lpstr>The O_SYNC Flag (p. 43)</vt:lpstr>
      <vt:lpstr>Direct I/O</vt:lpstr>
      <vt:lpstr>Seeking with lseek() ½ (p. 46)</vt:lpstr>
      <vt:lpstr>Seeking with lseek() 2/2 (p. 47)</vt:lpstr>
      <vt:lpstr>실습: 파일 복사 프로그램 작성</vt:lpstr>
      <vt:lpstr>Buffered I/O</vt:lpstr>
      <vt:lpstr>Buffered I/O</vt:lpstr>
      <vt:lpstr>Block (p. 67)</vt:lpstr>
      <vt:lpstr>User-Buffered I/O (p. 67)</vt:lpstr>
      <vt:lpstr>C Standard I/O (p. 70)</vt:lpstr>
      <vt:lpstr>File Pointers (p. 70)</vt:lpstr>
      <vt:lpstr>Opening Files (p. 71)</vt:lpstr>
      <vt:lpstr>Opening Files (p. 72)</vt:lpstr>
      <vt:lpstr>Closing Streams (p. 73)</vt:lpstr>
      <vt:lpstr>Closing All Streams (p. 73)</vt:lpstr>
      <vt:lpstr>Reading from a Stream (p. 74)</vt:lpstr>
      <vt:lpstr>Putting the character back (p. 74)</vt:lpstr>
      <vt:lpstr>Reading an Entire Line (p. 75)</vt:lpstr>
      <vt:lpstr>Reading arbitrary string ½ (p. 75)</vt:lpstr>
      <vt:lpstr>Reading arbitrary string 2/2 (p. 76)</vt:lpstr>
      <vt:lpstr>Reading Binary Data (p. 75)</vt:lpstr>
      <vt:lpstr>Writing a single character (p. 78)</vt:lpstr>
      <vt:lpstr>Wring a String of Characters (p. 78)</vt:lpstr>
      <vt:lpstr>Writing Binary Data (p. 79)</vt:lpstr>
      <vt:lpstr>Sample Program Using Buffered I/O 1/3 (p. 79)</vt:lpstr>
      <vt:lpstr>Sample Program Using Buffered I/O 2/3 (p. 79)</vt:lpstr>
      <vt:lpstr>Sample Program Using Buffered I/O 3/3 (p. 80)</vt:lpstr>
      <vt:lpstr>Seeking a stream (p. 80)</vt:lpstr>
      <vt:lpstr>Obtaining the Current Stream Position( p. 82)</vt:lpstr>
      <vt:lpstr>Flushing a Stream ½ (p. 82)</vt:lpstr>
      <vt:lpstr>Flusing a Stream 2/2 (p.83)</vt:lpstr>
      <vt:lpstr>실습: 파일 복사 프로그램 작성</vt:lpstr>
      <vt:lpstr>Process/Thread</vt:lpstr>
      <vt:lpstr>Programs, Processes, and Threads (p. 137)</vt:lpstr>
      <vt:lpstr>The Process ID (p. 138)</vt:lpstr>
      <vt:lpstr>Process vs. Thread</vt:lpstr>
      <vt:lpstr>The Process ID and Parent Process ID (p. 140)</vt:lpstr>
      <vt:lpstr>The fork() System Call (p. 145)</vt:lpstr>
      <vt:lpstr>fork() example (p. 145)</vt:lpstr>
      <vt:lpstr>Creating Threads (p. 228)</vt:lpstr>
      <vt:lpstr>Thread Example (p. 229)</vt:lpstr>
      <vt:lpstr>A thread example (p. 234)</vt:lpstr>
      <vt:lpstr>Qt Programming</vt:lpstr>
      <vt:lpstr>Qt 프로그램 예제 실행</vt:lpstr>
      <vt:lpstr>Qt Documentation</vt:lpstr>
      <vt:lpstr>Qt Project Create</vt:lpstr>
      <vt:lpstr>프로젝트 폴더 설정</vt:lpstr>
      <vt:lpstr>Kit Selection</vt:lpstr>
      <vt:lpstr>UI 디자인</vt:lpstr>
      <vt:lpstr>UI 디자인</vt:lpstr>
      <vt:lpstr>Widget Slot 선언</vt:lpstr>
      <vt:lpstr>Widget Slot 정의 및 연결</vt:lpstr>
      <vt:lpstr>어플리케이션 실행</vt:lpstr>
      <vt:lpstr>UI 구성요소 용어 비교</vt:lpstr>
      <vt:lpstr>Database</vt:lpstr>
      <vt:lpstr>SQLite Database programming 개요</vt:lpstr>
      <vt:lpstr>SQLite 개요</vt:lpstr>
      <vt:lpstr>SQLite 컴파일 방법</vt:lpstr>
      <vt:lpstr>SQL 실습</vt:lpstr>
      <vt:lpstr>Database를 사용하는 목적</vt:lpstr>
      <vt:lpstr>SQL</vt:lpstr>
      <vt:lpstr>SQL 정리</vt:lpstr>
      <vt:lpstr>SQLite Programming</vt:lpstr>
      <vt:lpstr>SQLite C Api</vt:lpstr>
      <vt:lpstr>SQLite C API</vt:lpstr>
      <vt:lpstr>SQLite browser</vt:lpstr>
      <vt:lpstr>SQLite browser Build</vt:lpstr>
      <vt:lpstr>File I/O</vt:lpstr>
      <vt:lpstr>File I/O</vt:lpstr>
      <vt:lpstr>ESRI Shape File</vt:lpstr>
      <vt:lpstr>Organization of the Main File</vt:lpstr>
      <vt:lpstr>The Main File Header</vt:lpstr>
      <vt:lpstr>ENDIAN</vt:lpstr>
      <vt:lpstr>Record Headers</vt:lpstr>
      <vt:lpstr>Polygon</vt:lpstr>
      <vt:lpstr>Organization of the Index File</vt:lpstr>
      <vt:lpstr>Index Records</vt:lpstr>
      <vt:lpstr>ShapeViewer Build</vt:lpstr>
      <vt:lpstr>실습 프로그램</vt:lpstr>
      <vt:lpstr>Logging</vt:lpstr>
      <vt:lpstr>Logging</vt:lpstr>
      <vt:lpstr>Example Code</vt:lpstr>
      <vt:lpstr>Custom Callback For stdout</vt:lpstr>
      <vt:lpstr>Custom Callback For QT</vt:lpstr>
      <vt:lpstr>Qt Grphics</vt:lpstr>
      <vt:lpstr>Qt Paint System</vt:lpstr>
      <vt:lpstr>Qt Coordinate System</vt:lpstr>
      <vt:lpstr>Qt Drawing and Filling</vt:lpstr>
      <vt:lpstr>강의 내용</vt:lpstr>
      <vt:lpstr>통신 프로토콜</vt:lpstr>
      <vt:lpstr>통신 프로토콜</vt:lpstr>
      <vt:lpstr>시스템 통신 시나리오</vt:lpstr>
      <vt:lpstr>통신 프레임 구조</vt:lpstr>
      <vt:lpstr>Op Code 정의</vt:lpstr>
      <vt:lpstr>Op Code 정의 예</vt:lpstr>
      <vt:lpstr>OpCodeSysInfo : 시스템 정보 (0x04)</vt:lpstr>
      <vt:lpstr>OpCodeAck : ACK (0xA0)</vt:lpstr>
      <vt:lpstr>OpCodeNack : NACK (0xA1)</vt:lpstr>
      <vt:lpstr>OpCodeMsg : 단문 메시지 (0x22)</vt:lpstr>
      <vt:lpstr>OpCodeFile : 파일 데이터 (0x24)</vt:lpstr>
      <vt:lpstr>OpCodeExit : 종료 메시지 (0x26)</vt:lpstr>
      <vt:lpstr>통신 프로토콜 실습</vt:lpstr>
      <vt:lpstr>Garbage Data Filtering</vt:lpstr>
      <vt:lpstr>Garbage Data Filtering</vt:lpstr>
      <vt:lpstr>Garbage Data Filtering</vt:lpstr>
      <vt:lpstr>Garbage Data Filtering 순서도</vt:lpstr>
      <vt:lpstr>데이터 필터링 통신 프레임 구조</vt:lpstr>
      <vt:lpstr>통신 프로토콜 실습</vt:lpstr>
      <vt:lpstr>통신절차</vt:lpstr>
      <vt:lpstr>ACK(응답요구 없음) 통신 절차</vt:lpstr>
      <vt:lpstr>ACK(응답 요구) 통신 절차</vt:lpstr>
      <vt:lpstr>SOAP Programming</vt:lpstr>
      <vt:lpstr>XML</vt:lpstr>
      <vt:lpstr>SOAP (Simple Object Access Protocol)</vt:lpstr>
      <vt:lpstr>SOAP History</vt:lpstr>
      <vt:lpstr>soap client</vt:lpstr>
      <vt:lpstr>soap server</vt:lpstr>
      <vt:lpstr>끝.</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고급 프로그래밍</dc:title>
  <dc:creator>admin</dc:creator>
  <cp:lastModifiedBy>admin</cp:lastModifiedBy>
  <cp:revision>1042</cp:revision>
  <dcterms:created xsi:type="dcterms:W3CDTF">2018-03-04T04:23:51Z</dcterms:created>
  <dcterms:modified xsi:type="dcterms:W3CDTF">2018-12-02T10:09:47Z</dcterms:modified>
</cp:coreProperties>
</file>